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58" r:id="rId4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428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848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09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022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466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470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189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839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528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943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702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8DCD2-D2CF-472D-A84F-53DC8CCF6517}" type="datetimeFigureOut">
              <a:rPr lang="th-TH" smtClean="0"/>
              <a:t>24/09/61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4FA7-E5AC-454B-88AB-FC17BA906D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231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kanokphon016.files.wordpress.com/2014/11/25773_20140130170355.jp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kanokphon016.files.wordpress.com/2014/11/awards203_1368700598.png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100943"/>
            <a:ext cx="58674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dirty="0"/>
              <a:t>MCA 2102  </a:t>
            </a:r>
            <a:endParaRPr lang="th-TH" sz="2200" dirty="0" smtClean="0"/>
          </a:p>
          <a:p>
            <a:pPr algn="ctr">
              <a:buNone/>
            </a:pPr>
            <a:r>
              <a:rPr lang="th-TH" sz="2200" dirty="0" smtClean="0"/>
              <a:t>การ</a:t>
            </a:r>
            <a:r>
              <a:rPr lang="th-TH" sz="2200" dirty="0"/>
              <a:t>จัดการธุรกิจ</a:t>
            </a:r>
            <a:r>
              <a:rPr lang="th-TH" sz="2200" dirty="0" smtClean="0"/>
              <a:t>สื่อสารมวลชน</a:t>
            </a:r>
          </a:p>
          <a:p>
            <a:pPr algn="ctr">
              <a:buNone/>
            </a:pPr>
            <a:r>
              <a:rPr lang="en-US" sz="2200" dirty="0"/>
              <a:t>Mass Communication Business Management </a:t>
            </a:r>
            <a:r>
              <a:rPr lang="th-TH" sz="2200" dirty="0" smtClean="0"/>
              <a:t> 	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0863583508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372200" y="214290"/>
            <a:ext cx="2343204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11-12  </a:t>
            </a:r>
          </a:p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Chapter 6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ก้าว</a:t>
            </a:r>
            <a:r>
              <a:rPr lang="th-TH" dirty="0"/>
              <a:t>ย่างของวิชาชีพวารสารสารศาสตร์ สู่การเป็น วารสารศาสตร์บนสื่อใหม่(</a:t>
            </a:r>
            <a:r>
              <a:rPr lang="en-US" dirty="0"/>
              <a:t>New media) </a:t>
            </a:r>
            <a:r>
              <a:rPr lang="th-TH" dirty="0"/>
              <a:t>ได้เตรียมการมาเป็นระยะเวลานาน  เนื่องจากการเปลี่ยนแปลงเกี่ยวข้องกับเทคโนโลยี ที่มีต้นทุนสูง อีกทั้งสื่อใหม่มีลักษณะพิเศษหลากหลายประการที่ ไม่ใช่ทักษะของนักข่าวในองค์กรสื่อสิ่งพิมพ์ในช่วงเวลาดังกล่าว เช่นรูปแบบการรายงานข่าวที่ต้องขยายครอบคลุมหลากหลายช่องทาง(</a:t>
            </a:r>
            <a:r>
              <a:rPr lang="en-US" dirty="0"/>
              <a:t>Multi-Platform)</a:t>
            </a:r>
          </a:p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dirty="0" smtClean="0"/>
              <a:t>กล่าว</a:t>
            </a:r>
            <a:r>
              <a:rPr lang="th-TH" dirty="0"/>
              <a:t>โดยสรุป วารสารศาสตร์(</a:t>
            </a:r>
            <a:r>
              <a:rPr lang="en-US" dirty="0"/>
              <a:t>Journalism) </a:t>
            </a:r>
            <a:r>
              <a:rPr lang="th-TH" dirty="0" smtClean="0"/>
              <a:t>จึง</a:t>
            </a:r>
            <a:r>
              <a:rPr lang="th-TH" dirty="0"/>
              <a:t>เป็นการศึกษาถึงกระบวนการผลิตเนื้อหาข่าวและเนื้อหาเชิงสร้างสรรค์อื่นๆ ผ่านทางสื่อสิ่งพิมพ์ ( </a:t>
            </a:r>
            <a:r>
              <a:rPr lang="en-US" dirty="0"/>
              <a:t>Print) </a:t>
            </a:r>
            <a:r>
              <a:rPr lang="th-TH" dirty="0"/>
              <a:t>และสื่อประเภท ออนไลน์ต่างๆ เช่น การรายงานข่าวผ่าน เว็บไซต์ต่าง สื่อสังคมออนไลน์ (</a:t>
            </a:r>
            <a:r>
              <a:rPr lang="en-US" dirty="0" err="1"/>
              <a:t>SocialMedia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9712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ชนิดของธุรกิจวารสาร</a:t>
            </a:r>
            <a:r>
              <a:rPr lang="th-TH" dirty="0" smtClean="0"/>
              <a:t>สนเทศ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algn="thaiDist"/>
            <a:r>
              <a:rPr lang="th-TH" dirty="0" smtClean="0"/>
              <a:t>เป็นสิ่งพิมพ์ต่อเนื่อง </a:t>
            </a:r>
            <a:r>
              <a:rPr lang="th-TH" dirty="0"/>
              <a:t>(</a:t>
            </a:r>
            <a:r>
              <a:rPr lang="en-US" dirty="0"/>
              <a:t>Periodical or Serial) </a:t>
            </a:r>
            <a:r>
              <a:rPr lang="th-TH" dirty="0" smtClean="0"/>
              <a:t>มีกำหนดเวลา</a:t>
            </a:r>
            <a:r>
              <a:rPr lang="th-TH" dirty="0"/>
              <a:t>ออกแน่นอนระยะเวลาที่นิ</a:t>
            </a:r>
            <a:r>
              <a:rPr lang="th-TH" dirty="0" smtClean="0"/>
              <a:t>ยมกำหนดอ</a:t>
            </a:r>
            <a:r>
              <a:rPr lang="th-TH" dirty="0"/>
              <a:t>อก เช่น </a:t>
            </a:r>
            <a:r>
              <a:rPr lang="th-TH" dirty="0" smtClean="0"/>
              <a:t> </a:t>
            </a:r>
            <a:r>
              <a:rPr lang="th-TH" dirty="0"/>
              <a:t>รายสัปดาห์ (</a:t>
            </a:r>
            <a:r>
              <a:rPr lang="en-US" dirty="0" smtClean="0"/>
              <a:t>Weekly)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สัปดาห์ละคร้ัง ปีละ52 ฉบับ </a:t>
            </a:r>
            <a:r>
              <a:rPr lang="th-TH" dirty="0" smtClean="0"/>
              <a:t>ราย</a:t>
            </a:r>
            <a:r>
              <a:rPr lang="th-TH" dirty="0"/>
              <a:t>ปักษ์ (</a:t>
            </a:r>
            <a:r>
              <a:rPr lang="en-US" dirty="0" smtClean="0"/>
              <a:t>Fortnightly)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ทุก2 สัปดาห์ ปี ละ 26 ฉบับ </a:t>
            </a:r>
            <a:r>
              <a:rPr lang="th-TH" dirty="0" smtClean="0"/>
              <a:t> </a:t>
            </a:r>
            <a:r>
              <a:rPr lang="th-TH" dirty="0"/>
              <a:t>รายครึ่ งเดือน (</a:t>
            </a:r>
            <a:r>
              <a:rPr lang="en-US" dirty="0" smtClean="0"/>
              <a:t>Semimonthly)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เดือนละ 2 คร้ัง ปีละ24 ฉบับ </a:t>
            </a:r>
            <a:r>
              <a:rPr lang="th-TH" dirty="0" smtClean="0"/>
              <a:t> </a:t>
            </a:r>
            <a:r>
              <a:rPr lang="th-TH" dirty="0"/>
              <a:t>รายเดือน (</a:t>
            </a:r>
            <a:r>
              <a:rPr lang="en-US" dirty="0" smtClean="0"/>
              <a:t>monthly)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เดือนละคร้ัง ปีละ12 ฉบับ </a:t>
            </a:r>
            <a:r>
              <a:rPr lang="th-TH" dirty="0" smtClean="0"/>
              <a:t> </a:t>
            </a:r>
            <a:r>
              <a:rPr lang="th-TH" dirty="0"/>
              <a:t>รายหกเดือนหรือรายครึ่ งปี (</a:t>
            </a:r>
            <a:r>
              <a:rPr lang="en-US" dirty="0" smtClean="0"/>
              <a:t>Semiannually)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ทุก6 เดือน </a:t>
            </a:r>
            <a:r>
              <a:rPr lang="th-TH" dirty="0" smtClean="0"/>
              <a:t>ราย</a:t>
            </a:r>
            <a:r>
              <a:rPr lang="th-TH" dirty="0"/>
              <a:t>ปี (</a:t>
            </a:r>
            <a:r>
              <a:rPr lang="en-US" dirty="0" smtClean="0"/>
              <a:t>Annually)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ปี</a:t>
            </a:r>
            <a:r>
              <a:rPr lang="th-TH" dirty="0" smtClean="0"/>
              <a:t>ละฉบับ</a:t>
            </a:r>
          </a:p>
          <a:p>
            <a:pPr algn="thaiDist"/>
            <a:r>
              <a:rPr lang="th-TH" dirty="0" smtClean="0"/>
              <a:t> นอกจากนี้บาง</a:t>
            </a:r>
            <a:r>
              <a:rPr lang="th-TH" dirty="0"/>
              <a:t>ฉบบัอาจมี</a:t>
            </a:r>
            <a:r>
              <a:rPr lang="th-TH" dirty="0" smtClean="0"/>
              <a:t>การ</a:t>
            </a:r>
            <a:r>
              <a:rPr lang="th-TH" dirty="0"/>
              <a:t>กำหนด</a:t>
            </a:r>
            <a:r>
              <a:rPr lang="th-TH" dirty="0" smtClean="0"/>
              <a:t>ระยะเวลา</a:t>
            </a:r>
            <a:r>
              <a:rPr lang="th-TH" dirty="0"/>
              <a:t>ออกที่แตกต่างออกไปจากที่กล่าวมาแลว้เช่น ราย </a:t>
            </a:r>
            <a:r>
              <a:rPr lang="th-TH" dirty="0" smtClean="0"/>
              <a:t>ครึ่ง</a:t>
            </a:r>
            <a:r>
              <a:rPr lang="th-TH" dirty="0"/>
              <a:t>สัปดาห์(</a:t>
            </a:r>
            <a:r>
              <a:rPr lang="en-US" dirty="0"/>
              <a:t>Semiweekly) 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สัปดาห์ละ 2 ฉบับ ปี ละ 104 </a:t>
            </a:r>
            <a:r>
              <a:rPr lang="th-TH" dirty="0" smtClean="0"/>
              <a:t>ฉบับ รายทศ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ทุก10 วัน ปี ละ 36 </a:t>
            </a:r>
            <a:r>
              <a:rPr lang="th-TH" dirty="0" smtClean="0"/>
              <a:t>ฉบับและ</a:t>
            </a:r>
            <a:r>
              <a:rPr lang="th-TH" dirty="0"/>
              <a:t>รายสะดวก</a:t>
            </a:r>
            <a:r>
              <a:rPr lang="th-TH" dirty="0" smtClean="0"/>
              <a:t>มี</a:t>
            </a:r>
            <a:r>
              <a:rPr lang="th-TH" dirty="0"/>
              <a:t>กำหนด</a:t>
            </a:r>
            <a:r>
              <a:rPr lang="th-TH" dirty="0" smtClean="0"/>
              <a:t>ออก</a:t>
            </a:r>
            <a:r>
              <a:rPr lang="th-TH" dirty="0"/>
              <a:t>ไม่แน่นอน ลกั ษณะความต่อเนื่องของวารสารไม่</a:t>
            </a:r>
            <a:r>
              <a:rPr lang="th-TH" dirty="0" smtClean="0"/>
              <a:t>มีกำหนดว่าจะ</a:t>
            </a:r>
            <a:r>
              <a:rPr lang="th-TH" dirty="0"/>
              <a:t>สิ้นสุดลง</a:t>
            </a:r>
            <a:r>
              <a:rPr lang="th-TH" dirty="0" smtClean="0"/>
              <a:t>ในฉบับใด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2734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r>
              <a:rPr lang="th-TH" dirty="0"/>
              <a:t>เนื่องจากธุรกิจด้านวารสารสนเทศ โดยส่วนใหญ่เป็นธุรกิจที่อยู่ภายใต้การบริหารของธุรกิจเอกชน จึงมีรูปแบบการเป็นเจ้าของกรรมสิทธิในการบริหารองค์กรตามกฏหมาย หลากหลายรูปแบบด้วยกัน ดังรายละเอียดต่อไปนี้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1.1.</a:t>
            </a:r>
            <a:r>
              <a:rPr lang="th-TH" b="1" dirty="0"/>
              <a:t>ธุรกิจที่เป็นเจ้าของโดยตรง (</a:t>
            </a:r>
            <a:r>
              <a:rPr lang="en-US" b="1" dirty="0"/>
              <a:t>Individual Ownership)</a:t>
            </a:r>
            <a:r>
              <a:rPr lang="en-US" dirty="0"/>
              <a:t> </a:t>
            </a:r>
            <a:r>
              <a:rPr lang="th-TH" dirty="0"/>
              <a:t>คือหนังสือพิมพ์ หรือสำนักข่าว ที่มีขนาดเล็ก มีเจ้าของเพียงคนเดียว เจ้าของมีบทบาทตัดสินใจในเพียงคนเดียว ทั้ง การตัดสินใจในการนำเสนอเนื้อหาข่าวสารต่างๆ และ ตัดสินใจในส่วนงานทางธุรกิจ เพราะฉะนั้น   สาธารณชนจะรู้สึกว่าเจ้าของ กับ สื่อเป็นหนึ่งเดียวกัน ภาพลักษณ์ของเจ้าของธุรกิจจึงผูกติดกับสื่ออย่างแยกไม่ขาด  </a:t>
            </a:r>
            <a:endParaRPr lang="en-US" dirty="0"/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8391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	1.2</a:t>
            </a:r>
            <a:r>
              <a:rPr lang="th-TH" b="1" dirty="0" smtClean="0"/>
              <a:t> </a:t>
            </a:r>
            <a:r>
              <a:rPr lang="th-TH" b="1" dirty="0"/>
              <a:t>ประเภทห้างหุ้นส่วน ( </a:t>
            </a:r>
            <a:r>
              <a:rPr lang="en-US" b="1" dirty="0"/>
              <a:t>Partnership)</a:t>
            </a:r>
            <a:r>
              <a:rPr lang="en-US" dirty="0"/>
              <a:t> </a:t>
            </a:r>
            <a:r>
              <a:rPr lang="th-TH" dirty="0"/>
              <a:t>คือ ธุรกิจวารสารสนเทศที่มีเจ้าของธุรกิจร่วมกัน ตั้งแต่ </a:t>
            </a:r>
            <a:r>
              <a:rPr lang="en-US" dirty="0"/>
              <a:t>2</a:t>
            </a:r>
            <a:r>
              <a:rPr lang="th-TH" dirty="0"/>
              <a:t> คนขึ้นไป การบริหารรูปแบบนี้ทำให้ธุรกิจมีผู้ร่วมตัดสินใจบริหารและเพิ่มโอกาสในการขยายเงินลงทุนได้มากกว่าธุรกิจประเภทเจ้าของคนเดียว รวมถึงความรับผิดชอบต่อภาระหนี้สิน จะถูกกระจายเป็นของบุคคลหลายคน ซึ่งห้างหุ้นส่วนมีอยู่ </a:t>
            </a:r>
            <a:r>
              <a:rPr lang="en-US" dirty="0"/>
              <a:t>3</a:t>
            </a:r>
            <a:r>
              <a:rPr lang="th-TH" dirty="0"/>
              <a:t> ประเภทด้วยกันคือ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1.2.1</a:t>
            </a:r>
            <a:r>
              <a:rPr lang="th-TH" dirty="0"/>
              <a:t>ห้างหุ้นส่วนสามัญ ( </a:t>
            </a:r>
            <a:r>
              <a:rPr lang="en-US" dirty="0"/>
              <a:t>General Partnership)  </a:t>
            </a:r>
            <a:r>
              <a:rPr lang="th-TH" dirty="0"/>
              <a:t>เป็นธุรกิจที่หุ้นส่วนทุกคนมีความเป็นเจ้าของและต้อง รับผิดชอบในการชำระหนี้สินโดยไม่จำกัดจำนวน เจ้าหนี้สามารถฟ้องหุ้นส่วนคนใดก็ได้ ความรับผิดชอบต่อหนี้สินเป็นการกระจายให้แบ่งเบาภาระร่วมกัน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54608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1.2.2</a:t>
            </a:r>
            <a:r>
              <a:rPr lang="th-TH" dirty="0"/>
              <a:t>ห้างหุ้นส่วนสามัญนิติบุคคล(</a:t>
            </a:r>
            <a:r>
              <a:rPr lang="en-US" dirty="0"/>
              <a:t>Registered Ordinary Partnership) </a:t>
            </a:r>
            <a:r>
              <a:rPr lang="th-TH" dirty="0"/>
              <a:t>เป็นกิจการรูปแบบเดียวกับห้างหุ้นส่วนสามัญ แต่มีสภาพเป็นนิติบุคคล ทำให้ องค์กรมีสภาพเสมือนบุคคลหนึ่งบุคคล แยกจากผู้ลงทุน  องค์กรจึงสามารถทำนิติกรรมต่างๆได้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1.2.3</a:t>
            </a:r>
            <a:r>
              <a:rPr lang="th-TH" dirty="0"/>
              <a:t>ห้างหุ้นส่วนจำกัด (</a:t>
            </a:r>
            <a:r>
              <a:rPr lang="en-US" dirty="0"/>
              <a:t>Limited Partnership) </a:t>
            </a:r>
            <a:r>
              <a:rPr lang="th-TH" dirty="0"/>
              <a:t>กิจการรูปแบบนี้ จะมีหุ้นส่วนอยู่</a:t>
            </a:r>
            <a:r>
              <a:rPr lang="en-US" dirty="0"/>
              <a:t>2</a:t>
            </a:r>
            <a:r>
              <a:rPr lang="th-TH" dirty="0"/>
              <a:t> ประเภทคือ </a:t>
            </a:r>
            <a:r>
              <a:rPr lang="en-US" dirty="0"/>
              <a:t>1.</a:t>
            </a:r>
            <a:r>
              <a:rPr lang="th-TH" dirty="0"/>
              <a:t>หุ้นส่วนที่จำกัดความรับผิดชอบ จะจำกัดความรับผิดชอบไม่เกินวงเงินที่ตกลงนำมาลงทุนเท่านั้น โดยหุ้นส่วนประเภทนี้ไม่สามารถเข้ามาเป็นผู้จัดการธุรกิจได้ แต่สามารถให้คำแนะนำเพื่อประกอบตัดสินใจได้   และ</a:t>
            </a:r>
            <a:r>
              <a:rPr lang="en-US" dirty="0"/>
              <a:t>2.</a:t>
            </a:r>
            <a:r>
              <a:rPr lang="th-TH" dirty="0"/>
              <a:t>หุ้นส่วนที่ไม่จำกัดความรับผิดชอบ หมายถึงหุ้นส่วนที่รับผิดชอบกับหนี้สินไม่จำกัดจำนวน หุ้นส่วนประเภทนี้เข้ามาดำเนินการในธุรกิจ ในรูปแบบของหุ้นส่วนผู้จัดการ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6705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	1.3</a:t>
            </a:r>
            <a:r>
              <a:rPr lang="th-TH" b="1" dirty="0" smtClean="0"/>
              <a:t> </a:t>
            </a:r>
            <a:r>
              <a:rPr lang="th-TH" b="1" dirty="0"/>
              <a:t>ประเภทเจ้าของโดยจดทะเบียนนิติบุคคลในรูปบริษัท (</a:t>
            </a:r>
            <a:r>
              <a:rPr lang="en-US" b="1" dirty="0"/>
              <a:t>Cooperation)</a:t>
            </a:r>
            <a:r>
              <a:rPr lang="en-US" dirty="0"/>
              <a:t> </a:t>
            </a:r>
            <a:r>
              <a:rPr lang="th-TH" dirty="0"/>
              <a:t>ธุรกิจวารสารสนเทศโดยส่วนใหญ่ นิยมจดทะเบียนในรูปแบบนี้ เนื่องจากสะดวกในการขยายตัวของธุรกิจ ง่ายต่อการควบรวม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หรือ เปลี่ยนแปลงกรรมสิทธิ ซึ่งบริษัทที่จดทะเบียนนิติบุคคล แบ่งเป็น </a:t>
            </a:r>
            <a:r>
              <a:rPr lang="en-US" dirty="0"/>
              <a:t>2</a:t>
            </a:r>
            <a:r>
              <a:rPr lang="th-TH" dirty="0"/>
              <a:t> กลุ่มด้วยกัน คือ </a:t>
            </a:r>
            <a:r>
              <a:rPr lang="en-US" dirty="0"/>
              <a:t>1.</a:t>
            </a:r>
            <a:r>
              <a:rPr lang="th-TH" dirty="0"/>
              <a:t>บริษัทที่จดทะเบียน</a:t>
            </a:r>
            <a:r>
              <a:rPr lang="th-TH" dirty="0" smtClean="0"/>
              <a:t>ในรูป</a:t>
            </a:r>
            <a:r>
              <a:rPr lang="th-TH" dirty="0"/>
              <a:t>บริษัทจำกัด  เช่น บริษัท วัชรพล จำกัด เป็นเจ้าของหนังสือพิมพ์ไทยรัฐ บริษัท สี่พระยาการพิมพ์ จำกัด ซึ่ง</a:t>
            </a:r>
            <a:r>
              <a:rPr lang="th-TH" dirty="0" smtClean="0"/>
              <a:t>เป็นเจ้าของ</a:t>
            </a:r>
            <a:r>
              <a:rPr lang="th-TH" dirty="0"/>
              <a:t>หนังสือพิมพ์เดลินิวส์  และ </a:t>
            </a:r>
            <a:r>
              <a:rPr lang="en-US" dirty="0"/>
              <a:t>2. </a:t>
            </a:r>
            <a:r>
              <a:rPr lang="th-TH" dirty="0"/>
              <a:t>บริษัทที่จดทะเบียนเพื่อเข้าระดมทุนในตลาดหลักทรัพย์ เช่น บริษัท มติ</a:t>
            </a:r>
            <a:r>
              <a:rPr lang="th-TH" dirty="0" smtClean="0"/>
              <a:t>ชนจำกัด </a:t>
            </a:r>
            <a:r>
              <a:rPr lang="th-TH" dirty="0"/>
              <a:t>(มหาชน) บริษัท บางกอกโพสต์ จำกัด (มหาชน) คือ ธุรกิจที่ ระดมทุนผ่านตลาดหลักทรัพย์ทำให้ เจ้าของธุรกิจเดิมมีสภาพกลายเป็นของผู้ถือหุ้นทั่วไปเท่านั้น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76676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1.4</a:t>
            </a:r>
            <a:r>
              <a:rPr lang="th-TH" b="1" dirty="0"/>
              <a:t> เจ้าของที่ถือกรรมสิทธิแบบเครือข่ายแบบกลุ่ม (</a:t>
            </a:r>
            <a:r>
              <a:rPr lang="en-US" b="1" dirty="0"/>
              <a:t>Group or Chain Ownership) </a:t>
            </a:r>
            <a:r>
              <a:rPr lang="th-TH" dirty="0"/>
              <a:t>เป็นเครือข่ายของหนังสือพิมพ์ ประเภทต่างๆ ที่ครอบคลุมกิจการธุรกิจสื่อสิ่งพิมพ์หลากหลาย</a:t>
            </a:r>
            <a:r>
              <a:rPr lang="th-TH" dirty="0" smtClean="0"/>
              <a:t>ฉบับ</a:t>
            </a:r>
            <a:endParaRPr lang="th-TH" dirty="0"/>
          </a:p>
          <a:p>
            <a:pPr marL="0" indent="0">
              <a:buNone/>
            </a:pPr>
            <a:r>
              <a:rPr lang="th-TH" dirty="0" smtClean="0"/>
              <a:t>	โดยทั่วไป</a:t>
            </a:r>
            <a:r>
              <a:rPr lang="th-TH" dirty="0"/>
              <a:t>การจัดองค์กรบริษัทในรูปแบบนี้จะกำหนด ให้บริษัทแม่ซึ่งเป็นผู้ถือหุ้นใหญ่ หรือมีหุ้นส่วนมากกว่า </a:t>
            </a:r>
            <a:r>
              <a:rPr lang="en-US" dirty="0"/>
              <a:t>51%</a:t>
            </a:r>
            <a:r>
              <a:rPr lang="th-TH" dirty="0"/>
              <a:t> มีหน้าที่กำกับ</a:t>
            </a:r>
            <a:r>
              <a:rPr lang="th-TH" dirty="0" smtClean="0"/>
              <a:t>นโยบาย</a:t>
            </a:r>
            <a:r>
              <a:rPr lang="th-TH" dirty="0"/>
              <a:t>และ สามารถควบคุมนโยบายการบริหารบริษัทในกลุ่ม</a:t>
            </a:r>
            <a:r>
              <a:rPr lang="th-TH" dirty="0" smtClean="0"/>
              <a:t>ได้</a:t>
            </a:r>
            <a:endParaRPr lang="th-TH" dirty="0"/>
          </a:p>
          <a:p>
            <a:pPr marL="0" indent="0">
              <a:buNone/>
            </a:pPr>
            <a:r>
              <a:rPr lang="th-TH" dirty="0" smtClean="0"/>
              <a:t>	ข้อดี</a:t>
            </a:r>
            <a:r>
              <a:rPr lang="th-TH" dirty="0"/>
              <a:t>ของการบริหารเครือข่ายแบบกลุ่ม (</a:t>
            </a:r>
            <a:r>
              <a:rPr lang="en-US" dirty="0"/>
              <a:t>Group or Chain Ownership) </a:t>
            </a:r>
            <a:r>
              <a:rPr lang="th-TH" dirty="0"/>
              <a:t>จะช่วยให้ธุรกิจลดต้นทุนด้านการผลิตเช่น วัตถุดิบ กระบวนการผลิตต่างๆ โดยมีโอกาสใช้ทรัพยากรร่วมกัน รวมทั้งการแลกเปลี่ยนความคิด ประสบการณ์ระหว่างบริษัท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2039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	1.5</a:t>
            </a:r>
            <a:r>
              <a:rPr lang="th-TH" b="1" dirty="0"/>
              <a:t>เจ้าของธุรกิจสื่อที่เป็นเครือข่ายข้ามสู่ธุรกิจอื่นๆ (</a:t>
            </a:r>
            <a:r>
              <a:rPr lang="en-US" b="1" dirty="0"/>
              <a:t>Cross Media or Vertical Ownership)</a:t>
            </a:r>
            <a:r>
              <a:rPr lang="en-US" dirty="0"/>
              <a:t> </a:t>
            </a:r>
            <a:r>
              <a:rPr lang="th-TH" dirty="0"/>
              <a:t>คือ เจ้าของธุรกิจสื่อ </a:t>
            </a:r>
            <a:r>
              <a:rPr lang="th-TH" dirty="0" smtClean="0"/>
              <a:t>ที่ดำเนินการ</a:t>
            </a:r>
            <a:r>
              <a:rPr lang="th-TH" dirty="0"/>
              <a:t>ธุรกิจด้านอื่นๆร่วมอยู่ ภายใต้เครือข่ายธุรกิจของตนเอง อาจเป็นธุรกิจที่เกี่ยวข้องกับสื่อมวลชนประเภทอื่นๆ เช่น หนังสือพิมพ์ วิทยุ โทรทัศน์ และ ธุรกิจที่ไม่เกี่ยวข้องโดยตรงแต่มีผลเกื้อหนุนธุรกิจสื่อสิ่ง เช่น โรงงานกระดาษ  หรือ  ธุรกิจผู้ให้บริการโทรศัพท์เคลื่อนที่ เป็นต้น   การจัดองค์กร รูปแบบนี้อาจอยู่ภายใต้บริษัทใหญ่บริษัทเดียวเพื่อผลักดันให้ภาพรวมธุรกิจเกิดผลประโยชน์สูงสุด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61388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1.6</a:t>
            </a:r>
            <a:r>
              <a:rPr lang="th-TH" b="1" dirty="0"/>
              <a:t>ประเภทเจ้าของโดยการร่วมลงทุนในกิจการหนังสือพิมพ์ หลายฉบับ ( </a:t>
            </a:r>
            <a:r>
              <a:rPr lang="en-US" b="1" dirty="0"/>
              <a:t>Joint operation)</a:t>
            </a:r>
            <a:r>
              <a:rPr lang="en-US" dirty="0"/>
              <a:t> </a:t>
            </a:r>
            <a:r>
              <a:rPr lang="th-TH" dirty="0"/>
              <a:t>เจ้าของหนังสือพิมพ์ สองฉบับขึ้นไป มาร่วมลงทุนเพื่อลดต้นทุนในการดำเนินการที่ซ้ำซ้อน เช่นระบบการพิมพ์ การจัดจำหน่าย  ส่วนงานอื่นๆที่สำคัญเช่นกองบรรณาธิการ  ยังคงให้อิสระแยกกันนำเสนอของตนเองได้ ไม่ขึ้นต่อกัน รูปแบบการร่วมลงทุนอาจตั้งบริษัทกลางเข้ามาดำเนินธุรกิจร่วมกันของทั้งสองฉบับก็ได้ ข้อดีของการร่วมลงทุนแบบนี้ ทำให้ค่าใช้จ่ายในกระบวนการผลิตและค่าใช้จ่ายต่างๆลดลง สภาพการแข่งขันแย่งชิงส่วนแบ่งการตลาดน้อยลง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27705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จาก</a:t>
            </a:r>
            <a:r>
              <a:rPr lang="th-TH" dirty="0"/>
              <a:t>รูปแบบการเป็นเจ้าของสื่อหนังสือพิมพ์ที่กล่าวมาแล้วข้างต้น  พบว่าธุรกิจที่มีขนาดใหญ่  มักจะมีศักยภาพในการทำธุรกิจขยายตัวในลักษณะเป็นเจ้าของข้ามสื่อ( </a:t>
            </a:r>
            <a:r>
              <a:rPr lang="en-US" dirty="0"/>
              <a:t>Cross Ownership)</a:t>
            </a:r>
            <a:r>
              <a:rPr lang="th-TH" dirty="0"/>
              <a:t>พร้อมๆกับการถือกรรมสิทธิแบบเครือข่ายแบบกลุ่ม (</a:t>
            </a:r>
            <a:r>
              <a:rPr lang="en-US" dirty="0"/>
              <a:t>Group or Chain Ownership)</a:t>
            </a:r>
            <a:r>
              <a:rPr lang="th-TH" dirty="0"/>
              <a:t>ไปด้วย เนื่องจากพื้นฐานความพร้อมด้าน ประสบการณ์ ความรู้ความชำนาญในการพัฒนารูปแบบเนื้อหาข่าว ประกอบกับมีฐานเงินทุนจากธุรกิจเดิมที่</a:t>
            </a:r>
          </a:p>
        </p:txBody>
      </p:sp>
    </p:spTree>
    <p:extLst>
      <p:ext uri="{BB962C8B-B14F-4D97-AF65-F5344CB8AC3E}">
        <p14:creationId xmlns:p14="http://schemas.microsoft.com/office/powerpoint/2010/main" val="140815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6400" y="2881725"/>
          <a:ext cx="5791200" cy="19629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5406"/>
                <a:gridCol w="5165794"/>
              </a:tblGrid>
              <a:tr h="1175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สัปดาห์ที่ </a:t>
                      </a:r>
                      <a:r>
                        <a:rPr lang="en-US" sz="1600">
                          <a:effectLst/>
                        </a:rPr>
                        <a:t>11-12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บทที่ </a:t>
                      </a:r>
                      <a:r>
                        <a:rPr lang="en-US" sz="1600" dirty="0">
                          <a:effectLst/>
                        </a:rPr>
                        <a:t>6 </a:t>
                      </a:r>
                      <a:r>
                        <a:rPr lang="th-TH" sz="1600" dirty="0">
                          <a:effectLst/>
                        </a:rPr>
                        <a:t>- การจัดการธุรกิจวารสารศาสตร์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การจัดการธุรกิจ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ความสำคัญและพัฒนาการของธุรกิจ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ชนิดของธุรกิจ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โครงสร้างและบุคลากรในธุรกิจ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การดำเนินงาน/ ลักษณะการประกอบธุรกิจ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 </a:t>
                      </a:r>
                      <a:r>
                        <a:rPr lang="th-TH" sz="1600" dirty="0">
                          <a:effectLst/>
                        </a:rPr>
                        <a:t>อุปสรรคและปัญหาในการประกอบธุรกิจ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475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หากจะกล่าวถึงโครงสร้างองค์กรในธุรกิจวารสารสนเทศนั้น สามารถยกตัวอย่างได้ถึงโครงสร้างองค์กรที่สามารถแสดงให้เห็นชัดถึงระบบการดำเนินธุรกิจและบุคลากรที่ขับเคลื่อนการดำเนินงาน คือ</a:t>
            </a: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 </a:t>
            </a:r>
            <a:r>
              <a:rPr lang="th-TH" dirty="0" smtClean="0"/>
              <a:t>โครงสร้าง/บุคลากร</a:t>
            </a:r>
            <a:r>
              <a:rPr lang="th-TH" dirty="0"/>
              <a:t>ในธุรกิจวารสารสนเทศ</a:t>
            </a:r>
            <a:r>
              <a:rPr lang="th-TH" dirty="0" smtClean="0"/>
              <a:t>และ                    การ</a:t>
            </a:r>
            <a:r>
              <a:rPr lang="th-TH" dirty="0"/>
              <a:t>ดำเนินงาน/ ลักษณะการประกอบธุรกิจวารสารสนเทศ</a:t>
            </a:r>
          </a:p>
        </p:txBody>
      </p:sp>
      <p:pic>
        <p:nvPicPr>
          <p:cNvPr id="2050" name="Picture 2" descr="bangkok_post_logo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89040"/>
            <a:ext cx="664689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06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fontAlgn="base"/>
            <a:r>
              <a:rPr lang="th-TH" b="1" dirty="0"/>
              <a:t>บางกอกโพสต์</a:t>
            </a:r>
            <a:r>
              <a:rPr lang="th-TH" dirty="0"/>
              <a:t> เป็นหนังสือพิมพ์รายวันภาษาอังกฤษที่ก่อตั้งขึ้นเมื่อปี 2489 ภายหลังสงครามโลกครั้งที่ 2 เพิ่งจะยุติลงหรือเมื่อเกือบ 40 ปีที่ผ่านมาซึ่งอยู่ภายใต้การดูแลของบริษัท โพสต์ พับลิชชิง จำกัด (มหาชน) ที่ประกอบธุรกิจหลักในการผลิตและจำหน่ายหนังสือพิมพ์รายวันภาษาอังกฤษ “</a:t>
            </a:r>
            <a:r>
              <a:rPr lang="en-US" dirty="0"/>
              <a:t>BANGKOK POST” </a:t>
            </a:r>
            <a:r>
              <a:rPr lang="th-TH" dirty="0"/>
              <a:t>หนังสือพิมพ์ธุรกิจรายวันภาษาไทย “โพสต์ทูเดย์” หนังสือพิมพ์รายสัปดาห์ภาษาอังกฤษ “</a:t>
            </a:r>
            <a:r>
              <a:rPr lang="en-US" dirty="0"/>
              <a:t>STUDENT WEEKLY” </a:t>
            </a:r>
            <a:r>
              <a:rPr lang="th-TH" dirty="0"/>
              <a:t>และแมกกาซีนสี่ฉบับได้แก่</a:t>
            </a:r>
          </a:p>
          <a:p>
            <a:pPr fontAlgn="base"/>
            <a:r>
              <a:rPr lang="en-US" dirty="0"/>
              <a:t>the magazine</a:t>
            </a:r>
          </a:p>
          <a:p>
            <a:pPr fontAlgn="base"/>
            <a:r>
              <a:rPr lang="en-US" dirty="0"/>
              <a:t>GURU</a:t>
            </a:r>
          </a:p>
          <a:p>
            <a:pPr fontAlgn="base"/>
            <a:r>
              <a:rPr lang="en-US" dirty="0"/>
              <a:t>MUSE</a:t>
            </a:r>
          </a:p>
          <a:p>
            <a:pPr fontAlgn="base"/>
            <a:r>
              <a:rPr lang="en-US" dirty="0"/>
              <a:t>BRUNCH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7643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th-TH" dirty="0"/>
              <a:t>โดยจะแนบกับหนังสือพิมพ์ “</a:t>
            </a:r>
            <a:r>
              <a:rPr lang="en-US" dirty="0"/>
              <a:t>BANGKOK POST” </a:t>
            </a:r>
            <a:r>
              <a:rPr lang="th-TH" dirty="0"/>
              <a:t>และให้บริการข้อมูลข่าวสารทางอิเล็กทรอนิกส์ และดิจิทัล รวมทั้งระบบหางานทางเว็บไซต์ “</a:t>
            </a:r>
            <a:r>
              <a:rPr lang="en-US" dirty="0"/>
              <a:t>www.jobjob.co.th” </a:t>
            </a:r>
            <a:r>
              <a:rPr lang="th-TH" dirty="0"/>
              <a:t>มีการขยายตัวอย่างต่อเนื่องในการให้บริการข่าวสารข้อมูล โดยการผลิตรายการข่าวออกอากาศทางโทรทัศน์และวิทยุ และจัดกิจกรรมและสัมมนา ภายใต้ชื่อ </a:t>
            </a:r>
            <a:r>
              <a:rPr lang="en-US" dirty="0"/>
              <a:t>BANGKOK POST </a:t>
            </a:r>
            <a:r>
              <a:rPr lang="th-TH" dirty="0"/>
              <a:t>และโพสต์ทูเดย์</a:t>
            </a:r>
          </a:p>
          <a:p>
            <a:pPr fontAlgn="base"/>
            <a:r>
              <a:rPr lang="th-TH" dirty="0"/>
              <a:t>นอกจากนี้ บริษัทยังให้บริการด้านการพิมพ์พาณิชย์อื่นๆ อีกทั้งผลิตและจัดจำ หน่ายหนังสือในนามสำ นักพิมพ์โพสต์บุ๊กส์ บริษัทย่อยและกิจการที่ควบคุมร่วมกันของบริษัทยังเป็นผู้พิมพ์ และจำ หน่ายนิตยสารต่างประเทศฉบับภาษาไทยภายใต้ชื่อ นิตยสาร</a:t>
            </a:r>
          </a:p>
          <a:p>
            <a:pPr fontAlgn="base"/>
            <a:r>
              <a:rPr lang="en-US" dirty="0"/>
              <a:t>ELLE</a:t>
            </a:r>
          </a:p>
          <a:p>
            <a:pPr fontAlgn="base"/>
            <a:r>
              <a:rPr lang="en-US" dirty="0"/>
              <a:t>ELLE Decoration</a:t>
            </a:r>
          </a:p>
          <a:p>
            <a:pPr fontAlgn="base"/>
            <a:r>
              <a:rPr lang="en-US" dirty="0"/>
              <a:t>Marie Claire</a:t>
            </a:r>
          </a:p>
          <a:p>
            <a:pPr fontAlgn="base"/>
            <a:r>
              <a:rPr lang="en-US" dirty="0"/>
              <a:t>Martha Stewart Living”</a:t>
            </a:r>
          </a:p>
          <a:p>
            <a:pPr fontAlgn="base"/>
            <a:r>
              <a:rPr lang="en-US" dirty="0"/>
              <a:t>CLEO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001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à¸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9103"/>
            <a:ext cx="6840760" cy="668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84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" y="1916832"/>
            <a:ext cx="8579296" cy="4536504"/>
          </a:xfrm>
        </p:spPr>
        <p:txBody>
          <a:bodyPr/>
          <a:lstStyle/>
          <a:p>
            <a:endParaRPr lang="en-US" dirty="0" smtClean="0"/>
          </a:p>
          <a:p>
            <a:r>
              <a:rPr lang="th-TH" b="1" dirty="0">
                <a:hlinkClick r:id="rId2"/>
              </a:rPr>
              <a:t>เนชั่น กรุ๊ป</a:t>
            </a:r>
            <a:r>
              <a:rPr lang="th-TH" dirty="0"/>
              <a:t> ก่อตั้งเมื่อปี 2514 โดยออกหนังสือพิมพ์ภาษาอังกฤษฉบับแรกที่มีเจ้าของเป็นคนไทย ตลอดระยะเวลาที่ผ่านมา เนชั่น กรุ๊ป มุ่งมั่นที่จะพัฒนาและยืนหยัดเคียงข้างสังคมไทย ทำหน้าที่สื่อมวลชนที่เป็นกลาง เชื่อถือได้และเป็นส่วนหนึ่งของชีวิตคนไทยมาโดยตลอด ด้วยปณิธานที่ต้องการช่วยพัฒนาและนำพาสังคมไทยไปสู่สังคมแห่งภูมิปัญญา  กระทั่งสามารถพัฒนาธุรกิจให้เจริญเติบโตอย่างต่อเนื่อง โดยปัจจุบันเนชั่น กรุ๊ป เป็นบริษัทสื่อครบวงจรที่ใหญ่ที่สุดบริษัทหนึ่งของประเทศไทย</a:t>
            </a:r>
          </a:p>
        </p:txBody>
      </p:sp>
      <p:pic>
        <p:nvPicPr>
          <p:cNvPr id="4100" name="Picture 4" descr="https://kanokphon016.files.wordpress.com/2014/11/25773_201401301703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4510"/>
            <a:ext cx="6624736" cy="201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7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/>
              <a:t>บริษัท เนชั่น อินเตอร์เนชั่นแนล เอ็ดดูเทนเมนท์ จำกัด(มหาชน) เป็นหนึ่งในบริษัทย่อยในสายธุรกิจด้าน การศึกษา บันเทิง และต่างประเทศ ของบริษัท เนชั่น มัลติมีเดีย กรุ๊ป จำกัด(มหาชน)ซึ่งเป็นบริษัทที่จดทะเบียนอยู่ในตลาดหลักทรัพย์แห่งประเทศไทย บริษัทฯ ได้ถูกจัดตั้งขึ้นเมื่อปี 2539 ภายใต้ชื่อ “เนชั่น ชีพจรวันนี้” ซึ่งต่อมาในปี 2545 ได้มีการเปลี่ยนชื่อเป็น บริษัท เนชั่นบุ๊คส์ อินเตอร์เนชั่นแนล จำกัด ด้วยทุนจดทะเบียนเริ่มต้น 1 ล้านบาท ดำเนินธุรกิจสำนักพิมพ์ ”เนชั่นบุ๊คส์” ในการผลิตและจำหน่ายหนังสือพ็อคเก็ตบุ๊คส์ ซึ่งได้รับลิขสิทธิ์จากนักเขียนและสำนักพิมพ์ชั้นนำ ทั้งในประเทศและต่างประเทศ โดยมิได้มีโรงพิมพ์เป็นของตนเอง</a:t>
            </a:r>
          </a:p>
        </p:txBody>
      </p:sp>
    </p:spTree>
    <p:extLst>
      <p:ext uri="{BB962C8B-B14F-4D97-AF65-F5344CB8AC3E}">
        <p14:creationId xmlns:p14="http://schemas.microsoft.com/office/powerpoint/2010/main" val="2754602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 marL="0" indent="0" algn="thaiDist" fontAlgn="base">
              <a:buNone/>
            </a:pPr>
            <a:r>
              <a:rPr lang="th-TH" dirty="0"/>
              <a:t>ต่อมาที่ประชุมคณะกรรมการเนชั่นกรุ๊ปฯ ครั้งที่ 4/2549 เมื่อวันที่ 14 มิถุนายน 2549 ได้มีมติให้ปรับโครงสร้างสายธุรกิจด้าน การศึกษา บันเทิง และต่างประเทศ เพื่อให้สายธุรกิจดังกล่าวมีการดำเนินงานที่คล่องตัว ชัดเจน และเกิดการเติบโตของธุรกิจตามแผนที่วางไว้ รวมทั้งมีฐานะทางการเงินที่แข็งแกร่งเพียงพอที่จะรองรับการเติบโตในอนาคต โดยไม่ต้องพึ่งพิงความช่วยเหลือด้านการเงินจากเนชั่นกรุ๊ปฯ ซึ่งให้บริษัทฯ เป็นบริษัทแม่ของสายธุรกิจด้านการศึกษา บันเทิง และต่างประเทศ และถือหุ้นในบริษัทย่อย และกิจการที่ควบคุมร่วมกัน จำนวน 2 บริษัท คือ</a:t>
            </a:r>
          </a:p>
          <a:p>
            <a:pPr fontAlgn="base"/>
            <a:r>
              <a:rPr lang="th-TH" dirty="0"/>
              <a:t>บริษัท เนชั่น เอ็ดดูเทนเมนท์ จำกัด (“</a:t>
            </a:r>
            <a:r>
              <a:rPr lang="en-US" dirty="0"/>
              <a:t>NED”)</a:t>
            </a:r>
          </a:p>
          <a:p>
            <a:pPr fontAlgn="base"/>
            <a:r>
              <a:rPr lang="th-TH" dirty="0"/>
              <a:t>บริษัท เนชั่น เอ็กมอนท์ เอ็ดดูเทนเมนท์ จำกัด (“</a:t>
            </a:r>
            <a:r>
              <a:rPr lang="en-US" dirty="0"/>
              <a:t>NEE”)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95969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buNone/>
            </a:pPr>
            <a:r>
              <a:rPr lang="th-TH" dirty="0"/>
              <a:t>ในสัดส่วนร้อยละ 99.99 และ 49.99 ตามลำดับ อีกทั้งยังรับเป็นผู้ดำเนินการแทนเนชั่นกรุ๊ปฯ ในธุรกิจตัวแทนขายโฆษณาให้ สิ่งพิมพ์ต่างประเทศ ตัวแทนการพิมพ์และจัดจำหน่ายหนังสือพิมพ์และนิตยสารในประเทศไทย และภูมิภาคอาเซียนบางส่วนให้แก่สำนักพิมพ์ต่างประเทศ รวมทั้งธุรกิจการอบรมสัมมนา, สอนภาษาต่างประเทศ และทักษะการสื่อสาร โดยในการปรับโครงสร้างกลุ่มธุรกิจ บริษัทฯได้มีการเพิ่มทุนจดทะเบียนจาก 1 ล้านบาท เป็น 70 ล้านบาท ในปี 2549 โดยการจัดสรรหุ้นเพิ่มทุนให้แก่เนชั่นกรุ๊ปฯ ซึ่งเป็นผู้ถือหุ้นเดิม และเนชั่นกรุ๊ปฯ ได้ขายเงินลงทุนใน </a:t>
            </a:r>
            <a:r>
              <a:rPr lang="en-US" dirty="0"/>
              <a:t>NED </a:t>
            </a:r>
            <a:r>
              <a:rPr lang="th-TH" dirty="0"/>
              <a:t>และ </a:t>
            </a:r>
            <a:r>
              <a:rPr lang="en-US" dirty="0"/>
              <a:t>NEE </a:t>
            </a:r>
            <a:r>
              <a:rPr lang="th-TH" dirty="0"/>
              <a:t>ให้บริษัทฯ ตามมูลค่าทางบัญชี ณ วันที่เกิดรายการ อย่างไรก็ตาม กลุ่มบริษัทฯ ไม่มีการดำเนินธุรกิจการอบรมสัมมนา,สอนภาษาต่างประเทศ และทักษะการสื่อสาร (ซึ่งมีสัดส่วนรายได้ต่ำกว่าร้อยละ 5 ของรายได้รวมของกลุ่มบริษัทฯ) หลังจากไตรมาส 1 ปี 2552 นอกจากนั้น บริษัทฯ ยังรับโอนธุรกิจสำนักพิมพ์ </a:t>
            </a:r>
            <a:r>
              <a:rPr lang="en-US" dirty="0" err="1"/>
              <a:t>Bizbook</a:t>
            </a:r>
            <a:r>
              <a:rPr lang="en-US" dirty="0"/>
              <a:t> </a:t>
            </a:r>
            <a:r>
              <a:rPr lang="th-TH" dirty="0"/>
              <a:t>จากเนชั่นกรุ๊ปฯ นไตรมาส 3 ปี 2552 เพื่อให้การแบ่งแยกธุรกิจระหว่างกลุ่มบริษัทฯ และเนชั่นกรุ๊ปฯมีความชัดเจนยิ่งขึ้น</a:t>
            </a:r>
          </a:p>
        </p:txBody>
      </p:sp>
    </p:spTree>
    <p:extLst>
      <p:ext uri="{BB962C8B-B14F-4D97-AF65-F5344CB8AC3E}">
        <p14:creationId xmlns:p14="http://schemas.microsoft.com/office/powerpoint/2010/main" val="5015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th-TH" dirty="0"/>
              <a:t>เมื่อวันที่ 17 ตุลาคม 2551 ได้เปลี่ยนชื่อบริษัทฯ จากบริษัท เนชั่นบุ๊คส์ อินเตอร์เนชั่นแนล จำกัด เป็นบริษัท เนชั่น อินเตอร์เนชั่นแนล เอ็ดดูเทนเมนท์ จำกัด (มหาชน) รวมทั้งเพิ่มทุนจดทะเบียนจาก 70 ล้านบาทเป็น 85 ล้านบาท เพื่อรองรับการเสนอขายหุ้นต่อประชาชนเป็นครั้งแรก เมื่อวันที่ 20 มีนาคม 2552 ที่ประชุมวิสามัญผู้ถือหุ้นของเนชั่นกรุ๊ปฯ ครั้งที่ 1/2552 ได้อนุมัติแผนงานการเสนอขายหุ้นสามัญของบริษัทฯ ในครั้งนี้ และการนำหุ้นสามัญของบริษัทฯ เข้าจดทะเบียนในตลาดหลักทรัพย์ เอ็ม เอ ไอ (“</a:t>
            </a:r>
            <a:r>
              <a:rPr lang="en-US" dirty="0"/>
              <a:t>Spin-off”) </a:t>
            </a:r>
            <a:r>
              <a:rPr lang="th-TH" dirty="0"/>
              <a:t>ซึ่งการ </a:t>
            </a:r>
            <a:r>
              <a:rPr lang="en-US" dirty="0"/>
              <a:t>Spin-off </a:t>
            </a:r>
            <a:r>
              <a:rPr lang="th-TH" dirty="0"/>
              <a:t>ดังกล่าวเป็นหนึ่งในขั้นตอนสำคัญที่จะเป็นการเพิ่มมูลค่าในการลงทุนของเน ชั่นกรุ๊ปฯ อีกทั้งเนชั่นกรุ๊ปฯ สามารถนำเงินที่ได้จากการเสนอขายหุ้นเดิมพร้อมกับการเสนอขายหุ้นสามัญเพิ่ม ทุนในครั้งนี้มาจ่ายคืนเงินกู้ยืมซึ่งเป็นการปรับปรุงสถานะทางการเงินของเนชั่นกรุ๊ปฯ ให้ดียิ่งขึ้น ซึ่งถือว่าเป็นประโยชน์ต่อผู้ถือหุ้นของเนชั่นกรุ๊ปฯ ในอนาคต ต่อมาเมื่อวันที่ 23 กันยายน 2553 ที่ประชุมคณะกรรมการของเนชั่นกรุ๊ปฯ ครั้งที่ 4/2553 ได้มีมติอนุมัติให้เนชั่นกรุ๊ปฯ เสนอขายหุ้นสามัญจำนวน 4,000,000 หุ้นที่เนชั่นกรุ๊ปฯ ถืออยู่ในบริษัทฯ พร้อมกับการเสนอขายหุ้น ให้แก่ประชาชนและบุคคลทั่วไปเป็นครั้งแรกของบริษัทฯ ในครั้งนี้</a:t>
            </a:r>
          </a:p>
        </p:txBody>
      </p:sp>
    </p:spTree>
    <p:extLst>
      <p:ext uri="{BB962C8B-B14F-4D97-AF65-F5344CB8AC3E}">
        <p14:creationId xmlns:p14="http://schemas.microsoft.com/office/powerpoint/2010/main" val="23423770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à¸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80728"/>
            <a:ext cx="8964487" cy="532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18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Chapter6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การจัดการธุรกิจวารสารสนเทศ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1893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248472"/>
          </a:xfrm>
        </p:spPr>
        <p:txBody>
          <a:bodyPr/>
          <a:lstStyle/>
          <a:p>
            <a:r>
              <a:rPr lang="th-TH" b="1" dirty="0">
                <a:hlinkClick r:id="rId2"/>
              </a:rPr>
              <a:t>เดลินิวส์</a:t>
            </a:r>
            <a:r>
              <a:rPr lang="th-TH" dirty="0"/>
              <a:t> ก่อตั้งโดย นายแสง เหตระกูล ออกฉบับปฐมฤกษ์ เมื่อวันที่ 28 มีนาคม พ.ศ. 2507 ใช้ชื่อหัวหนังสือพิมพ์ขณะนั้นว่า </a:t>
            </a:r>
            <a:r>
              <a:rPr lang="th-TH" b="1" dirty="0"/>
              <a:t>แนวหน้าแห่งยุคเดลินิวส์</a:t>
            </a:r>
            <a:r>
              <a:rPr lang="th-TH" dirty="0"/>
              <a:t>จำนวน 16 หน้า ราคาฉบับละ 1.00 บาท โดยมีนายประพันธ์ เหตระกูล เป็นบรรณาธิการบริหาร ปัจจุบันใช้ชื่อ เดลินิวส์ (ตั้งแต่ 22 มกราคม พ.ศ. 2522) มีจำนวนหน้าระหว่าง 28-48 หน้า ราคาฉบับละ 10.00 บาท มีจำนวนพิมพ์ปัจจุบันที่ 900,000 ฉบับ และนายอภิชัย รุ่งเรืองกุล เป็นบรรณาธิการผู้พิมพ์ผู้โฆษณา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60648"/>
            <a:ext cx="28575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96878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 fontAlgn="base"/>
            <a:r>
              <a:rPr lang="th-TH" b="1" dirty="0"/>
              <a:t>เดลิเมล์ และ บางกอกเดลิเมล์ </a:t>
            </a:r>
            <a:endParaRPr lang="th-TH" dirty="0"/>
          </a:p>
          <a:p>
            <a:pPr marL="0" indent="0" fontAlgn="base">
              <a:buNone/>
            </a:pPr>
            <a:r>
              <a:rPr lang="th-TH" dirty="0" smtClean="0"/>
              <a:t>	หนังสือพิมพ์</a:t>
            </a:r>
            <a:r>
              <a:rPr lang="th-TH" dirty="0"/>
              <a:t>เดลินิวส์ ถือกำเนิดจากความตั้งใจของนายห้างแสง ที่ดำเนินกิจการโรงพิมพ์ประชาช่าง มาเป็นเวลา 5 ปี นับว่ามีประสบการณ์ในแวดวงน้ำหมึกอยู่พอสมควร จึงตัดสินใจซื้อกิจการหนังสือพิมพ์ กรุงเทพ เดลิเมล์ (</a:t>
            </a:r>
            <a:r>
              <a:rPr lang="en-US" dirty="0"/>
              <a:t>Bangkok Daily Mail) </a:t>
            </a:r>
            <a:r>
              <a:rPr lang="th-TH" dirty="0"/>
              <a:t>ของนายหลุย คีรีวัตน์ ซึ่งได้หยุดดำเนินการไปตั้งแต่วันที่ 10 พฤศจิกายน พ.ศ. 2476</a:t>
            </a:r>
          </a:p>
          <a:p>
            <a:pPr marL="0" indent="0" fontAlgn="base">
              <a:buNone/>
            </a:pPr>
            <a:r>
              <a:rPr lang="th-TH" dirty="0" smtClean="0"/>
              <a:t>	เริ่ม</a:t>
            </a:r>
            <a:r>
              <a:rPr lang="th-TH" dirty="0"/>
              <a:t>จากการออกหนังสือพิมพ์รายปักษ์ เดลิเมล์วันจันทร์ เมื่อวันที่ 24 มิถุนายน พ.ศ. 2493 โดยนายห้างแสง เป็นเจ้าของ และผู้อำนวยการ และจ้าง บริษัท ประชาช่าง จำกัด ของนายห้างแสงเอง เป็นผู้พิมพ์ ซึ่งมีพาดหัวข่าวในฉบับปฐมฤกษ์ว่า “นักศึกษา มธก.รากเลือดค้าน ก.พ.”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644917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 marL="0" indent="0" algn="thaiDist" fontAlgn="base">
              <a:buNone/>
            </a:pPr>
            <a:r>
              <a:rPr lang="th-TH" dirty="0" smtClean="0"/>
              <a:t>	จนกระทั่ง</a:t>
            </a:r>
            <a:r>
              <a:rPr lang="th-TH" dirty="0"/>
              <a:t>เมื่อราวปี พ.ศ. 2500 หนังสือพิมพ์ บางกอกเดลิเมล์ รายวัน ฉบับบ่าย จำนวน 6 หน้า ราคาฉบับละ 50 สตางค์ มียอดจำหน่าย 3,500 ฉบับต่อวัน และนับเป็นหนังสือพิมพ์ฉบับแรก ที่ขยายขนาดหน้ากว้างเพิ่มขึ้น จากเดิม 7 เป็น 8 คอลัมน์นิ้ว จนกลายเป็นบรรทัดฐานของหน้ากระดาษหนังสือพิมพ์รายวันในยุคต่อมา</a:t>
            </a:r>
          </a:p>
          <a:p>
            <a:pPr marL="0" indent="0" algn="thaiDist" fontAlgn="base">
              <a:buNone/>
            </a:pPr>
            <a:r>
              <a:rPr lang="th-TH" dirty="0" smtClean="0"/>
              <a:t>	แต่</a:t>
            </a:r>
            <a:r>
              <a:rPr lang="th-TH" dirty="0"/>
              <a:t>เมื่อรัฐบาล จอมพลแปลก พิบูลสงคราม ถูกรัฐประหารโค่นล้มลงโดย จอมพลสฤษดิ์ ธนะรัชต์ จากนั้น จอมพลสฤษดิ์จึงเข้าตรวจสอบหนังสือพิมพ์หลายฉบับอย่างเข้มงวด รวมทั้งเดลิเมล์ และบางกอกเดลิเมล์ด้วย โดยจอมพลสฤษดิ์ ออกคำสั่งให้จับกุมกองบรรณาธิการหนังสือพิมพ์หลายคน จากหลายฉบับ และบางรายถึงกับเสียชีวิตในที่คุมขังภายหลังจากนั้น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3117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ขณะเดียวกัน </a:t>
            </a:r>
            <a:r>
              <a:rPr lang="th-TH" dirty="0"/>
              <a:t>เมื่อวันที่ 20 ตุลาคม พ.ศ. 2501 นายห้างแสงได้ทราบว่า จะมีคำสั่งงดใบอนุญาตประกอบการหนังสือพิมพ์ เข้ามาถึงโรงพิมพ์ จึงสั่งให้กองบรรณาธิการที่ยังไม่ถูกจับกุม เร่งทำงานอย่างเต็มกำลัง เพื่อให้เดลิเมล์สามารถออกจำหน่ายได้ในวันรุ่งขึ้นอีก 1 วัน แต่ขณะที่แท่นพิมพ์กำลังเริ่มกระบวนการพิมพ์นั้น เจ้าหน้าที่ตำรวจสันติบาลกลุ่มหนึ่ง เดินทางมาถึงสำนักงานเดลิเมล์ พร้อมแจ้งว่า กรมตำรวจ โดยคำสั่งคณะปฏิวัติ มีคำสั่งให้ปิดเดลิเมล์รายวันอย่างไม่มีกำหนด โดยระบุให้ยึด และปิดแท่นพิมพ์ เพื่อห้ามทำการพิมพ์ จนกว่าจะมีคำสั่งอนุญาตเป็นอย่างอื่น จากนั้น เจ้าหน้าที่ตำรวจนำครั่งประทับบนแท่นพิมพ์ พร้อมใช้โซ่ล่ามแท่นอย่างแน่นหนา นับเป็นการยุติการดำเนินงานของเดลิเมล์ นับแต่วันนั้นเอง</a:t>
            </a:r>
          </a:p>
        </p:txBody>
      </p:sp>
    </p:spTree>
    <p:extLst>
      <p:ext uri="{BB962C8B-B14F-4D97-AF65-F5344CB8AC3E}">
        <p14:creationId xmlns:p14="http://schemas.microsoft.com/office/powerpoint/2010/main" val="18715492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579296" cy="6192688"/>
          </a:xfrm>
        </p:spPr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th-TH" dirty="0" smtClean="0"/>
              <a:t>	เมื่อ</a:t>
            </a:r>
            <a:r>
              <a:rPr lang="th-TH" dirty="0"/>
              <a:t>ปี พ.ศ. 2529 เดลินิวส์เริ่มการพิมพ์ภาพข่าวสี่สีเป็นครั้งแรก คือภาพกระสวยอวกาศชาเลนเจอร์โศกนาฏกรรมกระสวยอวกาศแชลเลนเจอร์ระเบิดกลางอากาศ และต่อมาในปี พ.ศ. 2531 เดลินิวส์ตีพิมพ์ภาพข่าวสี่สี อันเป็นที่ฮือฮาอีกครั้ง คือภาพข่าว นางสาวภรณ์ทิพย์ นาคหิรัญกนก สวมมงกุฎรับตำแหน่งนางงามจักรวาลที่ไต้หวัน โดยมีภาพสี่สีถึงสอง</a:t>
            </a:r>
            <a:r>
              <a:rPr lang="th-TH" dirty="0" smtClean="0"/>
              <a:t>ส่วน</a:t>
            </a:r>
          </a:p>
          <a:p>
            <a:pPr marL="0" indent="0" algn="thaiDist" fontAlgn="base">
              <a:buNone/>
            </a:pPr>
            <a:r>
              <a:rPr lang="th-TH" dirty="0"/>
              <a:t>	</a:t>
            </a:r>
            <a:r>
              <a:rPr lang="th-TH" dirty="0" smtClean="0"/>
              <a:t>จากนั้น </a:t>
            </a:r>
            <a:r>
              <a:rPr lang="th-TH" dirty="0"/>
              <a:t>เดลินิวส์ก็เปิดแนวคิดแบ่งเนื้อหาออกเป็นสองส่วน อย่างชัดเจนเป็นฉบับแรก โดยแบ่งข่าวหน้า 1 ข่าวการเมือง ข่าวเศรษฐกิจ ข่าวอาชญากรรม ข่าวต่างประเทศ ข่าวเกษตร คอลัมน์ และสกู๊ปวาไรตี้สี่สี เป็นส่วนแรก และส่วนที่สอง เริ่มด้วยข่าวกีฬา ข่าวสังคมสตรี ข่าว กทม. ข่าวภูมิภาค และปิดท้ายด้วยข่าวบันเทิง ต่อมา เดลินิวส์วางแผนขยับขยายสถานที่เพิ่มเติมอีกครั้ง โดยก่อสร้างอาคารสำนักงานหลังใหม่ จำนวน 9 ชั้น บนที่ดินผืนเดียวกับอาคารหลัง</a:t>
            </a:r>
            <a:r>
              <a:rPr lang="th-TH" dirty="0" smtClean="0"/>
              <a:t>เดิม</a:t>
            </a:r>
          </a:p>
          <a:p>
            <a:pPr marL="0" indent="0" algn="thaiDist" fontAlgn="base">
              <a:buNone/>
            </a:pPr>
            <a:r>
              <a:rPr lang="th-TH" dirty="0"/>
              <a:t>	</a:t>
            </a:r>
            <a:r>
              <a:rPr lang="th-TH" dirty="0" smtClean="0"/>
              <a:t>ปัจจุบัน </a:t>
            </a:r>
            <a:r>
              <a:rPr lang="th-TH" dirty="0"/>
              <a:t>(พ.ศ. 2557) หนังสือพิมพ์เดลินิวส์รายวัน มีนายอภิชัย รุ่งเรืองกุล เป็นบรรณาธิการผู้พิมพ์ผู้โฆษณา ราคาจำหน่ายฉบับละ 10 บาท จำนวนหน้าระหว่าง 28-48 หน้า และยอดจำหน่ายเป็นอันดับสองของประเทศ รองจากหนังสือพิมพ์ไทยรัฐ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7870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à¸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70"/>
          <a:stretch/>
        </p:blipFill>
        <p:spPr bwMode="auto">
          <a:xfrm>
            <a:off x="138672" y="332657"/>
            <a:ext cx="8825816" cy="595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38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อุปสรรคและปัญหาในการประกอบธุรกิจวารสาร</a:t>
            </a:r>
            <a:r>
              <a:rPr lang="th-TH" dirty="0" smtClean="0"/>
              <a:t>สนเทศ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dirty="0" smtClean="0"/>
              <a:t>	ช่วง</a:t>
            </a:r>
            <a:r>
              <a:rPr lang="th-TH" dirty="0"/>
              <a:t>นี้อาจจะได้เห็นบทความเกี่ยวกับเรื่องนี้พอสมควรครับ กับแวดวง </a:t>
            </a:r>
            <a:r>
              <a:rPr lang="en-US" dirty="0"/>
              <a:t>Digital Publishing </a:t>
            </a:r>
            <a:r>
              <a:rPr lang="th-TH" dirty="0"/>
              <a:t>เพราะผมสนใจในเรื่องนี้ และกำลังติดตามข่าวสารด้านนี้ วันนี้มาว่ากันอีกเรื่องเกี่ยวกับสิ่งที่ว่ากันว่า เป็นอุปสรรคในการที่จะก้าวเดินไปสู่โลกดิจิตอลของบรรดาสำนักพิมพ์ ที่จะเปลี่ยนจากหนังสือในรูปแบบของ </a:t>
            </a:r>
            <a:r>
              <a:rPr lang="en-US" dirty="0"/>
              <a:t>Hard Copy </a:t>
            </a:r>
            <a:r>
              <a:rPr lang="th-TH" dirty="0"/>
              <a:t>เป็นกระดาษ ไปเป็นหนังสืออิเล็กทรอนิกส์หรือที่เรียกสั้นๆ กันติดปากว่า “</a:t>
            </a:r>
            <a:r>
              <a:rPr lang="en-US" dirty="0"/>
              <a:t>eBook” </a:t>
            </a:r>
            <a:r>
              <a:rPr lang="th-TH" dirty="0"/>
              <a:t>นั่นเอง…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714541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/>
              <a:t>	เชื่อว่าหลายๆคน </a:t>
            </a:r>
            <a:r>
              <a:rPr lang="en-US" dirty="0" err="1"/>
              <a:t>thumbsup’er</a:t>
            </a:r>
            <a:r>
              <a:rPr lang="en-US" dirty="0"/>
              <a:t> </a:t>
            </a:r>
            <a:r>
              <a:rPr lang="th-TH" dirty="0"/>
              <a:t>หลายท่านอาจจะเคยสังเกตกันว่า เราได้เห็นนิตยสารหลายๆ ต่อหลายหัว หลายเล่ม บนอุปกรณ์พกพาอย่าง สมาร์ทโฟน แท็บเล็ต หรือเครื่องอ่านหนังสืออิเล็กทรอนิกส์ แต่บนแผงหนังสือก็ยังมีหนังสืออีกหลายๆ เล่ม ที่ยังคงปักหลักอยู่ในตลาดสิ่งพิมพ์แบบเดิมๆ อยู่ คำถามเกิดขึ้นมาทันทีครับว่า “อะไรกันแน่ คือสาเหตุที่พวกเขาเหล่านั้น ยังคงไม่กระโดดเข้ามาในธุรกิจดิจิตอล” ซึ่งสาเหตุหลักๆ ก็สรุปได้จากภาพประกอบด้านล่างนี้เลยครับ</a:t>
            </a:r>
          </a:p>
          <a:p>
            <a:pPr marL="0" indent="0">
              <a:buNone/>
            </a:pPr>
            <a:r>
              <a:rPr lang="th-TH" dirty="0" smtClean="0"/>
              <a:t>	ภาพประกอบ</a:t>
            </a:r>
            <a:r>
              <a:rPr lang="th-TH" dirty="0"/>
              <a:t>นี้เป็นผลการสำรวจความคิดเห็นของผู้ประกอบการด้านสิ่งพิมพ์รูปแบบเดิมๆ ถึงปัจจัยที่มีผลในการเปลี่ยนรูปแบบการจัดจำหน่ายหนังสือของพวกเขา ไปอยู่ในรูปแบบของสื่อดิจิตอล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21860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thumbsup.in.th/wp-content/uploads/2012/07/innodata-slid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302"/>
            <a:ext cx="777686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5062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th-TH" dirty="0" smtClean="0"/>
              <a:t>โดย</a:t>
            </a:r>
            <a:r>
              <a:rPr lang="th-TH" dirty="0"/>
              <a:t>ผลสำรวจดังกล่าวมากถึงร้อยละ 91 จากกลุ่มตัวอย่างสำนักพิมพ์กว่า 366 แห่ง กล่าวว่าการลงทุนในเม็ดเงินมหาศาล คือสิ่งที่ทำให้พวกเขาต้องหยุดคิดในเรื่องดังกล่าวไว้ก่อน เพราะแม้ว่าการประหยัดต้นทุนในส่วนของการพิมพ์จะดูเหมือนว่าลดลง และน่าจะทำให้สำนักพิมพ์เกิดความสนใจในการเปลี่ยนตัวเอง แต่ต้องไม่ลืมว่า พวกเขาจะต้องลงทุนในเครื่องมือต่างๆ รวมถึงบุคคลากรที่จะเป็นคนสร้างคอนเทนต์เหล่านี้ มากพอสมควร</a:t>
            </a:r>
          </a:p>
          <a:p>
            <a:pPr marL="0" indent="0">
              <a:buNone/>
            </a:pPr>
            <a:r>
              <a:rPr lang="th-TH" dirty="0" smtClean="0"/>
              <a:t>	การ</a:t>
            </a:r>
            <a:r>
              <a:rPr lang="th-TH" dirty="0"/>
              <a:t>ฝากหนังสือขายบน </a:t>
            </a:r>
            <a:r>
              <a:rPr lang="en-US" dirty="0"/>
              <a:t>iBook Store </a:t>
            </a:r>
            <a:r>
              <a:rPr lang="th-TH" dirty="0"/>
              <a:t>ของทาง </a:t>
            </a:r>
            <a:r>
              <a:rPr lang="en-US" dirty="0"/>
              <a:t>Apple </a:t>
            </a:r>
            <a:r>
              <a:rPr lang="th-TH" dirty="0"/>
              <a:t>เองนอกจากจะโดนหักค่าหัวคิวไปพอสมควรแล้ว คุณยังต้องคิดถึงเรื่องของพื้นที่ในการจัดเก็บหนังสือดิจิตอลเหล่านี้ ซึ่งเท่าที่เคยทราบ แมกกาซีนในรูปแบบดิจิตอลหนึ่งเล่ม ก็มีขนาดใหญ่ไม่ต่ำกว่า 300-500 </a:t>
            </a:r>
            <a:r>
              <a:rPr lang="en-US" dirty="0"/>
              <a:t>MB </a:t>
            </a:r>
            <a:r>
              <a:rPr lang="th-TH" dirty="0"/>
              <a:t>เลยทีเดียว แถมยังต้องเสียค่าลิงค์ในการโอนถ่ายข้อมูลจากเซิร์ฟเวอร์ไปยังลูกค้าอีกด้วย</a:t>
            </a:r>
          </a:p>
          <a:p>
            <a:pPr marL="0" indent="0">
              <a:buNone/>
            </a:pPr>
            <a:r>
              <a:rPr lang="th-TH" dirty="0" smtClean="0"/>
              <a:t>	ส่วน</a:t>
            </a:r>
            <a:r>
              <a:rPr lang="th-TH" dirty="0"/>
              <a:t>อุปสรรครองลงมา ก็ประกอบไปด้วยเรื่องของการขาดความรู้ความสามารถในการพัฒนาสื่อรูปแบบใหม่ การขาดข้อมูลเพียงพอต่อระบบสื่อสิ่งพิมพ์ดิจิตอล รวมไปถึงการที่สำนักพิมพ์ส่วนมาก ยังมีคำถามคาใจถึงความชัดเจนในธุรกิจด้านนี้อยู่อีกด้วย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3903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หัวข้อเนื้อหา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การจัดการธุรกิจ</a:t>
            </a:r>
            <a:r>
              <a:rPr lang="th-TH" dirty="0"/>
              <a:t>วารสารสนเทศ</a:t>
            </a:r>
          </a:p>
          <a:p>
            <a:r>
              <a:rPr lang="th-TH" dirty="0" smtClean="0"/>
              <a:t>ความสำคัญ</a:t>
            </a:r>
            <a:r>
              <a:rPr lang="th-TH" dirty="0"/>
              <a:t>และพัฒนาการ</a:t>
            </a:r>
            <a:r>
              <a:rPr lang="th-TH" dirty="0" smtClean="0"/>
              <a:t>ของธุรกิจ</a:t>
            </a:r>
            <a:r>
              <a:rPr lang="th-TH" dirty="0"/>
              <a:t>วารสารสนเทศ</a:t>
            </a:r>
          </a:p>
          <a:p>
            <a:r>
              <a:rPr lang="th-TH" dirty="0"/>
              <a:t>ชนิดของธุรกิจวารสารสนเทศ</a:t>
            </a:r>
          </a:p>
          <a:p>
            <a:r>
              <a:rPr lang="th-TH" dirty="0" smtClean="0"/>
              <a:t> </a:t>
            </a:r>
            <a:r>
              <a:rPr lang="th-TH" dirty="0"/>
              <a:t>โครงสร้างและบุคลากรในธุรกิจวารสารสนเทศ</a:t>
            </a:r>
          </a:p>
          <a:p>
            <a:r>
              <a:rPr lang="th-TH" dirty="0" smtClean="0"/>
              <a:t>การ</a:t>
            </a:r>
            <a:r>
              <a:rPr lang="th-TH" dirty="0"/>
              <a:t>ดำเนินงาน/ ลักษณะการประกอบธุรกิจวารสารสนเทศ</a:t>
            </a:r>
          </a:p>
          <a:p>
            <a:r>
              <a:rPr lang="th-TH" dirty="0" smtClean="0"/>
              <a:t>อุปสรรค</a:t>
            </a:r>
            <a:r>
              <a:rPr lang="th-TH" dirty="0"/>
              <a:t>และปัญหาในการประกอบธุรกิจวารสารสนเทศ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29955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คำถามท้ายบท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th-TH" dirty="0"/>
              <a:t>จงอธิบายความหมายของวารสารศาสตร์ และความสำคัญของ  ดาต้า เจอนัลลิซึ่ม ( วารสารศาสตร์เชิง ข้อมูล)   กับธุรกิจวารสารสนเทศอย่างละเอียด</a:t>
            </a:r>
          </a:p>
          <a:p>
            <a:pPr lvl="0"/>
            <a:r>
              <a:rPr lang="th-TH" dirty="0"/>
              <a:t>เทคโนโลยีที่มีอิทธิพลต่อกระบวนการรายงานข่าวในปัจจุบัน ประกอบไปด้วยอะไรบ้าง และเทคโนโลยีเหล่านั้น มีคุณลักษณะอย่างไร</a:t>
            </a:r>
          </a:p>
          <a:p>
            <a:pPr lvl="0"/>
            <a:r>
              <a:rPr lang="th-TH" dirty="0"/>
              <a:t>พัฒนาการของหนังสือพิมพ์ออนไลน์ ภายใต้ช่วงเวลาที่แยกออกจากหนังสือพิมพ์ฉบับ แนวคิดของ </a:t>
            </a:r>
            <a:r>
              <a:rPr lang="en-US" dirty="0" err="1"/>
              <a:t>Povlik</a:t>
            </a:r>
            <a:r>
              <a:rPr lang="en-US" dirty="0"/>
              <a:t> </a:t>
            </a:r>
            <a:r>
              <a:rPr lang="th-TH" dirty="0"/>
              <a:t>แบ่งออกเป็นกี่ช่วงเวลา และมีลักษณะอย่างไรบ้าง</a:t>
            </a:r>
          </a:p>
          <a:p>
            <a:pPr lvl="0"/>
            <a:r>
              <a:rPr lang="th-TH" dirty="0"/>
              <a:t>คุณสมบัติของหนังสือพิมพ์ในฐานะการเป็นสื่อใหม่ประกอบไปด้วย</a:t>
            </a:r>
          </a:p>
          <a:p>
            <a:r>
              <a:rPr lang="th-TH" dirty="0" smtClean="0"/>
              <a:t>การ</a:t>
            </a:r>
            <a:r>
              <a:rPr lang="th-TH" dirty="0"/>
              <a:t>ขยายธุรกิจขององค์กรวารสารสนเทศ มีแนวโน้มที่สำคัญกี่รูปแบบ มีรายละเอียดของการขยาย   ธุรกิจอย่างไร</a:t>
            </a:r>
            <a:r>
              <a:rPr lang="th-TH" dirty="0" smtClean="0"/>
              <a:t>บ้าง</a:t>
            </a:r>
            <a:r>
              <a:rPr lang="en-US" dirty="0"/>
              <a:t> </a:t>
            </a:r>
            <a:endParaRPr lang="en-US" dirty="0" smtClean="0"/>
          </a:p>
          <a:p>
            <a:r>
              <a:rPr lang="th-TH" dirty="0"/>
              <a:t>การกำหนดราคาสื่อสิ่งพิมพ์ ค่าโฆษณาในสื่อสิ่งพิมพ์ และค่าโฆษณาในธุรกิจวารสารสนเทศ มีอยู่กี่รูปแบบอย่างไรบ้าง</a:t>
            </a:r>
            <a:endParaRPr lang="en-US" dirty="0"/>
          </a:p>
          <a:p>
            <a:r>
              <a:rPr lang="th-TH" dirty="0" smtClean="0"/>
              <a:t>แนวคิด</a:t>
            </a:r>
            <a:r>
              <a:rPr lang="th-TH" dirty="0"/>
              <a:t>การจัดโครงสร้างองค์กรที่นำมาใช้ประยุกต์ในการบริหารองค์กรวารสารสนเทศ มีกี่รูปแบบอะไรบ้าง</a:t>
            </a:r>
            <a:endParaRPr lang="en-US" dirty="0"/>
          </a:p>
          <a:p>
            <a:r>
              <a:rPr lang="th-TH" dirty="0" smtClean="0"/>
              <a:t>การ</a:t>
            </a:r>
            <a:r>
              <a:rPr lang="th-TH" dirty="0"/>
              <a:t>วางแผนสามารถแบ่งได้เป็นกี่ประเภทอะไรบ้าง</a:t>
            </a:r>
            <a:endParaRPr lang="en-US" dirty="0"/>
          </a:p>
          <a:p>
            <a:r>
              <a:rPr lang="th-TH" dirty="0" smtClean="0"/>
              <a:t>การ</a:t>
            </a:r>
            <a:r>
              <a:rPr lang="th-TH" dirty="0"/>
              <a:t>ขายโฆษณาของฝ่ายโฆษณาด้วยวิธีการผ่าน ตัวแทนประเภท ดิจิทัล </a:t>
            </a:r>
            <a:r>
              <a:rPr lang="en-US" dirty="0"/>
              <a:t>Google Display Network </a:t>
            </a:r>
            <a:r>
              <a:rPr lang="th-TH" dirty="0"/>
              <a:t>คืออะไร  อธิบายอย่างละเอียด</a:t>
            </a:r>
            <a:endParaRPr lang="en-US" dirty="0"/>
          </a:p>
          <a:p>
            <a:r>
              <a:rPr lang="en-US" dirty="0"/>
              <a:t> </a:t>
            </a:r>
            <a:r>
              <a:rPr lang="th-TH" dirty="0" smtClean="0"/>
              <a:t>กระบวนการ</a:t>
            </a:r>
            <a:r>
              <a:rPr lang="th-TH" dirty="0"/>
              <a:t>ผลิตหนังสือพิมพ์ กระดาษ และ หนังสือพิมพ์ ออนไลน์ ของฝ่ายผลิต ประกอบไปด้วยอะไรบ้าง แตกต่างกันอย่างไร</a:t>
            </a:r>
            <a:endParaRPr lang="en-US" dirty="0"/>
          </a:p>
          <a:p>
            <a:pPr lvl="0"/>
            <a:endParaRPr lang="en-US" dirty="0" smtClean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454854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pic>
        <p:nvPicPr>
          <p:cNvPr id="1026" name="Picture 2" descr="http://upic.me/i/r2/ljqd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419600"/>
            <a:ext cx="1752600" cy="1891225"/>
          </a:xfrm>
          <a:prstGeom prst="rect">
            <a:avLst/>
          </a:prstGeom>
          <a:noFill/>
        </p:spPr>
      </p:pic>
      <p:pic>
        <p:nvPicPr>
          <p:cNvPr id="1028" name="Picture 4" descr="http://www.mlmonlineschools-recommend.com/wp-content/uploads/2012/02/%E0%B9%80%E0%B8%84%E0%B8%A3%E0%B8%B7%E0%B9%88%E0%B8%AD%E0%B8%87%E0%B8%AB%E0%B8%A1%E0%B8%B2%E0%B8%A2%E0%B8%84%E0%B8%B3%E0%B8%96%E0%B8%B2%E0%B8%A1-2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764704"/>
            <a:ext cx="1828800" cy="2385392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smtClean="0"/>
              <a:t>Homework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99592" y="1443841"/>
            <a:ext cx="59584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/>
              <a:t>จงเขียนอธิบายพร้อมยกตัวอย่างประกอบ ตามหัวข้อในบทเรียน ต่อไปนี้</a:t>
            </a:r>
            <a:endParaRPr lang="en-US" dirty="0"/>
          </a:p>
          <a:p>
            <a:r>
              <a:rPr lang="th-TH" dirty="0"/>
              <a:t>การจัดการธุรกิจวารสารศาสตร์</a:t>
            </a:r>
            <a:endParaRPr lang="en-US" dirty="0"/>
          </a:p>
          <a:p>
            <a:r>
              <a:rPr lang="th-TH" dirty="0"/>
              <a:t>- การจัดการธุรกิจ</a:t>
            </a:r>
            <a:endParaRPr lang="en-US" dirty="0"/>
          </a:p>
          <a:p>
            <a:r>
              <a:rPr lang="th-TH" dirty="0"/>
              <a:t>- ความสำคัญและพัฒนาการของธุรกิจ</a:t>
            </a:r>
            <a:endParaRPr lang="en-US" dirty="0"/>
          </a:p>
          <a:p>
            <a:r>
              <a:rPr lang="th-TH" dirty="0"/>
              <a:t>- ชนิดของธุรกิจ</a:t>
            </a:r>
            <a:endParaRPr lang="en-US" dirty="0"/>
          </a:p>
          <a:p>
            <a:r>
              <a:rPr lang="th-TH" dirty="0"/>
              <a:t>- โครงสร้างและบุคลากรในธุรกิจ</a:t>
            </a:r>
            <a:endParaRPr lang="en-US" dirty="0"/>
          </a:p>
          <a:p>
            <a:r>
              <a:rPr lang="th-TH" dirty="0"/>
              <a:t>- การดำเนินงาน/ ลักษณะการประกอบธุรกิจ</a:t>
            </a:r>
            <a:endParaRPr lang="en-US" dirty="0"/>
          </a:p>
          <a:p>
            <a:r>
              <a:rPr lang="th-TH" dirty="0"/>
              <a:t>- อุปสรรคและปัญหาในการประกอบธุรกิจ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0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เกริ่น</a:t>
            </a:r>
            <a:r>
              <a:rPr lang="th-TH" dirty="0"/>
              <a:t>นำ/การจัดการธุรกิจวารสารสนเทศ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05932" y="1340768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/>
              <a:t>การจัดการธุรกิจวารสารสนเทศบทนี้จัดทำขึ้นในช่วงเวลาการเปลี่ยนผ่านยุคสมัยของธุรกิจสื่อสิ่งพิมพ์สู่การเป็น ดิจิทัล </a:t>
            </a:r>
            <a:r>
              <a:rPr lang="en-US" dirty="0" smtClean="0"/>
              <a:t>(</a:t>
            </a:r>
            <a:r>
              <a:rPr lang="en-US" dirty="0" smtClean="0"/>
              <a:t>Digital  </a:t>
            </a:r>
            <a:r>
              <a:rPr lang="en-US" dirty="0"/>
              <a:t>media) </a:t>
            </a:r>
            <a:r>
              <a:rPr lang="th-TH" dirty="0"/>
              <a:t>เพื่อให้การเรียนรู้สอดคล้องเหมาะสม ผู้เขียนจึงให้ความสำคัญกับ กระบวนการทางธุรกิจที่อยู่บนพื้นฐานของเทคโนโลยีรูปแบบใหม่ รวมถึง แนวคิดทฤษฎีและ กรณีศึกษาการปรับรูปแบบทางธุรกิจในมิติต่างๆในวิชาชีพวารสารสนเทศ</a:t>
            </a:r>
            <a:endParaRPr lang="en-US" dirty="0"/>
          </a:p>
          <a:p>
            <a:r>
              <a:rPr lang="en-US" dirty="0"/>
              <a:t>	</a:t>
            </a:r>
            <a:r>
              <a:rPr lang="th-TH" dirty="0"/>
              <a:t>ด้วยวิชาชีพวารสารสนเทศเกี่ยวพันเชื่อมโยงกับวิถีชีวิต และมีบทบาทสำคัญในการสะท้อนทัศนะมุมคิดของผู้คนในสังคม   ฉะนั้นองค์กรธุรกิจวารสารสนเทศ จึงกลายเป็นหน่วยธุรกิจที่ขับเคลื่อนกระบวนการผลิต เนื้อหาข่าวสารซึ่งเป็นผลิตผลในรูปของ </a:t>
            </a:r>
            <a:r>
              <a:rPr lang="th-TH" dirty="0" smtClean="0"/>
              <a:t>สินค้า</a:t>
            </a:r>
            <a:r>
              <a:rPr lang="en-US" dirty="0" smtClean="0"/>
              <a:t> (Product)</a:t>
            </a:r>
            <a:r>
              <a:rPr lang="th-TH" dirty="0"/>
              <a:t>ทางธุรกิจที่สำคัญขององค์กร  </a:t>
            </a:r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042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การศึกษาเรื่องการจัดการธุรกิจวารสารสนเทศ จะช่วยให้ผู้ศึกษาได้เข้าใจถึงแนวความคิด และหลักการในการบริหารธุรกิจในรูปแบบขององค์กรข่าว </a:t>
            </a:r>
            <a:r>
              <a:rPr lang="en-US" dirty="0" smtClean="0"/>
              <a:t>(News)</a:t>
            </a:r>
            <a:r>
              <a:rPr lang="th-TH" dirty="0"/>
              <a:t>ซึ่งเป็นองค์กรที่มีลักษณะเฉพาะทางวิชาชีพ อีกทั้ง เข้าใจถึง เป้าหมายทางธุรกิจขององค์กร ได้แก่ การแสวงหารายได้ จากการขายข่าว ขายความคิด และขายโฆษณาผ่านชั้นเชิงกลยุทธ์การตลาดที่สลับซับซ้อน   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11514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ความสำคัญและพัฒนาการของธุรกิจวารสาร</a:t>
            </a:r>
            <a:r>
              <a:rPr lang="th-TH" dirty="0" smtClean="0"/>
              <a:t>สนเทศ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/>
              <a:t> วารสารศาสตร์</a:t>
            </a:r>
            <a:r>
              <a:rPr lang="en-US" dirty="0"/>
              <a:t>journalism </a:t>
            </a:r>
            <a:r>
              <a:rPr lang="th-TH" dirty="0"/>
              <a:t>เกิดจากการรวมของคำสองคำเข้าด้วยกันคือ  วารสาร  กับ ศาสตร์   ตาม พจนานุกรมราชบัณฑิต วารสาร หมายถึง หนังสือที่ออกเป็นคราว ๆ วารสารศาสตร์จึง เกี่ยวข้องกับ กิจกรรมในการการทําหนังสือพิมพ์ นิตยสารวารสาร และการพิมพ์ประเภทอื่น ๆ</a:t>
            </a:r>
            <a:endParaRPr lang="en-US" dirty="0"/>
          </a:p>
          <a:p>
            <a:r>
              <a:rPr lang="th-TH" dirty="0" smtClean="0"/>
              <a:t>วารสาร</a:t>
            </a:r>
            <a:r>
              <a:rPr lang="th-TH" dirty="0"/>
              <a:t>ศาสตร์ (</a:t>
            </a:r>
            <a:r>
              <a:rPr lang="en-US" dirty="0"/>
              <a:t>Journalism)</a:t>
            </a:r>
            <a:r>
              <a:rPr lang="th-TH" dirty="0"/>
              <a:t>จัดเป็นความรู้ ที่ว่าด้วยกระบวนการขั้นตอนในการเผยแพร่และการรายงานปรากฎการณ์ที่เกิดขึ้นจริงในสังคม ในรูปแบบของข่าว (</a:t>
            </a:r>
            <a:r>
              <a:rPr lang="en-US" dirty="0"/>
              <a:t>News) </a:t>
            </a:r>
            <a:r>
              <a:rPr lang="th-TH" dirty="0"/>
              <a:t>ความคิดเห็น  โดยอาศัยสื่อรูปแบบต่างๆ</a:t>
            </a:r>
            <a:endParaRPr lang="en-US" dirty="0"/>
          </a:p>
          <a:p>
            <a:r>
              <a:rPr lang="th-TH" dirty="0"/>
              <a:t>ส่วนคำว่า " วารสารสนเทศ" เป็นศัพท์ใหม่ที่ ถูกนำมาเรียกแทนคำว่า "วารสารศาสตร์ "ที่ใช้มาก่อน  เพื่อให้สอดคล้องกับการเปลี่ยนแปลงของปัจจัยแวดล้อมด้านความก้าวหน้าทางเทคโนโลยีในปัจจุบัน 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46533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92500" lnSpcReduction="10000"/>
          </a:bodyPr>
          <a:lstStyle/>
          <a:p>
            <a:pPr marL="0" indent="0" algn="thaiDist">
              <a:buNone/>
            </a:pPr>
            <a:r>
              <a:rPr lang="th-TH" dirty="0" smtClean="0"/>
              <a:t>	ใน</a:t>
            </a:r>
            <a:r>
              <a:rPr lang="th-TH" dirty="0"/>
              <a:t>ยุคแรกของการพัฒนาความรู้ด้านสื่อสารมวลชนที่เรียกว่า ยุคก่อนสมัยนิยม( </a:t>
            </a:r>
            <a:r>
              <a:rPr lang="en-US" dirty="0" err="1"/>
              <a:t>Premodern</a:t>
            </a:r>
            <a:r>
              <a:rPr lang="en-US" dirty="0"/>
              <a:t> age) </a:t>
            </a:r>
            <a:r>
              <a:rPr lang="th-TH" dirty="0"/>
              <a:t>การศึกษาด้านสื่อสารมวลชนยังมุ่งค้นคว้าเพื่อพัฒนาหลักการรายงานข่าว ให้เกิดเป็นศาสตร์แขนงใหม่เรียกว่า วารสารศาสตร์(</a:t>
            </a:r>
            <a:r>
              <a:rPr lang="en-US" dirty="0" err="1"/>
              <a:t>Journlism</a:t>
            </a:r>
            <a:r>
              <a:rPr lang="en-US" dirty="0"/>
              <a:t>) </a:t>
            </a:r>
            <a:r>
              <a:rPr lang="th-TH" dirty="0"/>
              <a:t>ระยะเวลาต่อมาจึงขยายขอบเขต ไปสู่การศึกษาด้านโฆษณา (</a:t>
            </a:r>
            <a:r>
              <a:rPr lang="en-US" dirty="0"/>
              <a:t>Advertising) </a:t>
            </a:r>
            <a:r>
              <a:rPr lang="th-TH" dirty="0"/>
              <a:t>และ ประชาสัมพันธ์(</a:t>
            </a:r>
            <a:r>
              <a:rPr lang="en-US" dirty="0"/>
              <a:t>Public Relation )  </a:t>
            </a:r>
            <a:endParaRPr lang="th-TH" dirty="0" smtClean="0"/>
          </a:p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dirty="0" smtClean="0"/>
              <a:t>ช่วงเวลา</a:t>
            </a:r>
            <a:r>
              <a:rPr lang="th-TH" dirty="0"/>
              <a:t>ที่น่าสนใจในการพัฒนาวิชาการด้านวารสารศาสตร์ คือในยุค ที่มีการนำวิธีการส่งสัญญาณด้วยคลื่นวิทยุมาใช้เพื่อการรายงานข่าว ( </a:t>
            </a:r>
            <a:r>
              <a:rPr lang="en-US" dirty="0" err="1"/>
              <a:t>NewsReporting</a:t>
            </a:r>
            <a:r>
              <a:rPr lang="en-US" dirty="0"/>
              <a:t>) </a:t>
            </a:r>
            <a:r>
              <a:rPr lang="th-TH" dirty="0"/>
              <a:t>ก่อให้เกิดการพัฒนาองค์ความรู้ในรูปของ ศาสตร์ด้านวารสารศาสตร์ทางวิทยุและโทรทัศน์ (</a:t>
            </a:r>
            <a:r>
              <a:rPr lang="en-US" dirty="0"/>
              <a:t>Broadcast </a:t>
            </a:r>
            <a:r>
              <a:rPr lang="en-US" dirty="0" err="1"/>
              <a:t>Journlism</a:t>
            </a:r>
            <a:r>
              <a:rPr lang="en-US" dirty="0"/>
              <a:t> )   </a:t>
            </a:r>
            <a:r>
              <a:rPr lang="th-TH" dirty="0"/>
              <a:t>ซึ่งการปฎิวัติดังกล่าวได้นำพา วิชาชีพสื่อสารมวลชนจำนวนหนึ่งจาก การรายงานข่าวยุควารสารศาสตร์ทางสื่อสิ่งพิมพ์ ( </a:t>
            </a:r>
            <a:r>
              <a:rPr lang="en-US" dirty="0"/>
              <a:t>Print Journalism) </a:t>
            </a:r>
            <a:r>
              <a:rPr lang="th-TH" dirty="0"/>
              <a:t>ไปสู่รูปแบบของการการถ่ายทอดสด (ฺ</a:t>
            </a:r>
            <a:r>
              <a:rPr lang="en-US" dirty="0"/>
              <a:t>Broadcast Live  ) </a:t>
            </a:r>
            <a:r>
              <a:rPr lang="th-TH" dirty="0"/>
              <a:t>และเป็นจุดเริ่มต้นสำคัญที่นำพาวิชาชีพด้านวารสารศาสตร์ เคลือนเข้ามาสู่  เทคโนโลยีในคลื่นลูกที่</a:t>
            </a:r>
            <a:r>
              <a:rPr lang="en-US" dirty="0"/>
              <a:t>3</a:t>
            </a:r>
            <a:r>
              <a:rPr lang="th-TH" dirty="0"/>
              <a:t>ในปัจจุบัน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27766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dirty="0" smtClean="0"/>
              <a:t>สำหรับ</a:t>
            </a:r>
            <a:r>
              <a:rPr lang="th-TH" dirty="0"/>
              <a:t>แวดวงสื่อมวลชนในสังคมไทย ปี </a:t>
            </a:r>
            <a:r>
              <a:rPr lang="en-US" dirty="0"/>
              <a:t>2535 -2540</a:t>
            </a:r>
            <a:r>
              <a:rPr lang="th-TH" dirty="0"/>
              <a:t>เป็นช่วงสำคัญที่กระแสของเทคโนโลยีสารสนเทศและการสื่อสาร ก่อตัวขึ้นอย่างรุนแรง  มีการสร้างสรรค์ชุดวาทะกรรม เรื่องโลกาภิวัฒน์(</a:t>
            </a:r>
            <a:r>
              <a:rPr lang="en-US" dirty="0"/>
              <a:t>Globalization)   </a:t>
            </a:r>
            <a:r>
              <a:rPr lang="th-TH" dirty="0"/>
              <a:t>พร้อมๆกับ การปรากฏขึ้นของนวัตกรรมอินเทอร์เน็ตครั้งแรกในประเทศ ช่วงปี </a:t>
            </a:r>
            <a:r>
              <a:rPr lang="en-US" dirty="0"/>
              <a:t>2538</a:t>
            </a:r>
            <a:r>
              <a:rPr lang="th-TH" dirty="0"/>
              <a:t>    แรงผลักดันดังกล่าวทำให้องค์กรธุรกิจวารสารสนเทศ หลายองค์กร เริ่มวางแผนยุทธศาสตร์ระยะยาว เพื่อเตรียมพร้อมนำเทคโนโลยีสารสนเทศ และระบบการสื่อสาร เข้า มาเปลี่ยนทิศทางธุรกิจขององค์กร   ดังจะเห็นได้จากการวางแผนการงบประมาณการลงทุนและการระดมทุนของธุรกิจวารสารสนเทศรายใหญ่ในประเทศ เช่น หนังสือพิมพ์ไทยรัฐ ได้เพิ่มทุนจดทะเบียนระหว่างปี </a:t>
            </a:r>
            <a:r>
              <a:rPr lang="en-US" dirty="0"/>
              <a:t>2535-2539</a:t>
            </a:r>
            <a:r>
              <a:rPr lang="th-TH" dirty="0"/>
              <a:t>ถึง  </a:t>
            </a:r>
            <a:r>
              <a:rPr lang="en-US" dirty="0"/>
              <a:t>4</a:t>
            </a:r>
            <a:r>
              <a:rPr lang="th-TH" dirty="0"/>
              <a:t>ครั้งจาก </a:t>
            </a:r>
            <a:r>
              <a:rPr lang="en-US" dirty="0"/>
              <a:t>500</a:t>
            </a:r>
            <a:r>
              <a:rPr lang="th-TH" dirty="0"/>
              <a:t> ล้านบาทเป็น </a:t>
            </a:r>
            <a:r>
              <a:rPr lang="en-US" dirty="0"/>
              <a:t>4000</a:t>
            </a:r>
            <a:r>
              <a:rPr lang="th-TH" dirty="0"/>
              <a:t>ล้านบาท เพื่อเตรียมพร้อมที่จะขยายฐานการลงทุนในเทคโนโลยีในอีก </a:t>
            </a:r>
            <a:r>
              <a:rPr lang="en-US" dirty="0"/>
              <a:t>10</a:t>
            </a:r>
            <a:r>
              <a:rPr lang="th-TH" dirty="0"/>
              <a:t> ปีถัดมา   ขณะที่บริษัท มติชน จำกัด(มหาชน) ได้นำบริษัท เข้าจดทะเบียนในตลาดหลักทรัพย์และแปรสภาพเป็นบริษัท มหาชน เพื่อ ระดมทุนผ่านตลาดหลักทรัพย์ในปี </a:t>
            </a:r>
            <a:r>
              <a:rPr lang="en-US" dirty="0"/>
              <a:t>2536</a:t>
            </a:r>
            <a:r>
              <a:rPr lang="th-TH" dirty="0"/>
              <a:t> ทำให้ธุรกิจสามารถขยายฐานการลงทุน ในเทคโนโลยีการพิมพ์ที่สูงขึ้นและการปรับเปลี่ยนบุคลากรให้สอดรับกับธุรกิจออนไลน์ในอนาคตต่อมา 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5122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1982</Words>
  <Application>Microsoft Office PowerPoint</Application>
  <PresentationFormat>On-screen Show (4:3)</PresentationFormat>
  <Paragraphs>118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Angsana New</vt:lpstr>
      <vt:lpstr>Arial</vt:lpstr>
      <vt:lpstr>Calibri</vt:lpstr>
      <vt:lpstr>Cordia New</vt:lpstr>
      <vt:lpstr>Times New Roman</vt:lpstr>
      <vt:lpstr>Office Theme</vt:lpstr>
      <vt:lpstr>PowerPoint Presentation</vt:lpstr>
      <vt:lpstr>PowerPoint Presentation</vt:lpstr>
      <vt:lpstr>Chapter6</vt:lpstr>
      <vt:lpstr>หัวข้อเนื้อหา</vt:lpstr>
      <vt:lpstr>เกริ่นนำ/การจัดการธุรกิจวารสารสนเทศ</vt:lpstr>
      <vt:lpstr>PowerPoint Presentation</vt:lpstr>
      <vt:lpstr>ความสำคัญและพัฒนาการของธุรกิจวารสารสนเทศ</vt:lpstr>
      <vt:lpstr>PowerPoint Presentation</vt:lpstr>
      <vt:lpstr>PowerPoint Presentation</vt:lpstr>
      <vt:lpstr>PowerPoint Presentation</vt:lpstr>
      <vt:lpstr>ชนิดของธุรกิจวารสารสนเทศ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โครงสร้าง/บุคลากรในธุรกิจวารสารสนเทศและ                    การดำเนินงาน/ ลักษณะการประกอบธุรกิจวารสารสนเทศ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อุปสรรคและปัญหาในการประกอบธุรกิจวารสารสนเทศ</vt:lpstr>
      <vt:lpstr>PowerPoint Presentation</vt:lpstr>
      <vt:lpstr>PowerPoint Presentation</vt:lpstr>
      <vt:lpstr>PowerPoint Presentation</vt:lpstr>
      <vt:lpstr>คำถามท้ายบท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</dc:creator>
  <cp:lastModifiedBy>FMS-00</cp:lastModifiedBy>
  <cp:revision>5</cp:revision>
  <dcterms:created xsi:type="dcterms:W3CDTF">2018-08-07T09:03:00Z</dcterms:created>
  <dcterms:modified xsi:type="dcterms:W3CDTF">2018-09-24T08:40:38Z</dcterms:modified>
</cp:coreProperties>
</file>