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0" r:id="rId18"/>
    <p:sldId id="281" r:id="rId19"/>
    <p:sldId id="282" r:id="rId20"/>
    <p:sldId id="283" r:id="rId21"/>
    <p:sldId id="324" r:id="rId22"/>
    <p:sldId id="325" r:id="rId23"/>
    <p:sldId id="326" r:id="rId24"/>
    <p:sldId id="327" r:id="rId25"/>
    <p:sldId id="328" r:id="rId26"/>
    <p:sldId id="329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323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2" r:id="rId7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27/08/65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0300" y="214290"/>
            <a:ext cx="25051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14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  <a:endParaRPr lang="th-TH" sz="4400" b="1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997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การวัดและการประเมินผลการโฆษณา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th-TH" dirty="0"/>
              <a:t>การวัดและการประเมินผลการโฆษณาจะเกี่ยวข้องกับ การประเมินผลสื่อโฆษณา การประเมินผลชิ้นงานโฆษณา การประเมินผลการรณรงค์การโฆษณา และการประเมินผลพฤติกรรมดังมีรายละเอียดต่อไปนี้ 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850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การประเมินผลสื่อโฆษณา</a:t>
            </a:r>
            <a:endParaRPr lang="en-US" dirty="0"/>
          </a:p>
          <a:p>
            <a:r>
              <a:rPr lang="th-TH" dirty="0"/>
              <a:t>เป็นการประเมินถึงโอกาสที่สื่อโฆษณาจะไปถึงตัวผู้รับข่าวสารที่เป็นผู้บริโภค โดยดูว่าผู้บริโภคเหล่านั้นมีการติดตามสื่อโฆษณานั้นๆ รวมทั้งมีการเปิดรับสื่อโฆษณานั้นหรือไม่ ทั้งนี้เพื่อให้ได้คำตอบในด้านประสิทธิภาพและประสิทธิผลของสื่อโฆษณานั้นๆ อย่างเป็นรูปธรรม และในการประเมินผลสื่อโฆษณาสามารถทำได้ทั้งก่อนการโฆษณา ในขณะทำการโฆษณา และหลังการโฆษณา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431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1.1 </a:t>
            </a:r>
            <a:r>
              <a:rPr lang="th-TH" b="1" dirty="0"/>
              <a:t>การประเมินผลสื่อก่อนการโฆษณา</a:t>
            </a:r>
            <a:r>
              <a:rPr lang="th-TH" dirty="0"/>
              <a:t> จะเป็นการประเมินถึงคุณลักษณะในด้านต่างๆ ของตัวสื่อโดยตรง เพื่อพิจารณาว่าควรใช้สื่อใดดี เป็นการช่วยในการวางแผนการใช้สื่อ ซึ่งนอกจากจะพิจารณาจากข้อดีและข้อจำกัดของตัวสื่อเอง รวมทั้งการเข้าถึงและความถี่แล้ว ยังมีเครื่องมือที่นิยมใช้ในการวิเคราะห์คือ การครอบคุม จำนวนผู้อ่าน ส่วนของผู้ชมรายการ การให้คะแนนความนิยมรวม ค่าใช้จ่ายต่อพันคน และการวัดความนิยมจากกลุ่มเป้าหมาย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317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1.2 </a:t>
            </a:r>
            <a:r>
              <a:rPr lang="th-TH" b="1" dirty="0"/>
              <a:t>การประเมินผลสื่อขณะการโฆษณา </a:t>
            </a:r>
            <a:r>
              <a:rPr lang="th-TH" dirty="0"/>
              <a:t>จะช่วยให้เราสามารถปรับเปลี่ยนสื่อที่ใช้ให้เหมาะสมยิ่งขึ้น ตัวอย่างเช่น เปลี่ยนตำแหน่งของชิ้นงานโฆษณาในสื่อสิ่งพิมพ์ใหม่เพื่อให้สะดุดตายิ่งขึ้น การเพิ่มจำนวนครั้งในการโฆษณาในรายการโทรทัศน์ที่กำลังได้รับความยมสูงหรือการเพิ่มหรือการลดน้ำหนักการลงทุนไปบางสื่อ เพื่อให้เกิดประสิทธิผลของการใช้สื่อให้มากที่สุด เป็นต้น โดยเทคนิคที่นิยมนำมาใช้คือ การสำรวจด้วยวิธีการต่างๆ และอื่นๆ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6446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1.3 </a:t>
            </a:r>
            <a:r>
              <a:rPr lang="th-TH" b="1" dirty="0"/>
              <a:t>การประเมินผลสื่อหลังการโฆษณา</a:t>
            </a:r>
            <a:r>
              <a:rPr lang="th-TH" dirty="0"/>
              <a:t> จะเป็นการประเมินผลเพื่อดูว่าการวางแผนการใช้สื่อมีประสิทธิภาพหรือไม่ เป็นการวัดจากการเปิดรับสื่อของผู้บริโภค ซึ่งหาได้จากวิธีการสอบถามผู้บริโภคว่าเห็นการโฆษณาของเราหรือไม่ เห็นบ่อยแค่ไหน (ความถี่ที่เห็น) เห็นจากสื่อใดบ้าง ในช่วงเวลาไหน และในรายการอะไร รวมทั้งผู้บริโภคสามารถจดจำชิ้นงานโฆษณาจากสื่อใดได้มากที่สุด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787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 </a:t>
            </a:r>
            <a:r>
              <a:rPr lang="th-TH" b="1" dirty="0"/>
              <a:t>การประเมินผลชิ้นงานโฆษณา</a:t>
            </a:r>
            <a:endParaRPr lang="en-US" dirty="0"/>
          </a:p>
          <a:p>
            <a:r>
              <a:rPr lang="th-TH" dirty="0"/>
              <a:t>การประเมินผลชิ้นงานโฆษณา เป็นการประเมินถึงผลงานสร้างสรรค์งานโฆษณาเป็นหลัก ซึ่งอาจจะเป็นการทดสอบชิ้นงานโฆษณาที่เป็นแบบร่างหรือขั้น</a:t>
            </a:r>
            <a:r>
              <a:rPr lang="th-TH" dirty="0" smtClean="0"/>
              <a:t>หยาบ</a:t>
            </a:r>
            <a:r>
              <a:rPr lang="en-US" dirty="0"/>
              <a:t>(</a:t>
            </a:r>
            <a:r>
              <a:rPr lang="en-US" dirty="0" smtClean="0"/>
              <a:t>Rough </a:t>
            </a:r>
            <a:r>
              <a:rPr lang="en-US" dirty="0"/>
              <a:t>Ad) </a:t>
            </a:r>
            <a:r>
              <a:rPr lang="th-TH" dirty="0"/>
              <a:t>หรืองานโฆษณาที่สำเร็จเรียบร้อยแล้ว โดยที่การทดลองชิ้นงานโฆษณาก่อนการโฆษณา จะเป็นการสร้างความมั่นใจครั้งสุดท้ายก่อนที่จะนำเสนอ ไปยังผู้รับสารเป้าหมายผ่านสื่อต่างๆ ซึ่งมักจะเป็นการทดสอบในเรื่องใดเรื่องหนึ่งต่อไปนี้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859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th-TH" dirty="0"/>
              <a:t>. ทดสอบหัวเรื่อง เนื้อหา ภาพประกอบ สี เทคนิคของตัวอักษร หรือการจัดองค์ประกอบของชิ้นงานโฆษณา ในกรณีที่เป็นชิ้นงานโฆษณาที่ใช้สำหรับสื่อสิ่งพิมพ์</a:t>
            </a:r>
            <a:endParaRPr lang="en-US" dirty="0"/>
          </a:p>
          <a:p>
            <a:r>
              <a:rPr lang="en-US" dirty="0"/>
              <a:t>2</a:t>
            </a:r>
            <a:r>
              <a:rPr lang="th-TH" dirty="0" smtClean="0"/>
              <a:t>. </a:t>
            </a:r>
            <a:r>
              <a:rPr lang="th-TH" dirty="0"/>
              <a:t>ผู้นำเสนอ การดำเนินเรื่องราว ดนตรี แสง สี เสียง คำพูด หรืออื่นๆ ในกรณีที่เป็นชิ้นงานสำหรับสื่อออกอากาศ</a:t>
            </a:r>
            <a:endParaRPr lang="en-US" dirty="0"/>
          </a:p>
          <a:p>
            <a:r>
              <a:rPr lang="en-US" dirty="0" smtClean="0"/>
              <a:t>3</a:t>
            </a:r>
            <a:r>
              <a:rPr lang="th-TH" dirty="0" smtClean="0"/>
              <a:t>.</a:t>
            </a:r>
            <a:r>
              <a:rPr lang="en-US" dirty="0" smtClean="0"/>
              <a:t> </a:t>
            </a:r>
            <a:r>
              <a:rPr lang="th-TH" dirty="0"/>
              <a:t>สิ่งที่เป็นจุดขายของผลิตภัณฑ์ คำขวัญที่ใช้ หรือข้อเสนอต่างๆ</a:t>
            </a:r>
            <a:endParaRPr lang="en-US" dirty="0"/>
          </a:p>
          <a:p>
            <a:r>
              <a:rPr lang="en-US" dirty="0"/>
              <a:t>4</a:t>
            </a:r>
            <a:r>
              <a:rPr lang="th-TH" dirty="0" smtClean="0"/>
              <a:t>. </a:t>
            </a:r>
            <a:r>
              <a:rPr lang="th-TH" dirty="0"/>
              <a:t>แนวความคิดหลักในการนำเสนอ แรงจูงใจ และยุทธวิธีในการนำเสนอ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221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อย่างไรก็ตาม การทดสอบชิ้นงานโฆษณาก่อนการนำเสนอนั้น ไม่ได้มีหลักประกันว่างานโฆษณาที่ผ่านการทดสอบแล้วจะได้รับการยอมรับ หรือประสบความสำเร็จทุกครั้งที่ทำการออกอากาศ หรือนำเสนอไปแล้ว ทั้งนี้เนื่องจากสภาพในการทดสอบภับสภาพจริงของการโฆษณาอาจจะทำให้ความรู้สึกที่แตกต่างกัน หรืออาจมีผลจากสิ่งแวดล้อมหรือองค์ประกอบอื่นๆที่แตกต่างกัน หรือเกิดขึ้นจากเหตุการณ์ที่ไม่คาดคิด ซึ่งมีตัวอย่างหลายกรณีที่ทำให้ผู้ทำการโฆษณาต้องทำการถอนการโฆษณาออกไป หรือมีการเปลี่ยนแปลงในเนื้อหาหรือรายละเอียดของการโฆษณาใหม่ โดยเฉพาะอย่างยิ่ง ในกรณีที่ถูกกล่าวหาว่าเป็นการโฆษณาที่เกินจริง และใช้ความรุนแรงเป็นการส่งเสริมความก้าวร้าวในสังคม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8430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การประเมินผลการรณรงค์การโฆษณา </a:t>
            </a:r>
            <a:endParaRPr lang="en-US" dirty="0"/>
          </a:p>
          <a:p>
            <a:r>
              <a:rPr lang="th-TH" dirty="0"/>
              <a:t>การประเมินผลสื่อชิ้นงานโฆษณาที่กล่าวมาข้างต้นนั้น เป็นการประเมินถึงประสิทธิภาพของสื่อใด สื่อหนึ่ง หรือชิ้นงานโฆษณาชิ้นใดชิ้นหนึ่งเท่านั้น แต่การประเมินผลการรณรงค์การโฆษณาจะมุ่งเน้นที่ประสิทธิผลของการรณรงค์การติดต่อสื่อสารทั้งหมด มักจะเป็นการประเมินผลภายหลังจากการรณรงค์โฆษณาแล้ว และมีแนวโน้มทีเป็นที่นิยมเท่ากันมากขึ้น โดยเฉพาะอย่างยิ่ง ในธุรกิจที่มีการทำการติดต่อสื่อสารทางการตลาดแบบผสมผสาน เนื่องจากการติดต่อสื่อสารแบบผสมผสานจะเป็นการยากที่จะประเมินผลสื่อใดสิ่งหนึ่ง หรือชิ้นงานโฆษณาชิ้นใดชิ้นหนึ่งแยกออกจากกัน ทำให้ต้องมีการประเมินผลของการติดต่อสื่อสารทั้งหมดเข้าด้วยกัน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45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นอกจากนั้นแล้ว การประเมินผลการทดลองลงการโฆษณา มักจะเป็นการมุ่งเน้นถึงประสิทธิผลที่สัมพันธ์กับตราผลิตภัณฑ์มากกว่าการตอบสนองชิ้นงานโฆษณา หรือเป็นการวัดผลกระทบของการติดต่อสื่อสารมากกว่า ซึ่งการวัดผลการติดต่อสื่อสารสามารถวัดผลในเรื่องต่างๆตามโมเดลของลำดับขั้นของผลกระทบ ซึ่งประกอบด้วยการรู้จัก ความรู้ ทัศนคติ และความตั้งใจที่จะซื้อ ตัวอย่างเช่น การวิจัยในเชิงคุณภาพที่มีการสอบถามกับกลุ่มเป้าหมาย ผู้ทำการวิจัยจะไม่สามารถกล่าวถึงการรณรงค์การโฆษณา หรือเปรียบเทียบการรู้จักตราผลิตภัณฑ์ของเรากับของคู่แข่งขัน เป็นต้น การประเมินผลการโฆษณายังสามารถใช้วัดการเปลี่ยนแปลงเรื่องของทัศนคติที่มีต่อผลิตภัณฑ์ ภาพลักษณ์ของตราผลิตภัณฑ์ รวมทั้งความคิดเห็นในเรื่องต่างๆเกี่ยวกับตราผลิตภัณฑ์ด้วย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816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การวัดและการประเมินผลการส่งเสริมการขาย</a:t>
            </a:r>
            <a:endParaRPr lang="en-US" dirty="0"/>
          </a:p>
          <a:p>
            <a:r>
              <a:rPr lang="th-TH" dirty="0" smtClean="0"/>
              <a:t>การ</a:t>
            </a:r>
            <a:r>
              <a:rPr lang="th-TH" dirty="0"/>
              <a:t>วัดและประเมินผลการส่งเสริมการขาย การส่งเสริมการขายเป็นกลยุทธ์ในระยะสั้นเพื่อกระตุ้นให้กลุ่มเป้าหมายทดลองใช้สินค้ามากขึ้น ผลของการส่งเสริมการขายจะสามารถประเมินได้จากการเพิ่มขึ้นของยอดขายโดยตร งแต่ในหลายกรณี เช่น การแจกสินค้าตัวอย่าง อาจไม่สามารถประเมินผลจากยอดขายได้ทันที แต่สามารถประเมินผลได้ภายหลัง</a:t>
            </a:r>
            <a:endParaRPr lang="en-US" dirty="0"/>
          </a:p>
          <a:p>
            <a:r>
              <a:rPr lang="th-TH" dirty="0"/>
              <a:t>สุวิมล แม้นจริง และเกยูร ใยบัวกลิ่น (</a:t>
            </a:r>
            <a:r>
              <a:rPr lang="en-US" dirty="0"/>
              <a:t>2550: 331-332) </a:t>
            </a:r>
            <a:r>
              <a:rPr lang="th-TH" dirty="0"/>
              <a:t> ได้เสนอแนวคิดในการวัดและการประเมินผลการส่งเสริมการขาย ดังมีรายละเอียดดังต่อไปนี้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0048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เทคนิคที่ใช้ประเมินผลการรณรงค์โฆษณา</a:t>
            </a:r>
            <a:r>
              <a:rPr lang="th-TH" dirty="0"/>
              <a:t> เทคนิคที่ใช้ประเมินผลการรณรงค์โฆษณา เทคนิคที่ใช้ ได้แก่</a:t>
            </a:r>
            <a:endParaRPr lang="en-US" dirty="0"/>
          </a:p>
          <a:p>
            <a:r>
              <a:rPr lang="en-US" dirty="0" smtClean="0"/>
              <a:t>3.1.1 </a:t>
            </a:r>
            <a:r>
              <a:rPr lang="th-TH" dirty="0"/>
              <a:t>การวัดการรู้จัก ผลการนำเสนองานโฆษณาในครั้งแรกสุดคือ การต้องการติดต่อสื่อสารไปให้ถึงผู้รับเป้าหมาย เพื่อให้ผู้รับเป้าหมายได้รู้จักผลิตภัณฑ์หรือตราผลิตภัณฑ์ การวัดการรู้จักจึงเป็นการวัดถึงการรับรู้ หรือการทราบของผู้รับเป้าหมายว่ามีตราผลิตภัณฑ์ หรือผลิตภันฑ์ของเราจำหน่ายอยู่ในตลาดหรือไม่ รวมทั้งประเมินว่างานโฆษณานั้นได้ผลเพียงใดเทคนิคในการวัดมักจะใช้วิธีการสำรวจหรือสอบถามเพื่อดูว่าผู้บริโภครู้จักหรือมีความเกี่ยวข้องกับผลิตภัณฑ์ของเราหรือไม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558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3.1.2 </a:t>
            </a:r>
            <a:r>
              <a:rPr lang="th-TH" dirty="0"/>
              <a:t>การทดสอบการจำได้ เป็นการทดสอบการจำได้ หรือเป็นการทดสอบความประทับใจของผู้บริโภคตัวอย่างที่มีต่องานโฆษณา เป็นการพยายามค้นหาว่าสิ่งที่ทำการโฆษณาออกไปนั้นจะเข้าไปอยู่ในความทรงจำของผู้บริโภคหรือไม่ มักจะใช้วิธีการสอบถามกลุ่มตัวอย่างว่า ได้เห็น ได้สังเกต หรือได้อ่านงานโฆษณานั้นหรือไม่ ต่อจากนั้นก็จะถามต่อเกี่ยวกับงานโฆษณานั้น เพื่อค้นหากลุ่มตัวอย่างจะจำอะไรได้บ้างในเรื่องเกี่ยวกับตราผลิตภัณฑ์ ข้อความโฆษณาหรือความประทับใจและอื่นๆ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4908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3.1.3 </a:t>
            </a:r>
            <a:r>
              <a:rPr lang="th-TH" dirty="0"/>
              <a:t>การวัดการระลึกได้ เป็นการทดสอบความสามารถในการระลึกถึงการโฆษณาของผู้ชม เป็นการสำรวจความทรงจำที่พอจะทำได้ของกลุ่มตัวอย่าง ในเรื่องของผลิตภัณฑ์ ตราผลิตภัณฑ์ ข้อความเครื่องหมายการค้า หรือคำโฆษณาต่างๆ เป็นวิธีที่ทำให้ทราบถึงความสามารถในการแทรกซึมของการโฆษณา ซึ่งแบ่งเป็นการระลึกได้แบบไม่ชี้นำ และการระลึกได้แบบ</a:t>
            </a:r>
            <a:r>
              <a:rPr lang="th-TH" dirty="0" smtClean="0"/>
              <a:t>ชี้นำ</a:t>
            </a:r>
          </a:p>
          <a:p>
            <a:r>
              <a:rPr lang="th-TH" dirty="0"/>
              <a:t>(1) การระลึกได้แบบไม่ชี้นำ (</a:t>
            </a:r>
            <a:r>
              <a:rPr lang="en-US" dirty="0"/>
              <a:t>Unaided Recall) </a:t>
            </a:r>
            <a:r>
              <a:rPr lang="th-TH" dirty="0"/>
              <a:t>เป็นการวัดความสามารถในการจดจำรายละเอียดต่างๆ ของกลุ่มตัวอย่าง โดยไม่ใช้เครื่องมือในการช่วยเตือนความทรงจำ          </a:t>
            </a:r>
            <a:r>
              <a:rPr lang="th-TH" dirty="0" smtClean="0"/>
              <a:t>           </a:t>
            </a:r>
          </a:p>
          <a:p>
            <a:r>
              <a:rPr lang="th-TH" dirty="0" smtClean="0"/>
              <a:t>(</a:t>
            </a:r>
            <a:r>
              <a:rPr lang="th-TH" dirty="0"/>
              <a:t>2) การระลึกได้แบบชี้นำ (</a:t>
            </a:r>
            <a:r>
              <a:rPr lang="en-US" dirty="0"/>
              <a:t>Aided Recall) </a:t>
            </a:r>
            <a:r>
              <a:rPr lang="th-TH" dirty="0"/>
              <a:t>วิธีนี้จำเป็นต้องมีการชี้นำเล็กน้อยเพื่อเป็นการกระตุ้นความจำของกลุ่มตัวอย่าง โดยอาจจะใช้เครื่องมือช่วยเตือนความจำเช่น ภาพ เสียง ข้อความเป็นต้น หรืออาจะใช้วิธีการถามนำก็ได้</a:t>
            </a:r>
            <a:endParaRPr lang="en-US" dirty="0"/>
          </a:p>
          <a:p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0194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3.1.</a:t>
            </a:r>
            <a:r>
              <a:rPr lang="en-US" dirty="0"/>
              <a:t>4</a:t>
            </a:r>
            <a:r>
              <a:rPr lang="th-TH" dirty="0" smtClean="0"/>
              <a:t> </a:t>
            </a:r>
            <a:r>
              <a:rPr lang="th-TH" dirty="0"/>
              <a:t>การวัดการเปลี่ยนแปลงในทัศนคติ การวัดวิธีนี้ช่วยให้ทราบว่าการรณรงค์การโฆษณาที่นำเสนอไปนั้น ประสบความสำเร็จหรือไม่ โดยดูที่การเปลี่ยนแปลงในทัศนคติของกลุ่มผู้รับเป้าหมายภายหลัง การรณรงค์โฆษณาไปแล้ว โดยมีความเชื่อว่าทัศนคติที่เปลี่ยนไปในทางที่ดี จะส่งผลให้เกิดพฤติกรรมการซื้อของผู้บริโภค นิยมวิธีการสอบถามความคิดเห็นของผู้บริโภคเพื่อวัดการเปลี่ยนแปลงในทัศนคติ โดยในขั้นแรกจะเป็นการค้นหาความคิดเห็นของผู้บริโภคที่มีต่อการโฆษณา และแผนการโฆษณาของธุรกิจ แล้วจึงถามต่อถึงความรู้สึกหรือความนิยมและพฤติกรรมในการซื้อสินค้าภายหลังจากการเห็นโฆษณานั้นแล้ว เพื่อหาระดับความตั้งใจที่จะซื้อของผู้บริโภคว่าอยู่ในระดับไหน (เช่น วัดเป็น 5 ระดับ คือ จะซื้ออย่างแน่นอน คิดว่าจะซื้อ อาจจะซื้อ คิดว่าจะไม่ซื้อ หรือไม่ซื้ออย่างแน่นอนเป็นต้น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9994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3.1.5 </a:t>
            </a:r>
            <a:r>
              <a:rPr lang="th-TH" dirty="0"/>
              <a:t>การทดสอบการตอบสนอง เป็นการทดสอบการตอบสนองต่อผลงานโฆษณาโดยการสอดแทรกเงื่อนไขบางอย่างเข้าไปในงานโฆษณา แล้วดูว่าผู้รับสารเป้าหมายจะตอบสนองต่อเงื่อนไขพิเศษนั้นอย่างไร โดยยึดหลักว่าจำนวนการตอบสนองจะมีความสัมพันธ์กับปริมาณการขายที่เกิดขึ้นจากการโฆษณานั้น ซึ่งอาจจะทำได้ 3 วิธีคือ </a:t>
            </a:r>
            <a:endParaRPr lang="th-TH" dirty="0" smtClean="0"/>
          </a:p>
          <a:p>
            <a:r>
              <a:rPr lang="th-TH" dirty="0" smtClean="0"/>
              <a:t>1</a:t>
            </a:r>
            <a:r>
              <a:rPr lang="th-TH" dirty="0"/>
              <a:t>) โดยการลงชิ้นงานโฆษณาที่แตกต่างกันในสื่อโฆษณาประเภทเดียวกัน </a:t>
            </a:r>
            <a:endParaRPr lang="th-TH" dirty="0" smtClean="0"/>
          </a:p>
          <a:p>
            <a:r>
              <a:rPr lang="th-TH" dirty="0" smtClean="0"/>
              <a:t>2</a:t>
            </a:r>
            <a:r>
              <a:rPr lang="th-TH" dirty="0"/>
              <a:t>) โดยการลงชิ้นงานโฆษณาเดียวกันในเวลาเดียวกัน แต่ต่างสื่อโฆษณา และ </a:t>
            </a:r>
            <a:endParaRPr lang="th-TH" dirty="0" smtClean="0"/>
          </a:p>
          <a:p>
            <a:r>
              <a:rPr lang="th-TH" dirty="0" smtClean="0"/>
              <a:t>3</a:t>
            </a:r>
            <a:r>
              <a:rPr lang="th-TH" dirty="0"/>
              <a:t>) โดยการทำการโฆษณาเป็น 2 ชุด และลงโฆษณาในสื่อเดียวกัน แต่คนละเวลา และทำการทดสอบการตอบสนองนี้ นอกจากจะใช้ประเมินผลการรณรงค์การโฆษณาแล้ว ยังสามารถใช้วัดประสิทธิผลของการวางแผนสื่อโฆษณาได้ด้วย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1345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4. </a:t>
            </a:r>
            <a:r>
              <a:rPr lang="th-TH" b="1" dirty="0" smtClean="0"/>
              <a:t>การ</a:t>
            </a:r>
            <a:r>
              <a:rPr lang="th-TH" b="1" dirty="0"/>
              <a:t>ประเมินพฤติกรรม</a:t>
            </a:r>
            <a:endParaRPr lang="en-US" dirty="0"/>
          </a:p>
          <a:p>
            <a:r>
              <a:rPr lang="th-TH" dirty="0"/>
              <a:t>เป็นการประเมินผลออกมาในรูปของพฤติกรรมของกลุ่มเป้าหมายที่มีต่อการโฆษณา ซึ่งมักจะใช้เทคนิคของการสำรวจในรูปแบบต่างๆ หรือใช้วิธีทดสอบโดยอาศัยกลุ่มเฉพาะเพื่อให้ได้คำตอบว่า การรณรงค์การโฆษณาจะมีผลต่อการเปลี่ยนแปลงในเรื่องพฤติกรรมในด้านต่างๆหรือไม่ ตัวอย่างเช่น ลูกค้าซื้อสินค้าในปริมาณเพิ่มขึ้นหรือไม่ ลูกค้าซื้อสินค้าในความถี่ที่เพิ่มขึ้นหรือไม่ ลูกค้าของคู่แข่งขันหันมาซื้อสินค้าของเราเพิ่มขึ้นหรือไม่ การโฆษณาสามารถดึงดูดลูกค้ารายใหม่ๆ เพิ่มขึ้นหรือไม่ ลูกค้ามีการพูดถึงสินค้าของเราในแง่บวกหรือไม่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4165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นอกเหนือจากวิธีดังกล่าวข้างต้นแล้ว เรายังสามารถประเมินพฤติกรรมของผู้บริโภคโดยพิจารณาจากยอดขาย กำไร หรือส่วนแบ่งการตลาด โดยใช้วิธีเปรียบเทียบยอดขาย กำไร หรือส่วนแบ่งทางการตลาดก่อนและหลังการรณรงค์โฆษณา เพื่อดูว่ามีการเปลี่ยนแปลงในทางที่เพิ่มขึ้นหรือลดลง หรือไม่เพียงใด แต่อย่างไรก็ตามวิธีนี้มีข้อจำกัด คือ ยอดขาย กำไร หรือส่วนแบ่งทางการตลาดที่เปลี่ยนแปลงไปนั้น ไม่ได้มีผลมาจากการรณรงค์โฆษณาเพียงอย่างเดียว แต่มีผลมาจากความพยายามทางด้านอื่นๆ ของการตลาดอีกด้วย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22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การวัดและการประเมินผลการประชาสัมพันธ์</a:t>
            </a:r>
            <a:r>
              <a:rPr lang="th-TH" dirty="0"/>
              <a:t> </a:t>
            </a:r>
            <a:r>
              <a:rPr lang="th-TH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th-TH" dirty="0"/>
              <a:t>การวัดและการประเมินผลการประชาสัมพันธ์ ทำให้ทราบว่ากิจกรรมประชาสัมพันธ์สามารถบรรลุวัตถุประสงค์ที่กำหนดไว้หรือไม่ และยังทราบคุณภาพของการประชาสัมพันธ์ด้วยโดยการประเมินผลการประชาสัมพันธ์ สามารถทำได้โดยการใช้ประชามติ การสำรวจ และการตรวจสอบภายใน และภายนอกองค์การ เพื่อนำมาเป็นข้อมูลในการแก้ไข หรือวางแผนประชาสัมพันธ์ต่อไป เนื่องจากงานประชาสัมพันธ์เป็นงานที่ต้องกระทำต่อเนื่อง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1406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สุวิมล แม้นจริง และเกยูร ใยบัวกลิ่น </a:t>
            </a:r>
            <a:r>
              <a:rPr lang="en-US" dirty="0" smtClean="0"/>
              <a:t>(2550</a:t>
            </a:r>
            <a:r>
              <a:rPr lang="en-US" dirty="0"/>
              <a:t>: 328-331) </a:t>
            </a:r>
            <a:r>
              <a:rPr lang="th-TH" dirty="0"/>
              <a:t> ได้เสนอแนวคิดในการวัดและการประเมินผลการประชาสัมพันธ์ ดังมีรายละเอียดต่อไปนี้</a:t>
            </a:r>
            <a:endParaRPr lang="en-US" dirty="0"/>
          </a:p>
          <a:p>
            <a:r>
              <a:rPr lang="th-TH" dirty="0"/>
              <a:t>การวัดและการประเมินผลการประชาสัมพันธ์เป็นสิ่งที่จำเป็น เนื่องจากการประชาสัมพันธ์เป็นการติดต่อสื่อสารสองทาง จำเป็นต้องรู้ผลลัพธ์ที่ได้กลับมา และการประชาสัมพันธ์เป็นการหวังผลในระยะยาว ต้องมีการกระทำอย่างต่อเนื่องตลอดเวลาการวัดและการประเมินผลที่ได้รับจากการประชาสัมพันธ์ในแต่ละช่วงหรือแต่ละเหตุการณ์จะช่วยในการวางแผน และพัฒนาการการประชาสัมพันธ์ทางการตลาดให้ทันต่อเหตุการณ์เหมาะสมกับแต่ละช่วงโอกาส และมีประสิทธิภาพดียิ่งขึ้น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4557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ในการวัดและการประเมินผลของการประชาสัมพันธ์ก็เช่นเดียวกับการโฆษณาคือ สามารถวัดและประเมินผลในเรื่องของการรับทราบข่าวสาร การเปลี่ยนแปลงทางด้านจิตวิทยา และผลกระทบต่อยอดขายและกำไร นอกจากนั้นแล้ว ยังสามารถประเมินผลทั้งในขั้นเตรียมการก่อน การประชาสัมพันธ์ ขั้นปฏิบัติการ และหลังการประชาสัมพันธ์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108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/>
              <a:t>การวัดและการประเมินผลการส่งเสริมการขายมีความซับซ้อน เช่นเดียวกับการโฆษณาเนื่องจากการส่งเสริมการขายไม่สามารถกระทำได้เองตามลำพัง ต้องทำงานร่วมกับกิจกรรมอื่นๆของการส่งเสริมการตลาด นอกจากนั้นแล้ว การส่งเสริมการขายยังสามารถทำได้หลายวิธี รวมทั้งทำให้กลุ่มต่างๆ ที่แตกต่างกัน จึงเป็นการยากที่จะวัดการส่งเสริมการขายแยกออกจากกิจกรรมอื่นๆ ของการตลาด ตัวอย่างเช่น ถึงแม้ว่าโปรแกรมการส่งเสริมการขายจัดขึ้นมีความน่าสนใจเพียงไร แต่ถ้าหากการโฆษณาหรือการประชาสัมพันธ์เพื่อแจ้งข่าวสารเกี่ยวกับโปรแกรมการส่งเสริมการขายนั้นๆ ให้กับกลุ่มผู้รับสารเป้าหมายทำได้ไม่ทั่วถึงแล้ว ผู้รับสารเป้าหมายก็จะเข้าร่วมโปรแกรมอันนั้นๆ น้อย หรือถ้าขาดความร่วมมือจากคนกลางในการช่วยประชาสัมพันธ์ หรือช่วยกระจายเครื่องมือของการส่งเสริมการขาย (ของแจก ของตัวอย่าง ของแถม คูปอง ฯลฯ) ให้กับลูกค้า ผู้บริโภคก็จะเข้าร่วมโปรแกรมน้อย เป็นต้น อย่างไรก็ตามการวัดและการประเมินผลการส่งเสริมการขายสามารถทำได้ทั้งก่อน และหลังการส่งเสริมการขาย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859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/>
              <a:t>การประเมินผลในขั้นเตรียมการ</a:t>
            </a:r>
            <a:endParaRPr lang="en-US" dirty="0"/>
          </a:p>
          <a:p>
            <a:r>
              <a:rPr lang="th-TH" dirty="0"/>
              <a:t>การประเมินผลในขั้นเตรียมการ หรือการประเมินผลก่อนทำการประชาสัมพันธ์ มักจะทำการเป็นการประเมินถึงเรื่องต่างๆ ดังนี้คือ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ความเพียงพอของข่าวสาร </a:t>
            </a:r>
            <a:r>
              <a:rPr lang="th-TH" dirty="0"/>
              <a:t>คือ การประเมินผลการทำงานในขั้นตอนนี้ว่าข้อมูลที่จะติดต่อสื่อสารถูกต้องหรือไม่ กลุ่มเป้าหมายได้มีการระบุไว้อย่างชัดเจนสมบูรณ์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1.2 </a:t>
            </a:r>
            <a:r>
              <a:rPr lang="th-TH" b="1" dirty="0"/>
              <a:t>ความเหมาะสมของเนื้อหาและการเรียบเรียงข่าวสาร </a:t>
            </a:r>
            <a:r>
              <a:rPr lang="th-TH" dirty="0"/>
              <a:t>เป็นการประเมินว่าข่าวสารที่ส่งออกไป สอดคล้องกับวัตถุประสงค์ สื่อที่ใช้ และกลุ่มเป้าหมาย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1.3</a:t>
            </a:r>
            <a:r>
              <a:rPr lang="th-TH" b="1" dirty="0" smtClean="0"/>
              <a:t> </a:t>
            </a:r>
            <a:r>
              <a:rPr lang="th-TH" b="1" dirty="0"/>
              <a:t>รูปแบบการนำเสนอข่าวสาร </a:t>
            </a:r>
            <a:r>
              <a:rPr lang="th-TH" dirty="0"/>
              <a:t>เป็นการประเมินถึงลักษณะรูปแบบและการนำเสนอข่าวสารว่าเหมาะสมและเป็นที่ยอมรับได้หรือไม่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6283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dirty="0"/>
              <a:t>การประเมินผลในขั้นปฏิบัติการ</a:t>
            </a:r>
            <a:endParaRPr lang="en-US" dirty="0"/>
          </a:p>
          <a:p>
            <a:r>
              <a:rPr lang="th-TH" dirty="0"/>
              <a:t>การประเมินผลในขั้นการปฎิบัติการ มักจะเป็นการวัดในเรื่องของการรับทราบข่าวสารโดยวัดจาก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จำนวนข่าวสารที่ส่งออกไป </a:t>
            </a:r>
            <a:r>
              <a:rPr lang="th-TH" dirty="0"/>
              <a:t>เป็นการดูจากจำนวนจดหมาย ข่าว บทความ การจัดนิทรรศการ การกระจายเสียง และอื่นๆ ที่ส่งออกไป</a:t>
            </a:r>
            <a:endParaRPr lang="en-US" dirty="0"/>
          </a:p>
          <a:p>
            <a:r>
              <a:rPr lang="en-US" b="1" dirty="0" smtClean="0"/>
              <a:t>2.2</a:t>
            </a:r>
            <a:r>
              <a:rPr lang="th-TH" b="1" dirty="0" smtClean="0"/>
              <a:t> </a:t>
            </a:r>
            <a:r>
              <a:rPr lang="th-TH" b="1" dirty="0"/>
              <a:t>จำนวนข่าวสารที่ได้รับการเผยแพร่</a:t>
            </a:r>
            <a:r>
              <a:rPr lang="th-TH" dirty="0"/>
              <a:t> เพื่อดูว่าข่าวสารที่ส่งไปยังสื่อมวลชนต่างๆได้รับการเผยแพร่เป็นจำนวนกี่ชิ้น รวมทั้งเผยแพร่ในช่วงเวลาที่เราต้องการ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2.3</a:t>
            </a:r>
            <a:r>
              <a:rPr lang="th-TH" b="1" dirty="0" smtClean="0"/>
              <a:t> </a:t>
            </a:r>
            <a:r>
              <a:rPr lang="th-TH" b="1" dirty="0"/>
              <a:t>จำนวนคนที่มีโอกาสได้รับข่าวสาร </a:t>
            </a:r>
            <a:r>
              <a:rPr lang="th-TH" dirty="0"/>
              <a:t>การวัดแต่จำนวนข่าวสารที่ได้รับการเผยแพร่นั้นยังไม่เพียงพอ ต้องมีการวัดถึงจำนวนผู้รับเป้าหมายที่ได้รับข้อมูลข่าวสารด้วย เป็นการวัดจำนวนคนที่ได้ยิน ได้อ่าน หรือจดจำข่าวสารนั้น</a:t>
            </a:r>
            <a:r>
              <a:rPr lang="th-TH" dirty="0" smtClean="0"/>
              <a:t>ได้</a:t>
            </a:r>
            <a:endParaRPr lang="en-US" b="1" dirty="0" smtClean="0"/>
          </a:p>
          <a:p>
            <a:r>
              <a:rPr lang="en-US" b="1" dirty="0" smtClean="0"/>
              <a:t>2.4 </a:t>
            </a:r>
            <a:r>
              <a:rPr lang="th-TH" b="1" dirty="0"/>
              <a:t>จำนวนคนที่สนใจข่าวสาร </a:t>
            </a:r>
            <a:r>
              <a:rPr lang="th-TH" dirty="0"/>
              <a:t>เพื่อดูว่าในจำนวนของผู้ที่ได้รับข่าวสารมีเปอร์เซ็นต์ของจำนวนผู้รับเป้าหมาย ที่มีความสนใจหรือประทับใจในข่าวสารนั้นอยู่เท่าไหร่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9641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การประเมินผลหลังการประชาสัมพันธ์</a:t>
            </a:r>
            <a:endParaRPr lang="en-US" dirty="0"/>
          </a:p>
          <a:p>
            <a:r>
              <a:rPr lang="th-TH" dirty="0"/>
              <a:t>การประเมินผลหลังการประชาสัมพันธ์ จะเป็นการประเมินถึงผลกระทบของการประชาสัมพันธ์ ซึ่งมาจากวัดออกมาในรูปของ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363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3.1 </a:t>
            </a:r>
            <a:r>
              <a:rPr lang="th-TH" b="1" dirty="0"/>
              <a:t>การเปลี่ยนแปลงในเรื่องการรับรู้</a:t>
            </a:r>
            <a:r>
              <a:rPr lang="th-TH" dirty="0"/>
              <a:t> </a:t>
            </a:r>
            <a:r>
              <a:rPr lang="th-TH" b="1" dirty="0"/>
              <a:t>ความคิดเห็น ทัศนคติ</a:t>
            </a:r>
            <a:r>
              <a:rPr lang="th-TH" dirty="0"/>
              <a:t> เป็นการวัดการเปลี่ยนแปลงในเรื่องของการรู้จัก ความเข้าใจ หรือทัศนคติที่มีต่อตราผลิตภัณฑ์ หรือองค์การอันเป็นผลมาจากการรณรงค์การประชาสัมพันธ์ ซึ่งมีประโยชน์ คือทำให้ทราบสัดส่วนของคนที่สามารถจดจำข้อความข่าวสารได้ ทราบสัดส่วนของคนที่บอกต่อข่าวสารนั้นให้กับคนอื่น </a:t>
            </a:r>
            <a:r>
              <a:rPr lang="en-US" dirty="0" smtClean="0"/>
              <a:t>(</a:t>
            </a:r>
            <a:r>
              <a:rPr lang="th-TH" dirty="0" smtClean="0"/>
              <a:t>เป็น</a:t>
            </a:r>
            <a:r>
              <a:rPr lang="th-TH" dirty="0"/>
              <a:t>วิธีการวัดผลการติดต่อสื่อสารแบบบอกเล่า</a:t>
            </a:r>
            <a:r>
              <a:rPr lang="en-US" dirty="0"/>
              <a:t>) </a:t>
            </a:r>
            <a:r>
              <a:rPr lang="th-TH" dirty="0"/>
              <a:t>รวมทั้งทราบสัดส่วนของคนที่มีการเปลี่ยนแปลงทัศนคติภายหลังจากการได้รับข่าวสารนั้น โดยการวัดออกมาในรูปของจำนวนคนที่มีความรู้และความเข้าใจเพิ่มขึ้น จำนวนคนที่เปลี่ยนความคิดเห็นไปจากเดิม หรือจำนวนคนที่เปลี่ยนแปลงทัศนคติ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3779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3.2</a:t>
            </a:r>
            <a:r>
              <a:rPr lang="th-TH" b="1" dirty="0"/>
              <a:t> ความสำเร็จของวัตถุประสงค์</a:t>
            </a:r>
            <a:r>
              <a:rPr lang="th-TH" dirty="0"/>
              <a:t> เพื่อดูว่าผลการประชาสัมพันธ์นั้นสามารถบรรลุเป้าหมายที่กำหนดไว้หรือไม่</a:t>
            </a:r>
            <a:endParaRPr lang="en-US" dirty="0"/>
          </a:p>
          <a:p>
            <a:r>
              <a:rPr lang="en-US" b="1" dirty="0" smtClean="0"/>
              <a:t>3.3</a:t>
            </a:r>
            <a:r>
              <a:rPr lang="th-TH" b="1" dirty="0" smtClean="0"/>
              <a:t> </a:t>
            </a:r>
            <a:r>
              <a:rPr lang="th-TH" b="1" dirty="0"/>
              <a:t>จำนวนปัญหาที่ได้รับการแก้ไข</a:t>
            </a:r>
            <a:r>
              <a:rPr lang="th-TH" dirty="0"/>
              <a:t> มักจะเป็นการวัดผลการประชาสัมพันธ์ในเชิงรับมากกว่าเชิงรุก เพื่อดูถึงปัญหา ข้อผิดพลาด ข่าวลือ หรือผลเสียหายที่เกิดขึ้น ว่าจะได้รับการแก้ไขไปมากน้อยเพียงไร และบรรลุผลลัพธ์ที่ต้องการหรือไม่</a:t>
            </a:r>
            <a:endParaRPr lang="en-US" dirty="0"/>
          </a:p>
          <a:p>
            <a:r>
              <a:rPr lang="en-US" b="1" dirty="0" smtClean="0"/>
              <a:t>3.4</a:t>
            </a:r>
            <a:r>
              <a:rPr lang="th-TH" b="1" dirty="0" smtClean="0"/>
              <a:t> </a:t>
            </a:r>
            <a:r>
              <a:rPr lang="th-TH" b="1" dirty="0"/>
              <a:t>การเปลี่ยนแปลงในด้านอื่นๆ</a:t>
            </a:r>
            <a:r>
              <a:rPr lang="th-TH" dirty="0"/>
              <a:t> มักจะเป็นการวัดผลของการประชาสัมพันธ์เพื่อสังคม หรือบริการเพื่อสาธารณะประโยชน์ต่างๆ โดยวัดออกมาในรูปของผลกระทบหรือการเปลี่ยนแปลงในทางที่ดีขึ้นต่อ สังคม ส่วนร่วม วัฒนธรรม หรือสิ่งแวดล้อม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5864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3.5 </a:t>
            </a:r>
            <a:r>
              <a:rPr lang="th-TH" b="1" dirty="0"/>
              <a:t>การเปลี่ยนแปลงพฤติกรรม </a:t>
            </a:r>
            <a:r>
              <a:rPr lang="th-TH" dirty="0"/>
              <a:t>เป็นการดูถึงพฤติกรรมของกลุ่มเป้าหมายที่ได้เปลี่ยนแปลงภายหลังจากการรณรงค์ ตัวอย่างเช่น ภายหลังจากการรณรงค์ไม่ให้ใช้ถุงพลาสติกมีกี่คนที่จะลดละเลิกการใช้ถุงพลาสติก และหน่วยงานต่างๆ ที่ลดละเลิกการใช้ถุงพลาสติกที่แจกให้กับผู้บริโภค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227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การวัดและการประเมินผลการขายโดยพนักงานขาย</a:t>
            </a:r>
            <a:r>
              <a:rPr lang="en-US" dirty="0"/>
              <a:t> </a:t>
            </a:r>
          </a:p>
          <a:p>
            <a:r>
              <a:rPr lang="th-TH" dirty="0" smtClean="0"/>
              <a:t>การ</a:t>
            </a:r>
            <a:r>
              <a:rPr lang="th-TH" dirty="0"/>
              <a:t>วัดและการประเมินผลกลยุทธ์การขายโดยพนักงงานขาย คือ การประเมินผลพนักงานขาย ผู้บริหารจะสามารถประเมินผลการปฏิบัติงานของพนักงานขายได้ จำเป็นต้องอาศัยข้อมูลดังต่อไปนี้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339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</a:t>
            </a:r>
            <a:r>
              <a:rPr lang="th-TH" b="1" dirty="0"/>
              <a:t>การประเมินผลกลยุทธ์การขายโดยพนักงานขาย </a:t>
            </a:r>
            <a:endParaRPr lang="en-US" dirty="0"/>
          </a:p>
          <a:p>
            <a:r>
              <a:rPr lang="en-US" b="1" dirty="0" smtClean="0"/>
              <a:t>1.1 </a:t>
            </a:r>
            <a:r>
              <a:rPr lang="th-TH" b="1" dirty="0"/>
              <a:t>ยอดขายของพนักงานขายที่ถูกประเมินผลเปรียบเทียบกับยอดขายของพนักงานขายอื่นๆ </a:t>
            </a:r>
            <a:r>
              <a:rPr lang="th-TH" dirty="0"/>
              <a:t> ที่ขายสินค้าประเภทเดียวกัน และปฏิบัติงานขายในท้องที่เดียวกัน</a:t>
            </a:r>
            <a:endParaRPr lang="en-US" dirty="0"/>
          </a:p>
          <a:p>
            <a:r>
              <a:rPr lang="en-US" b="1" dirty="0" smtClean="0"/>
              <a:t>1.2</a:t>
            </a:r>
            <a:r>
              <a:rPr lang="th-TH" b="1" dirty="0" smtClean="0"/>
              <a:t> </a:t>
            </a:r>
            <a:r>
              <a:rPr lang="th-TH" b="1" dirty="0"/>
              <a:t>ยอดขายของพนักงานขายที่ถูกประเมินผลเปรียบเทียบในอดีต </a:t>
            </a:r>
            <a:r>
              <a:rPr lang="th-TH" dirty="0"/>
              <a:t>ย้อนหลัง </a:t>
            </a:r>
            <a:r>
              <a:rPr lang="en-US" dirty="0"/>
              <a:t>5</a:t>
            </a:r>
            <a:r>
              <a:rPr lang="th-TH" dirty="0"/>
              <a:t> ปีกับปัจจุบัน โดยพิจารณาข้อมูลประกอบด้วยภาวะทางเศรษฐกิจ นโยบายการผลิต และการจำหน่ายสินค้าของบริษัท ฯลฯ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8334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1.3 </a:t>
            </a:r>
            <a:r>
              <a:rPr lang="th-TH" b="1" dirty="0"/>
              <a:t>ข้อมูลอื่นๆ  เช่น ตารางการเยี่ยมลูกค้า คำติชม</a:t>
            </a:r>
            <a:r>
              <a:rPr lang="th-TH" dirty="0"/>
              <a:t> อาจจะโดยทางโทรศัพท์หรือจดหมายจากลูกค้า)  แผนงานขาย ความมีมนุษยสัมพันธ์ ความสามารถในการจัดการปัญหาการขายต่างๆ ฯลฯ ระยะเวลาในการประเมินผลพนักงานขายจะแตกต่างกันไปตามนโยบายของบริษัท เช่น 1เดือน 3 เดือน 6 เดือน หรือ1 ปี เป็นต้น ซึ่งการประเมินผลพนักงานขายจะทำให้บริษัทสามารถสร้างประสิทธิภาพของพนักงานขายที่มีอยู่ และทราบถึงปัญหาที่เกิดขึ้นในการขาย ถ้าหากโดยรวมแล้วพนักงานขายของบริษัทมีผลการประเมินต่ำกว่าเกณฑ์ที่ตั้งไว้ บริษัทต้องค้นหาสาเหตุและหาแนวทางแก้ไขหรือปรับปรุง เช่น สาเหตุของการขายต่ำกว่าเป้าหมายมาจากการที่พนักงานขายไม่สามารถบริการลูกค้าเดิมได้อย่างทั่วถึง จึงไม่มีเวลาออกเยี่ยมลูกค้าใหม่ บริษัทอาจแก้ปัญหาโดยการว่าจ้างพนักงานขายเพิ่มขึ้น หรือถ้าหากสาเหตุมาจากสินค้าของบริษัทมีปัญหาต้องซ่อมแซมบ่อย ทำให้พนักงานขายเสียเวลาไปกับการบริการหรือกลุ่มลูกค้าเดิม และไม่มีเวลาค้นหากลุ่มลูกค้าใหม่ๆ  ในกรณีนี้ บริษัทก็ต้องแก้ไขที่สาเหตุ คือ ปรับปรุงคุณภาพสินค้าและการบริการ และเพิ่มความเข้มงวดของการตรวจสอบมาตรฐานสินค้าก่อนออกจากโรงงาน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3262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เกณฑ์ที่ใช้ประเมินพนักงานขายเชิงปริมาณและเชิงถึงคุณภาพ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การประเมินพนักงานขายเชิงปริมาณ </a:t>
            </a:r>
            <a:r>
              <a:rPr lang="th-TH" dirty="0"/>
              <a:t> </a:t>
            </a:r>
            <a:endParaRPr lang="en-US" dirty="0"/>
          </a:p>
          <a:p>
            <a:r>
              <a:rPr lang="en-US" dirty="0" smtClean="0"/>
              <a:t>2.1.1 </a:t>
            </a:r>
            <a:r>
              <a:rPr lang="th-TH" dirty="0"/>
              <a:t>ผลลัพธ์จากการขาย </a:t>
            </a:r>
            <a:r>
              <a:rPr lang="en-US" dirty="0"/>
              <a:t> (Sales Result)  </a:t>
            </a:r>
            <a:r>
              <a:rPr lang="th-TH" dirty="0"/>
              <a:t>ดังนี้</a:t>
            </a:r>
            <a:r>
              <a:rPr lang="en-US" dirty="0"/>
              <a:t/>
            </a:r>
            <a:br>
              <a:rPr lang="en-US" dirty="0"/>
            </a:br>
            <a:r>
              <a:rPr lang="th-TH" dirty="0" smtClean="0"/>
              <a:t>	 </a:t>
            </a:r>
            <a:r>
              <a:rPr lang="en-US" dirty="0" smtClean="0"/>
              <a:t>(</a:t>
            </a:r>
            <a:r>
              <a:rPr lang="en-US" dirty="0"/>
              <a:t>1)  </a:t>
            </a:r>
            <a:r>
              <a:rPr lang="th-TH" dirty="0"/>
              <a:t> จำนวนของคำสั่งซื้อที่ได้รับ ขนาดคำสั่งซื้อโดยเฉลี่ยต่อหน่วย และจำนวนเงิน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ขนาดของคำสั่งซื้อหารด้วยจำนวนการเข้า</a:t>
            </a:r>
            <a:r>
              <a:rPr lang="th-TH" dirty="0" smtClean="0"/>
              <a:t>พบ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(3)  </a:t>
            </a:r>
            <a:r>
              <a:rPr lang="th-TH" dirty="0" smtClean="0"/>
              <a:t> </a:t>
            </a:r>
            <a:r>
              <a:rPr lang="th-TH" dirty="0"/>
              <a:t>จำนวนลูกค้าเก่าที่</a:t>
            </a:r>
            <a:r>
              <a:rPr lang="th-TH" dirty="0" smtClean="0"/>
              <a:t>หายไป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(4)  </a:t>
            </a:r>
            <a:r>
              <a:rPr lang="th-TH" dirty="0" smtClean="0"/>
              <a:t> จำนวนลูกค้าที่ยกเลิกการซื้อ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677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การประเมินผลก่อนทำการส่งเสริมการขาย</a:t>
            </a:r>
            <a:endParaRPr lang="en-US" dirty="0"/>
          </a:p>
          <a:p>
            <a:r>
              <a:rPr lang="th-TH" dirty="0"/>
              <a:t>การประเมินผลก่อนทำการส่งเสริมการขาย เป็นการทดสอบโปรแกรมเสริมการขายก่อนที่จะนำไปปฏิบัติจริง เพื่อให้แน่ใจว่าเงินที่ใช้ไปในการลงทุนทำการส่งเสริมการขายจะได้รับผลตอบแทนที่คุ้มค่า ซึ่งทำได้ทั้งการทดสอบเรื่องของการติดต่อสื่อสาร ความคุ้มค่าในแง่ของผู้บริโภค และความเหมาะสมของโปรแกรมการส่งเสริมการขาย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414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2.1.2  </a:t>
            </a:r>
            <a:r>
              <a:rPr lang="th-TH" dirty="0"/>
              <a:t>ยอดขาย </a:t>
            </a:r>
            <a:r>
              <a:rPr lang="en-US" dirty="0"/>
              <a:t> (Sales Volume)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1)  </a:t>
            </a:r>
            <a:r>
              <a:rPr lang="th-TH" dirty="0"/>
              <a:t> ยอดขายในรูปจำนวนเงิน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ยอดขายในรูปจำนวนหน่วย</a:t>
            </a:r>
            <a:r>
              <a:rPr lang="en-US" dirty="0"/>
              <a:t>  </a:t>
            </a:r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3)  </a:t>
            </a:r>
            <a:r>
              <a:rPr lang="th-TH" sz="2700" dirty="0"/>
              <a:t> ยอดขายจำแนกชนิดลูกค้า </a:t>
            </a:r>
            <a:endParaRPr lang="en-US" sz="2700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4)  </a:t>
            </a:r>
            <a:r>
              <a:rPr lang="th-TH" dirty="0"/>
              <a:t> ยอดขายจำแนกตามผลิตภัณฑ์แต่ละชนิด </a:t>
            </a:r>
            <a:endParaRPr lang="en-US" dirty="0" smtClean="0"/>
          </a:p>
          <a:p>
            <a:pPr marL="457200" lvl="1" indent="0">
              <a:buNone/>
            </a:pPr>
            <a:r>
              <a:rPr lang="en-US" sz="2700" dirty="0"/>
              <a:t>	</a:t>
            </a:r>
            <a:r>
              <a:rPr lang="en-US" sz="2700" dirty="0" smtClean="0"/>
              <a:t>(</a:t>
            </a:r>
            <a:r>
              <a:rPr lang="en-US" sz="2700" dirty="0"/>
              <a:t>5)  </a:t>
            </a:r>
            <a:r>
              <a:rPr lang="th-TH" sz="2700" dirty="0"/>
              <a:t> ยอดขายในรูปส่วนครอง</a:t>
            </a:r>
            <a:r>
              <a:rPr lang="th-TH" sz="2700" dirty="0" smtClean="0"/>
              <a:t>ตลาด</a:t>
            </a:r>
            <a:endParaRPr lang="en-US" sz="27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(6)  </a:t>
            </a:r>
            <a:r>
              <a:rPr lang="th-TH" dirty="0" smtClean="0"/>
              <a:t> </a:t>
            </a:r>
            <a:r>
              <a:rPr lang="th-TH" dirty="0"/>
              <a:t>เปอร์เซ็นต์ของโควต้า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404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2.1.3 </a:t>
            </a:r>
            <a:r>
              <a:rPr lang="th-TH" dirty="0"/>
              <a:t>กำไร </a:t>
            </a:r>
            <a:r>
              <a:rPr lang="en-US" dirty="0"/>
              <a:t> (Margins)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กำไรขั้นต้น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กำไรสุทธิ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กำไรจำแนกตามชนิดลูกค้า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กำไรจำแนกตามชนิดผลิตภัณฑ์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8370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2.1.4 </a:t>
            </a:r>
            <a:r>
              <a:rPr lang="th-TH" dirty="0"/>
              <a:t>จำนวนลูกค้า </a:t>
            </a:r>
            <a:r>
              <a:rPr lang="en-US" dirty="0"/>
              <a:t> (Customer Accounts)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จำนวนลูกค้าใหม่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จำนวนลูกค้าที่สูญเสียไป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เปอร์เซ็นต์ของลูกค้าที่ขายได้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จำนวนลูกค้าที่เลยกำหนด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การเก็บหนี้ไปและหนี้ยังเก็บไม่ได้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6)  </a:t>
            </a:r>
            <a:r>
              <a:rPr lang="th-TH" dirty="0"/>
              <a:t> จำนวนลูกหนี้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(7)  </a:t>
            </a:r>
            <a:r>
              <a:rPr lang="th-TH" dirty="0" smtClean="0"/>
              <a:t> การเก็บรวบรวมเงินจากลูกหนี้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99585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2.2 </a:t>
            </a:r>
            <a:r>
              <a:rPr lang="th-TH" b="1" dirty="0"/>
              <a:t>การประเมินความพยายามในการขาย</a:t>
            </a:r>
            <a:r>
              <a:rPr lang="th-TH" dirty="0"/>
              <a:t> </a:t>
            </a:r>
            <a:r>
              <a:rPr lang="en-US" dirty="0"/>
              <a:t> (Sales Efforts Evaluation)  </a:t>
            </a:r>
            <a:r>
              <a:rPr lang="th-TH" dirty="0"/>
              <a:t>พนักงานขายเชิงปริมาณ มีดังนี้</a:t>
            </a:r>
            <a:r>
              <a:rPr lang="en-US" dirty="0"/>
              <a:t/>
            </a:r>
            <a:br>
              <a:rPr lang="en-US" dirty="0"/>
            </a:br>
            <a:r>
              <a:rPr lang="th-TH" dirty="0"/>
              <a:t> </a:t>
            </a:r>
            <a:r>
              <a:rPr lang="th-TH" dirty="0" smtClean="0"/>
              <a:t>การ</a:t>
            </a:r>
            <a:r>
              <a:rPr lang="th-TH" dirty="0"/>
              <a:t>เข้าพบลูกค้าเพื่อขาย </a:t>
            </a:r>
            <a:r>
              <a:rPr lang="en-US" dirty="0"/>
              <a:t> (Sales Call)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จำนวนลูกค้าในปัจจุบัน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จำนวนลูกค้าใหม่ที่มีศักยภาพ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 </a:t>
            </a:r>
            <a:r>
              <a:rPr lang="th-TH" dirty="0"/>
              <a:t>เวลาโดยเฉลี่ยที่ใช้แต่ละครั้ง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จำนวนของการเสนอขาย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เวลาที่ใช้ในการขาย เปรียบเทียบกับเวลาที่ไม่ได้ใช้ในการขาย </a:t>
            </a:r>
            <a:endParaRPr lang="en-US" dirty="0"/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6)  </a:t>
            </a:r>
            <a:r>
              <a:rPr lang="th-TH" sz="2700" dirty="0"/>
              <a:t> อัตราความถี่ต่อลูกค้าแต่ละชนิด</a:t>
            </a:r>
            <a:endParaRPr lang="en-US" sz="2700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4694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 </a:t>
            </a:r>
            <a:r>
              <a:rPr lang="th-TH" dirty="0"/>
              <a:t>ค่าใช้จ่ายในการขาย </a:t>
            </a:r>
            <a:r>
              <a:rPr lang="en-US" dirty="0"/>
              <a:t> (Sales Expenses)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ค่าใช้จ่ายโดยเฉลี่ยต่อการกระทำแต่ละครั้ง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ค่าใช้จ่ายคิดเป็นเปอร์เซ็นต์ของยอดขาย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ค่าใช้จ่ายคิดเป็นเปอร์เซ็นต์ของโควต้าขาย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ค่าใช้จ่ายจำแนกตามผลิภัณฑ์แต่ละชนิด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อัตราส่วนค่าใช้จ่ายในการขายโดยตรง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อัตราส่วนค่าใช้จ่ายในการขายทางอ้อม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50498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2.2.3 </a:t>
            </a:r>
            <a:r>
              <a:rPr lang="th-TH" dirty="0"/>
              <a:t>การบริการลูกค้า </a:t>
            </a:r>
            <a:r>
              <a:rPr lang="en-US" dirty="0"/>
              <a:t> (Customer Service)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จำนวนของการเข้าพบเพื่อให้บริการ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การจัดแสดงสินค้า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ต้นทุนการส่งมอบต่อหน่วยที่ขาย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จำนวนเดือนของการเป็นลูกค้าสำหรับลูกค้าแต่ละกลุ่ม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จำนวนของข้อเสนอแนะจากลูกค้า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เปอร์เซ็นต์ของสินค้าที่รับคืน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4365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2.2.4 </a:t>
            </a:r>
            <a:r>
              <a:rPr lang="th-TH" dirty="0"/>
              <a:t> การประเมินพนักงานขายเชิงถึงคุณภาพ มีดังนี้ ผลลัพธ์จากการขาย</a:t>
            </a:r>
            <a:r>
              <a:rPr lang="en-US" dirty="0"/>
              <a:t>   (Sales Results)  </a:t>
            </a:r>
            <a:r>
              <a:rPr lang="th-TH" dirty="0"/>
              <a:t>ได้แก่ ทักษะการขาย</a:t>
            </a:r>
            <a:r>
              <a:rPr lang="en-US" dirty="0"/>
              <a:t>   (Selling Skills)  </a:t>
            </a:r>
            <a:r>
              <a:rPr lang="th-TH" dirty="0"/>
              <a:t>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มีความรู้เกี่ยวกับบริษัทและนโยบายของบริษัท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มีความรู้เกี่ยวกับผลิตภัณฑ์และกลยุทธ์การขายของคู่แข่งขัน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การใช้การตลาดและทีมงานสนับสนุนด้านเทคนิค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มีทักษะในศิลปะการขาย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การป้อนกลับจากลูกค้า  (ทั้งเชิงบวกและเชิงลบ)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การมีความรู้ด้านผลิตภัณฑ์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7)  </a:t>
            </a:r>
            <a:r>
              <a:rPr lang="th-TH" dirty="0"/>
              <a:t> การมีความรู้เกี่ยวกับลูกค้า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8)  </a:t>
            </a:r>
            <a:r>
              <a:rPr lang="th-TH" dirty="0"/>
              <a:t> การบริหารเทคนิคการขาย </a:t>
            </a:r>
            <a:endParaRPr lang="en-US" dirty="0"/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9)  </a:t>
            </a:r>
            <a:r>
              <a:rPr lang="th-TH" sz="2700" dirty="0"/>
              <a:t> คุณภาพของการเสนอขาย</a:t>
            </a:r>
            <a:r>
              <a:rPr lang="en-US" sz="2700" dirty="0"/>
              <a:t> 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10)  </a:t>
            </a:r>
            <a:r>
              <a:rPr lang="th-TH" dirty="0"/>
              <a:t> ทักษะทางการสื่อสาร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139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2.2.5 </a:t>
            </a:r>
            <a:r>
              <a:rPr lang="th-TH" dirty="0"/>
              <a:t>การประเมินความพยายามในการขาย </a:t>
            </a:r>
            <a:r>
              <a:rPr lang="en-US" dirty="0"/>
              <a:t> (Sales efforts evaluation)  </a:t>
            </a:r>
            <a:r>
              <a:rPr lang="th-TH" dirty="0"/>
              <a:t>พนักงานขายเชิงคุณภาพ มีดังนี้ กิจกรรมที่สัมพันธ์กับการขาย </a:t>
            </a:r>
            <a:r>
              <a:rPr lang="en-US" dirty="0"/>
              <a:t> (Sale-related activities)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การบริหารตามเขตการขาย เช่น การจัดเตรียมการขาย การกำหนดตารางการขายเส้นทางการขาย การใช้ประโยชน์ด้านเวลา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ระบบข่าวกรองทางการตลาด เช่น </a:t>
            </a:r>
            <a:r>
              <a:rPr lang="en-US" dirty="0"/>
              <a:t> (Marketing intelligence)  </a:t>
            </a:r>
            <a:r>
              <a:rPr lang="th-TH" dirty="0"/>
              <a:t>เช่น การค้นหาความคิดเกี่ยวกับผลิตภัณฑ์ใหม่ กิจกรรมการแข่งขัน ความชอบของลูกค้าใหม่ๆ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การติดตามผล </a:t>
            </a:r>
            <a:r>
              <a:rPr lang="en-US" dirty="0"/>
              <a:t> (Follow-up)  </a:t>
            </a:r>
            <a:r>
              <a:rPr lang="th-TH" dirty="0"/>
              <a:t>เช่น การใช้โบว์ชัวร์เพื่อการส่งเสริมการตลาดและจำนวนลูกค้าในปัจจุบันและลูกค้าที่มีศักยภาพ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การสร้างความสัมพันธ์กับลูกค้า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การจัดเตรียมรายงานเป็นประจำ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ลักษณะส่วนบุคคล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7)  </a:t>
            </a:r>
            <a:r>
              <a:rPr lang="th-TH" dirty="0"/>
              <a:t> ความร่วมมือกัน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8)  </a:t>
            </a:r>
            <a:r>
              <a:rPr lang="th-TH" dirty="0"/>
              <a:t> มนุษยสัมพันธ์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9)  </a:t>
            </a:r>
            <a:r>
              <a:rPr lang="th-TH" dirty="0"/>
              <a:t> ความกระตือรือร้น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10)  </a:t>
            </a:r>
            <a:r>
              <a:rPr lang="th-TH" dirty="0"/>
              <a:t> </a:t>
            </a:r>
            <a:r>
              <a:rPr lang="th-TH" dirty="0" smtClean="0"/>
              <a:t>แรงจูงใจ</a:t>
            </a: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55357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(</a:t>
            </a:r>
            <a:r>
              <a:rPr lang="en-US" dirty="0"/>
              <a:t>11)  </a:t>
            </a:r>
            <a:r>
              <a:rPr lang="th-TH" dirty="0"/>
              <a:t> การใช้วิจารณาญาณ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12)  </a:t>
            </a:r>
            <a:r>
              <a:rPr lang="th-TH" dirty="0"/>
              <a:t> การดูแลทรัพย์สินบริษัท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13)  </a:t>
            </a:r>
            <a:r>
              <a:rPr lang="th-TH" dirty="0"/>
              <a:t> บุคลิกลักษณะ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14)  </a:t>
            </a:r>
            <a:r>
              <a:rPr lang="th-TH" dirty="0"/>
              <a:t> ความพยายามในการปรับปรุงการทำงาน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15)  </a:t>
            </a:r>
            <a:r>
              <a:rPr lang="th-TH" dirty="0"/>
              <a:t> ความอดทน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	(16</a:t>
            </a:r>
            <a:r>
              <a:rPr lang="en-US" dirty="0"/>
              <a:t>)  </a:t>
            </a:r>
            <a:r>
              <a:rPr lang="th-TH" dirty="0"/>
              <a:t> ความคิดริเริ่ม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17)  </a:t>
            </a:r>
            <a:r>
              <a:rPr lang="th-TH" dirty="0"/>
              <a:t> การใช้ประโยชน์จากทรัพยากร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18)  </a:t>
            </a:r>
            <a:r>
              <a:rPr lang="th-TH" dirty="0"/>
              <a:t> การดูแลสุขภาพ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19)  </a:t>
            </a:r>
            <a:r>
              <a:rPr lang="th-TH" dirty="0"/>
              <a:t> ศักยภาพในการบริหารจัดการขาย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20)  </a:t>
            </a:r>
            <a:r>
              <a:rPr lang="th-TH" dirty="0"/>
              <a:t> จริยธรรมและพฤติกรรมด้านศีลธรรม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91963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/>
              <a:t>การวัดและการประเมินผลการตลาด</a:t>
            </a:r>
            <a:r>
              <a:rPr lang="th-TH" b="1" dirty="0" smtClean="0"/>
              <a:t>ทางตรง</a:t>
            </a:r>
            <a:endParaRPr lang="en-US" dirty="0"/>
          </a:p>
          <a:p>
            <a:r>
              <a:rPr lang="th-TH" dirty="0"/>
              <a:t>การวัดและการประเมินผลการตลาดทางตรง การดำเนินงานตามกลยุทธ์และแผนงานการตลาดทางตรง เมื่อดำเนินการแล้ว ก็จะมีการประเมินผลการดำเนินงานว่าสามารถบรรลุวัตถุประสงค์ที่ตั้งไว้หรือไม่ เนื่องจากกิจกรรมการตลาดทางตรงมุ่งหวังที่ยอดขายเป็นหลัก การประเมินผลกิจกรรมการตลาดทางตรงจึงทำได้ง่ายกว่าการประเมินผลการโฆษณาและการประชาสัมพันธ์ </a:t>
            </a:r>
            <a:endParaRPr lang="en-US" dirty="0"/>
          </a:p>
          <a:p>
            <a:r>
              <a:rPr lang="th-TH" dirty="0"/>
              <a:t>สุวิมล แม้นจริง และเกยูร ใยบัวกลิ่น </a:t>
            </a:r>
            <a:r>
              <a:rPr lang="en-US" dirty="0" smtClean="0"/>
              <a:t>(2550</a:t>
            </a:r>
            <a:r>
              <a:rPr lang="en-US" dirty="0"/>
              <a:t>: 332-335) </a:t>
            </a:r>
            <a:r>
              <a:rPr lang="th-TH" dirty="0"/>
              <a:t> ได้เสนอแนวคิดในการวัดและการประเมินผลการการตลาดทางตรง ดังรายละเอียดต่อไปนี้</a:t>
            </a:r>
            <a:endParaRPr lang="en-US" dirty="0"/>
          </a:p>
          <a:p>
            <a:r>
              <a:rPr lang="th-TH" dirty="0"/>
              <a:t>การตลาดทางตรงสามารถวัดและประเมินผลออกมาทั้งที่อยู่ในรูปของการติดต่อสื่อสารและในรูปของพฤติกรรม เช่นเดียวกับส่วนผสมอื่นๆ ของการติดต่อสื่อสารทางการตลาด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154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การทดสอบเรื่องของการติดต่อสื่อสาร</a:t>
            </a:r>
            <a:r>
              <a:rPr lang="th-TH" dirty="0"/>
              <a:t> เป็นการทดสอบว่าการรณรงค์การโฆษณา เพื่อการสนับสนุนการส่งเสริมการขายนั้นใช้ได้หรือไม่ สามารถดึงดูดกลุ่มผู้รับสารเป้าหมายเกิดความสนใจได้หรือไม่ สามารถกระจายข่าวสารต่างๆ ได้อย่างทั่วถึงหรือไม่ เช่น การสอบหัวเรื่อง เนื้อหา ภาพประกอบ ผู้แสดงนำ คำพูด และอื่นๆ เป็นต้น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89978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การวัดและการประเมินผลการตลาดทางตรงอยู่ในรูปของการติดต่อสื่อสาร </a:t>
            </a:r>
            <a:endParaRPr lang="en-US" dirty="0"/>
          </a:p>
          <a:p>
            <a:r>
              <a:rPr lang="th-TH" dirty="0"/>
              <a:t>การตลาดทางตรงเป็นการติดต่อสื่อสารโดยตรงไปยังผู้บริโภคโดยผ่านสื่อต่างๆ ดังนั้นการตลาดทางตรงจึงสามารถวัดและประเมินผลทั้งในเรื่องของสื่อที่ใช้ ข้อความที่ส่งไป ผลของการรณรงค์ และพฤติกรรมเช่นเดียวกับการโฆษณา รวมทั้งมีการใช้เทคนิคและวิธีการวัด และการประเมินผลแบบเดียวกับการโฆษณา นอกจากนั้นแล้ว เรายังสามารถวัดและประเมินผลให้อยู่ในรูปของวัตถุประสงค์ของลำดับขั้นการตอบสนองของการติดต่อสื่อสารด้วย โดยทำการวิจัยถึงผลการตอบสนองต่างๆ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18973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การประเมินผลการตลาดทางตรงในรูปของพฤติกรรม </a:t>
            </a:r>
            <a:r>
              <a:rPr lang="th-TH" dirty="0"/>
              <a:t>เนื่องจากการตลาดทางตรงเป็นการกระทำเพื่อมุ่งเน้นถึงผลตอบสนองในเวลาอันรวดเร็ว และพฤติกรรมการซื้อในทันทีทันใด มากกว่ามุ่งผลของความรู้ ความเข้าใจ และการเปลี่ยนแปลงทัศนคติ ผู้บริหารการติดต่อการสื่อสารทางการตลาด จึงนิยมวัดและประเมินผลการตลาดทางตรง ให้อยู่ในรูปของการตอบสนองและพฤติกรรม อันเป็นผลมาจากการรณรงค์การตลาดทางตรง เป็นการทดสอบถึงประสิทธิภาพมากกว่า ตัวอย่างเช่น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0724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1</a:t>
            </a:r>
            <a:r>
              <a:rPr lang="th-TH" dirty="0"/>
              <a:t>.</a:t>
            </a:r>
            <a:r>
              <a:rPr lang="th-TH" dirty="0" smtClean="0"/>
              <a:t> </a:t>
            </a:r>
            <a:r>
              <a:rPr lang="th-TH" dirty="0"/>
              <a:t>จำนวนของการโทรศัพท์เข้ามาสั่งซื้อสินค้าที่ขายผ่านสื่อโทรทัศน์</a:t>
            </a:r>
            <a:endParaRPr lang="en-US" dirty="0"/>
          </a:p>
          <a:p>
            <a:r>
              <a:rPr lang="th-TH" dirty="0"/>
              <a:t>2. จำนวนคูปอง หรือใบสั่งซื้อที่ติดต่อกลับมาจากกรุณาลงสื่อสิ่งพิมพ์</a:t>
            </a:r>
            <a:endParaRPr lang="en-US" dirty="0"/>
          </a:p>
          <a:p>
            <a:r>
              <a:rPr lang="th-TH" dirty="0"/>
              <a:t>3. จำนวนของลูกค้าที่เข้ามาเยี่ยมชมเว็บไซต์ ความถี่ในการเข้าเยี่ยมชมเว็บไซต์สัดส่วนของ</a:t>
            </a:r>
            <a:endParaRPr lang="en-US" dirty="0"/>
          </a:p>
          <a:p>
            <a:r>
              <a:rPr lang="th-TH" dirty="0"/>
              <a:t>4. สัดส่วนของคำสั่งซื้อ ขนาดของคำสั่งซื้อในการสั่งซื้อผ่านอินเตอร์เน็ต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55306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/>
              <a:t>อย่างไรก็ตาม ในการวัดผลและการประเมินผลการตลาดทางตรง โดยเฉพาะอย่างยิ่งในการรณรงค์ผ่านสื่อทางไปรษณีย์ นอกจากจะให้ความสำคัญกับอัตราส่วนของการตอบสนองกลับของผู้รับสารเป้าหมายแล้ว ยังต้องพิจารณาถึงต้นทุนต่อการตอบกลับแต่ละครั้งด้วย</a:t>
            </a:r>
            <a:endParaRPr lang="en-US" dirty="0"/>
          </a:p>
          <a:p>
            <a:r>
              <a:rPr lang="th-TH" dirty="0"/>
              <a:t>นอกจากนั้นแล้ว ความสำเร็จของการตลาดทางตรงนั้น ส่วนหนึ่งขึ้นอยู่กับการบริหารฐานข้อมูล ดังนั้น การวัดและการประเมินผลการตลาดทางตรงจะต้องออกแบบมาเพื่อให้สามารถนำข้อมูลที่ได้มาปรับปรุงเข้ากับฐานข้อมูลที่มีอยู่ เพื่อใช้ประโยชน์ในทางวางแผนและพัฒนาการติดต่อสื่อสารทางตรงต่อไป และเทคนิคที่นิยมนำมาใช้คือ </a:t>
            </a:r>
            <a:r>
              <a:rPr lang="en-US" dirty="0"/>
              <a:t>RFM-Model </a:t>
            </a:r>
            <a:r>
              <a:rPr lang="th-TH" dirty="0"/>
              <a:t>ซึ่งเป็นเทคนิคในการใช้วัดผลการตอบสนองให้อยู่ในรูปของคะแนน โดยจะประกอบด้วยการวัดพฤติกรรมการตอบสนองของลูกค้าใน 3 เรื่องคือ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08141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R-Recently </a:t>
            </a:r>
            <a:r>
              <a:rPr lang="th-TH" dirty="0"/>
              <a:t>คือ ช่วงเวลาในการสั่งซื้อสินค้า</a:t>
            </a:r>
            <a:endParaRPr lang="en-US" dirty="0"/>
          </a:p>
          <a:p>
            <a:r>
              <a:rPr lang="en-US" dirty="0"/>
              <a:t>F-Frequency </a:t>
            </a:r>
            <a:r>
              <a:rPr lang="th-TH" dirty="0"/>
              <a:t>คือ ความถี่ที่ผู้บริโภคมีคำสั่งซื้อแต่ละครั้ง</a:t>
            </a:r>
            <a:endParaRPr lang="en-US" dirty="0"/>
          </a:p>
          <a:p>
            <a:r>
              <a:rPr lang="en-US" dirty="0"/>
              <a:t>M-Monetary Value </a:t>
            </a:r>
            <a:r>
              <a:rPr lang="th-TH" dirty="0"/>
              <a:t>คือจำนวนเงินเฉลี่ยต่อครั้งในการสั่งซื้อสินค้า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77843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ข้อมูลที่ได้จากการทดสอบด้วย</a:t>
            </a:r>
            <a:r>
              <a:rPr lang="en-US" dirty="0"/>
              <a:t> RFM-Model </a:t>
            </a:r>
            <a:r>
              <a:rPr lang="th-TH" dirty="0"/>
              <a:t>จะถูกนำมาวัดออกมาเป็นคะแนน และใส่เข้าไปในฐานข้อมูลของลูกค้า ซึ่งทำให้เราทราบว่าลูกค้าแต่ละรายมีการสั่งซื้อครั้งสุดท้ายเมื่อไหร่มีความถี่ในการสั่งซื้อบ่อยแค่ไหน และยอดสั่งซื้อแต่ละครั้งเป็นเท่าไร (โดยวัดออกมาในรูปของคะแนน) ผลที่ได้นี้จะนำไปใช้ประโยชน์ในการวางแผนรณรงค์การตลาดทางตรงในครั้งต่อไปกล่าวคือ เราสามารถเลือกส่งไปรษณีย์ให้กับกลุ่มลูกค้าที่มียอดคะแนนที่สูงสุดในตัวแปรใดตัวแปรหนึ่ง หรือยอดรวมคะแนนทั้ง 2 หรือ 3 ตัวแปรที่สูงสุด หรือกำหนดส่งให้เฉพาะแต่ละกลุ่มลูกค้าที่มีคะแนนรวมตั้งแต่ที่เรากำหนดขึ้นไป เช่น ตั้งแต่ </a:t>
            </a:r>
            <a:r>
              <a:rPr lang="en-US" dirty="0"/>
              <a:t>80 </a:t>
            </a:r>
            <a:r>
              <a:rPr lang="th-TH" dirty="0"/>
              <a:t>คะแนนขึ้นไป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3889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การวัดและการประเมินผลกลยุทธ์การตลาดผ่านสื่อดิจิทัล</a:t>
            </a:r>
            <a:r>
              <a:rPr lang="en-US" dirty="0"/>
              <a:t>	 </a:t>
            </a:r>
          </a:p>
          <a:p>
            <a:r>
              <a:rPr lang="th-TH" dirty="0"/>
              <a:t>การวัดและการการประเมินผลกลยุทธ์การตลาดผ่านสื่อดิจิทัล บริษัทสามารถวัดศักยภาพในการทำงานของเว็บไซต์ได้จากสิ่งต่างๆ  (จิระวัฒน์ อนุวิชชานนท์, ศิริวรรณ เสรีรัตน์, </a:t>
            </a:r>
            <a:r>
              <a:rPr lang="en-US" dirty="0"/>
              <a:t>2555: 298-299</a:t>
            </a:r>
            <a:r>
              <a:rPr lang="th-TH" dirty="0"/>
              <a:t>) 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124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</a:t>
            </a:r>
            <a:r>
              <a:rPr lang="th-TH" b="1" dirty="0"/>
              <a:t>วัดและการการประเมินผลตามพฤติกรรมของกลุ่มเป้าหมาย</a:t>
            </a:r>
            <a:endParaRPr lang="en-US" dirty="0"/>
          </a:p>
          <a:p>
            <a:r>
              <a:rPr lang="en-US" b="1" dirty="0" smtClean="0"/>
              <a:t>1.1</a:t>
            </a:r>
            <a:r>
              <a:rPr lang="th-TH" b="1" dirty="0" smtClean="0"/>
              <a:t> จำนวน</a:t>
            </a:r>
            <a:r>
              <a:rPr lang="th-TH" b="1" dirty="0"/>
              <a:t>การซื้อที่เพิ่มขึ้น </a:t>
            </a:r>
            <a:r>
              <a:rPr lang="en-US" b="1" dirty="0"/>
              <a:t>(Lift)</a:t>
            </a:r>
            <a:r>
              <a:rPr lang="en-US" dirty="0"/>
              <a:t> </a:t>
            </a:r>
            <a:r>
              <a:rPr lang="th-TH" dirty="0"/>
              <a:t>เป็นการวัดจำนวนการซื้อขายที่เพิ่มขึ้นหลังจากการเข้าชมเว็บไซต์ของลูกค้าเก่า</a:t>
            </a:r>
            <a:endParaRPr lang="en-US" dirty="0"/>
          </a:p>
          <a:p>
            <a:r>
              <a:rPr lang="en-US" b="1" dirty="0" smtClean="0"/>
              <a:t>1.2</a:t>
            </a:r>
            <a:r>
              <a:rPr lang="th-TH" b="1" dirty="0" smtClean="0"/>
              <a:t> </a:t>
            </a:r>
            <a:r>
              <a:rPr lang="th-TH" b="1" dirty="0"/>
              <a:t>อัตราการซื้ออาจจำนวนการคลิก </a:t>
            </a:r>
            <a:r>
              <a:rPr lang="en-US" b="1" dirty="0"/>
              <a:t>(Conversion rate)</a:t>
            </a:r>
            <a:r>
              <a:rPr lang="en-US" dirty="0"/>
              <a:t> </a:t>
            </a:r>
            <a:r>
              <a:rPr lang="th-TH" dirty="0"/>
              <a:t>เป็นเปอร์เซ็นต์ของผู้เข้าชมเว็บไซต์ที่ไม่เคยเป็นลูกค้ามาก่อน และมีการตัดสินใจซื้อผลิตภัณฑ์ทางเว็บไซต์</a:t>
            </a:r>
            <a:endParaRPr lang="en-US" dirty="0"/>
          </a:p>
          <a:p>
            <a:r>
              <a:rPr lang="en-US" b="1" dirty="0" smtClean="0"/>
              <a:t>1.3</a:t>
            </a:r>
            <a:r>
              <a:rPr lang="th-TH" b="1" dirty="0" smtClean="0"/>
              <a:t> </a:t>
            </a:r>
            <a:r>
              <a:rPr lang="th-TH" b="1" dirty="0"/>
              <a:t>ความรู้ในตราผลิตภัณฑ์และการรับรู้ตราผลิตภัณฑ์ </a:t>
            </a:r>
            <a:r>
              <a:rPr lang="en-US" b="1" dirty="0"/>
              <a:t>(Brand knowledge and perception) </a:t>
            </a:r>
            <a:r>
              <a:rPr lang="th-TH" dirty="0"/>
              <a:t>เป็นเปอร์เซ็นต์ของผู้เข้าชมเว็บไซต์ที่มีความรู้ความเข้าใจ และมีทัศนคติที่ดีต่อบริษัทและตราผลิตภัณฑ์ เมื่อเปรียบเทียบกับความรู้และทัศนคติของผู้ที่ไม่ได้เข้าชมเว็บไซต์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542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1.4</a:t>
            </a:r>
            <a:r>
              <a:rPr lang="th-TH" b="1" dirty="0"/>
              <a:t> จำนวนผู้เข้าชม </a:t>
            </a:r>
            <a:r>
              <a:rPr lang="en-US" b="1" dirty="0"/>
              <a:t>(Number of visits)</a:t>
            </a:r>
            <a:r>
              <a:rPr lang="en-US" dirty="0"/>
              <a:t> </a:t>
            </a:r>
            <a:r>
              <a:rPr lang="th-TH" dirty="0"/>
              <a:t>เป็นวิธีการวัดคุณค่าของเว็บไซต์ ซึ่งในกรณีที่ผู้เข้าชมเว็บไซต์ส่วนใหญ่เป็นเพียงผู้ที่เข้ามาชมเว็บไซต์ เพื่อต้องการชิงรางวัลหรือเจตนาอื่นก็เท่ากับว่าการเข้าชมเว็บไซต์มันไม่มีค่า เพราะไม่ทำให้เกิดการซื้อ</a:t>
            </a:r>
            <a:endParaRPr lang="en-US" dirty="0"/>
          </a:p>
          <a:p>
            <a:r>
              <a:rPr lang="en-US" b="1" dirty="0" smtClean="0"/>
              <a:t>1.5</a:t>
            </a:r>
            <a:r>
              <a:rPr lang="th-TH" b="1" dirty="0" smtClean="0"/>
              <a:t> </a:t>
            </a:r>
            <a:r>
              <a:rPr lang="th-TH" b="1" dirty="0"/>
              <a:t>ระยะเวลาที่อยู่ในเว็บไซต์ </a:t>
            </a:r>
            <a:r>
              <a:rPr lang="en-US" b="1" dirty="0"/>
              <a:t>(Length of time)</a:t>
            </a:r>
            <a:r>
              <a:rPr lang="en-US" dirty="0"/>
              <a:t> </a:t>
            </a:r>
            <a:r>
              <a:rPr lang="th-TH" dirty="0"/>
              <a:t>ยิ่งผู้เข้าชมใช้เวลาอยู่ในเว็บไซต์นานเท่าใด ก็มีแนวโน้มว่าผู้เข้าชมจะตัดสินใจซื้อหรือเกิดการเรียนรู้เกี่ยวกับตราผลิตภัณฑ์มากขึ้นเท่านั้น</a:t>
            </a:r>
            <a:endParaRPr lang="en-US" dirty="0"/>
          </a:p>
          <a:p>
            <a:r>
              <a:rPr lang="en-US" b="1" dirty="0" smtClean="0"/>
              <a:t>1.6</a:t>
            </a:r>
            <a:r>
              <a:rPr lang="th-TH" b="1" dirty="0" smtClean="0"/>
              <a:t> </a:t>
            </a:r>
            <a:r>
              <a:rPr lang="th-TH" b="1" dirty="0"/>
              <a:t>จำนวนประเภทของการรับข้อมูล </a:t>
            </a:r>
            <a:r>
              <a:rPr lang="en-US" b="1" dirty="0"/>
              <a:t>(Number of types of inquiries)</a:t>
            </a:r>
            <a:r>
              <a:rPr lang="en-US" dirty="0"/>
              <a:t> </a:t>
            </a:r>
            <a:r>
              <a:rPr lang="th-TH" dirty="0"/>
              <a:t>ยิ่งบริษัทสามารถหาโอกาสในการติดต่อสื่อสารนและเจรจาซื้อขายกับคุณลูกค้าได้มากเท่าใดความสัมพันธ์ระหว่างบริษัทกับลูกค้าก็มีความแน่นแฟ้นมากขึ้นเท่านั้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82121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วัดและการการประเมินผลตามประเภทของเครื่องมือการตลาดผ่านสื่อดิจิทัล</a:t>
            </a:r>
            <a:endParaRPr lang="en-US" dirty="0"/>
          </a:p>
          <a:p>
            <a:r>
              <a:rPr lang="th-TH" dirty="0"/>
              <a:t>การประเมินผลกลยุทธ์การตลาดผ่านสื่อดิจิทัล </a:t>
            </a:r>
            <a:r>
              <a:rPr lang="en-US" dirty="0"/>
              <a:t>(Digital Marketing) </a:t>
            </a:r>
            <a:r>
              <a:rPr lang="th-TH" dirty="0"/>
              <a:t>ยังสามารถวัดผลตามประเภทของเครื่องมือการตลาดผ่านสื่อดิจิทัลต่างๆ ได้ ดังนี้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305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1.2</a:t>
            </a:r>
            <a:r>
              <a:rPr lang="th-TH" b="1" dirty="0"/>
              <a:t> การทดสอบความคุ้มค่าในแง่ของผู้บริโภค</a:t>
            </a:r>
            <a:endParaRPr lang="en-US" dirty="0"/>
          </a:p>
          <a:p>
            <a:r>
              <a:rPr lang="th-TH" dirty="0"/>
              <a:t>จะเป็นการทดสอบว่าโปรแกรมการเสริมการค้านั้นจะได้รับการตอบสนองมากน้อยเพียงไร โดยการวัดออกมาในรูปของมูลค่าที่ได้รับ มูลค่าที่ได้รับเป็นการวัดความรู้สึกของผู้บริโภคในการชั่งใจ ระหว่างสิ่งจูงใจหรือมูลค่าพิเศษที่ได้รับจากการส่งเสริมการขายกับความเสี่ยงภัยที่ได้รับ ตัวอย่างเช่น ผู้บริโภคไม่แน่ใจว่าของแถมหรือของแจกจะได้รับจะคุ้มค่ากับเงินที่ต้องเสียเพิ่มขึ้นหรือไม่ หรือจะคุ้มค่าหรือไม่ต่อการซื้อผลิตภัณฑ์ที่ไม่รู้จักหรือไม่เคยได้ยินชื่อ เพื่อแลกกับส่วนลดราคาที่ได้ หรือของรางวัลหรือโอกาสที่จะได้รับจากการส่งชิ้นส่วนไปชิงโชค จะคุ้มกับเวลาและความพยายามที่ได้เสียไปหรือไม่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633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2.1 </a:t>
            </a:r>
            <a:r>
              <a:rPr lang="th-TH" b="1" dirty="0"/>
              <a:t>การวัดผลจากจำนวนการชื่นชอบ</a:t>
            </a:r>
            <a:r>
              <a:rPr lang="en-US" b="1" dirty="0"/>
              <a:t> (like) </a:t>
            </a:r>
            <a:r>
              <a:rPr lang="th-TH" b="1" dirty="0"/>
              <a:t>บนเฟสบุ๊ก</a:t>
            </a:r>
            <a:r>
              <a:rPr lang="th-TH" dirty="0"/>
              <a:t> แฟนเพจจะหมดลง เนื่องจากการวัดผลที่ตราผลิตภัณฑ์สินค้าต้องการมากกว่าคือ การมีส่วนร่วมของผู้บริโภคต่อตราผลิตภัณฑ์สินค้า ซึ่งจากการสารวจพบว่าโดยเฉลี่ยผู้บริโภคมีส่วนร่วมต่อตราผลิตภัณฑ์สินค้าเพียง</a:t>
            </a:r>
            <a:r>
              <a:rPr lang="en-US" dirty="0"/>
              <a:t> 0.9% </a:t>
            </a:r>
            <a:r>
              <a:rPr lang="th-TH" dirty="0"/>
              <a:t>ขณะที่เฟซบุ๊คแฟนเพจที่มีจำนวนไลค์</a:t>
            </a:r>
            <a:r>
              <a:rPr lang="en-US" dirty="0"/>
              <a:t> 20 </a:t>
            </a:r>
            <a:r>
              <a:rPr lang="th-TH" dirty="0"/>
              <a:t>อันดับแรก มีผู้บริโภคที่มีส่วนร่วมต่อตราผลิตภัณฑ์เฉลี่ยเพียง</a:t>
            </a:r>
            <a:r>
              <a:rPr lang="en-US" dirty="0"/>
              <a:t> 3.9% </a:t>
            </a:r>
            <a:r>
              <a:rPr lang="th-TH" dirty="0"/>
              <a:t>โดยวัดจากฟีเจอร์ </a:t>
            </a:r>
            <a:r>
              <a:rPr lang="en-US" dirty="0"/>
              <a:t>talking about this </a:t>
            </a:r>
            <a:r>
              <a:rPr lang="th-TH" dirty="0"/>
              <a:t>ของเฟสบุ๊ก (</a:t>
            </a:r>
            <a:r>
              <a:rPr lang="en-US" dirty="0"/>
              <a:t>Facebook) </a:t>
            </a:r>
            <a:r>
              <a:rPr lang="th-TH" dirty="0"/>
              <a:t>ดังนั้น ตราผลิตภัณฑ์สินค้าจะต้องหันมาใส่ใจต่อการมีส่วนร่วมของผู้บริโภคและตราผลิตภัณฑ์ให้มากขึ้น โดยเพิ่มการแบ่งปันและคอมเม้นท์ ซึ่งในเฟสบุ๊ก (</a:t>
            </a:r>
            <a:r>
              <a:rPr lang="en-US" dirty="0"/>
              <a:t>Facebook) </a:t>
            </a:r>
            <a:r>
              <a:rPr lang="th-TH" dirty="0"/>
              <a:t>แฟนเพจของแต่ละตราผลิตภัณฑ์ควรตั้งเป้าหมายให้มีปฏิสัมพันธ์กับตราผลิตภัณฑ์ (</a:t>
            </a:r>
            <a:r>
              <a:rPr lang="en-US" dirty="0"/>
              <a:t>Brand Engagement) 5% </a:t>
            </a:r>
            <a:r>
              <a:rPr lang="th-TH" dirty="0"/>
              <a:t>ของจำนวนไลค์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27986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2.2 </a:t>
            </a:r>
            <a:r>
              <a:rPr lang="th-TH" b="1" dirty="0"/>
              <a:t>โฆษณาผ่านวีดิโอคอนเทนท์บนโลกออนไลน์</a:t>
            </a:r>
            <a:r>
              <a:rPr lang="en-US" b="1" dirty="0"/>
              <a:t> (In-stream Video)</a:t>
            </a:r>
            <a:r>
              <a:rPr lang="en-US" dirty="0"/>
              <a:t> </a:t>
            </a:r>
            <a:r>
              <a:rPr lang="th-TH" dirty="0"/>
              <a:t>จะได้รับความนิยมมากขึ้น ซึ่งปัจจุบันพบว่าเนื้อหาสาระ (</a:t>
            </a:r>
            <a:r>
              <a:rPr lang="en-US" dirty="0"/>
              <a:t>Content) 95% </a:t>
            </a:r>
            <a:r>
              <a:rPr lang="th-TH" dirty="0"/>
              <a:t>บนฟรีทีวีได้รับการอัพโหลดขึ้นเว็บไซต์ยูทูบ ทำให้เจ้าของคอนเทนท์จาต้องบล็อกคอนเทนท์ที่อัพโหลดโดยผู้อื่น ขณะเดียวกันก็จัดทำช่องของตัวเองผ่านเว็บไซต์ยูทูบเพื่อเผยแพร่ผ่านสื่อออนไลน์ และขายโฆษณาผ่านช่องทางออนไลน์เพิ่มขึ้น ซึ่งจะทาให้เกิดการเปลี่ยนงบจากโฆษณาโทรทัศน์มาสู่</a:t>
            </a:r>
            <a:r>
              <a:rPr lang="en-US" dirty="0"/>
              <a:t> In-stream Video </a:t>
            </a:r>
            <a:r>
              <a:rPr lang="th-TH" dirty="0"/>
              <a:t>มากขึ้นขณะเดียวกันก็จะเป็นส่วนส่งเสริมประสิทธิภาพการโฆษณาเพิ่มขึ้นถึง</a:t>
            </a:r>
            <a:r>
              <a:rPr lang="en-US" dirty="0"/>
              <a:t> 62% </a:t>
            </a:r>
            <a:r>
              <a:rPr lang="th-TH" dirty="0"/>
              <a:t>เนื่องจากสามารถเลือกประเภทกลุ่มผู้ชมได้โดยนักการตลาดเชื่อว่า</a:t>
            </a:r>
            <a:r>
              <a:rPr lang="en-US" dirty="0"/>
              <a:t> In-streaming Video </a:t>
            </a:r>
            <a:r>
              <a:rPr lang="th-TH" dirty="0"/>
              <a:t>ช่วยให้กลุ่มเป้าหมายเห็นโฆษณาได้มากขึ้น</a:t>
            </a:r>
            <a:r>
              <a:rPr lang="en-US" dirty="0"/>
              <a:t> 7% </a:t>
            </a:r>
            <a:r>
              <a:rPr lang="th-TH" dirty="0"/>
              <a:t>ทั้งยัง</a:t>
            </a:r>
            <a:r>
              <a:rPr lang="en-US" dirty="0"/>
              <a:t>15 </a:t>
            </a:r>
            <a:r>
              <a:rPr lang="th-TH" dirty="0"/>
              <a:t>ลดต้นทุนถึง</a:t>
            </a:r>
            <a:r>
              <a:rPr lang="en-US" dirty="0"/>
              <a:t> 11% </a:t>
            </a:r>
            <a:r>
              <a:rPr lang="th-TH" dirty="0"/>
              <a:t>ปัจจุบันมีการใช้งบโฆษณาสาหรับ</a:t>
            </a:r>
            <a:r>
              <a:rPr lang="en-US" dirty="0"/>
              <a:t> In-streaming Video 125 </a:t>
            </a:r>
            <a:r>
              <a:rPr lang="th-TH" dirty="0"/>
              <a:t>ล้านบาท และในปี </a:t>
            </a:r>
            <a:r>
              <a:rPr lang="en-US" dirty="0"/>
              <a:t>2556 </a:t>
            </a:r>
            <a:r>
              <a:rPr lang="th-TH" dirty="0"/>
              <a:t>จะเพิ่มขึ้นถึง</a:t>
            </a:r>
            <a:r>
              <a:rPr lang="en-US" dirty="0"/>
              <a:t> 750 </a:t>
            </a:r>
            <a:r>
              <a:rPr lang="th-TH" dirty="0"/>
              <a:t>ล้านบาท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6333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2.3 </a:t>
            </a:r>
            <a:r>
              <a:rPr lang="th-TH" b="1" dirty="0"/>
              <a:t>การวัดผลจะแม่นยำมากขึ้น ด้วยเครื่องมือวัดผลชนิดต่างๆ  หมดยุคการวัดผลแบบคาดเดา</a:t>
            </a:r>
            <a:r>
              <a:rPr lang="en-US" b="1" dirty="0"/>
              <a:t> (Guesstimate)</a:t>
            </a:r>
            <a:r>
              <a:rPr lang="en-US" dirty="0"/>
              <a:t> </a:t>
            </a:r>
            <a:r>
              <a:rPr lang="th-TH" dirty="0"/>
              <a:t>อีกต่อไป ทำให้การตลาดมีประสิทธิภาพมากยิ่งขึ้น จากข้อมูลที่แม่นยำและสามารถวัดผลได้ทำให้นักการตลาดสามารถเลือกส่งสารที่เหมาะสมกับผู้บริโภค ซึ่งในฐานะเจ้าของสินค้าควรลงทุนด้านความรู้ของบุคลากรเพิ่มขึ้น เนื่องจากปัจจุบันนักการตลาดที่มีความรู้ความเข้าใจด้านดิจิทัลยังมีจำนวนน้อย ขณะที่ความสำเร็จของการตลาดดิจิทัล ขึ้นอยู่กับบุคลากรถึง</a:t>
            </a:r>
            <a:r>
              <a:rPr lang="en-US" dirty="0"/>
              <a:t> 99% </a:t>
            </a:r>
            <a:r>
              <a:rPr lang="th-TH" dirty="0"/>
              <a:t>และขึ้นอยู่กับเครื่องมือวัดผลเพียง</a:t>
            </a:r>
            <a:r>
              <a:rPr lang="en-US" dirty="0"/>
              <a:t> 1% </a:t>
            </a:r>
            <a:r>
              <a:rPr lang="th-TH" dirty="0"/>
              <a:t>เท่านั้น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31589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การวัดและการประเมินผลกลยุทธ์การตลาดผ่านกิจกรรม</a:t>
            </a:r>
            <a:r>
              <a:rPr lang="en-US" dirty="0"/>
              <a:t>	 </a:t>
            </a:r>
          </a:p>
          <a:p>
            <a:r>
              <a:rPr lang="th-TH" dirty="0"/>
              <a:t>การวัดและการการประเมินผลกลยุทธ์การตลาดผ่านกิจกรรม ซึ่งการประเมินผลจะทำให้ผู้จัดกิจกรรมได้เรียนรู้ถึงงานของตนเอง และสามารถนำผลการประเมิน ไปพัฒนาการทำงาน รวมถึงสร้างสรรค์รูปแบบกิจกรรมพิเศษใหม่ๆ หรือการสื่อสารอื่นๆ ให้เข้าถึงกลุ่มเป้าหมายได้ดียิ่งขึ้น การวัดและการการประเมินผลกลยุทธ์การตลาดผ่านกิจกรรมทำได้ดังต่อไปนี้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9273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การประเมินผลการจัดกิจกรรมในทรรศนะของ ดันแคน ดังต่อไปนี้</a:t>
            </a:r>
            <a:endParaRPr lang="en-US" dirty="0"/>
          </a:p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การประเมินจากผลตอบแทนผลจากการลงทุน </a:t>
            </a:r>
            <a:r>
              <a:rPr lang="en-US" b="1" dirty="0"/>
              <a:t>(Return-on-investment) </a:t>
            </a:r>
            <a:r>
              <a:rPr lang="th-TH" dirty="0"/>
              <a:t>โดยเปรียบเทียบผลต่างระหว่างรายได้ที่ได้รับกับค่าใช้จ่ายในการจัดกิจกรรมส่งเสริมการขาย แต่วิธีการนี้ไม่สามารถบ่งชี้ถึงประสิทธิผลของกิจกรรมพิเศษที่จัดได้อย่างแท้จริง บริษัทหลายแห่งจึงเปลี่ยนมาใช้วิธีการประเมินกิจกรรมพิเศษ โดยวัดผลจากผลกระทบของทกิจกรรมที่มีต่อภาพลักษณ์ของตราผลิตภัณฑ์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4001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1.2 </a:t>
            </a:r>
            <a:r>
              <a:rPr lang="th-TH" b="1" dirty="0"/>
              <a:t>การประเมินกิจกรรมพิเศษโดยวัดจากผลกระทบของกิจกรรม</a:t>
            </a:r>
            <a:r>
              <a:rPr lang="th-TH" dirty="0"/>
              <a:t> ที่มีต่อภาพลักษณ์ของตราผลิตภัณฑ์ เป็นการวัดการรับรู้ตราผลิตภัณฑ์ของลูกค้าทั้งเก่าและใหม่ และแนวโน้มที่จะเปลี่ยนแปลงการรับรู้หลังจากได้รับประสบการณ์เชิงบวกจากการร่วมกิจกรรมในงาน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50980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th-TH" b="1" dirty="0"/>
              <a:t>การประเมินจากข้อมูลทางสถิติ </a:t>
            </a:r>
            <a:r>
              <a:rPr lang="th-TH" dirty="0"/>
              <a:t>เช่น ยอดขาย การสมัครสมาชิก การลงทะเบียนหรือกิจกรรมอื่นๆ ในระหว่างการจัดงาน วิธีนี้ใช้สำหรับการทำธุรกิจระหว่างองค์กร</a:t>
            </a:r>
            <a:r>
              <a:rPr lang="en-US" dirty="0"/>
              <a:t> (B2B –Business to Business)  </a:t>
            </a:r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51536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การประเมินผลการจัดกิจกรรมในทรรศนะของ เกรียงไกร กาญจนะโภคิน ดังต่อไปนี้ </a:t>
            </a:r>
            <a:endParaRPr lang="en-US" dirty="0"/>
          </a:p>
          <a:p>
            <a:r>
              <a:rPr lang="en-US" b="1" dirty="0" smtClean="0"/>
              <a:t>2.1 </a:t>
            </a:r>
            <a:r>
              <a:rPr lang="th-TH" b="1" dirty="0"/>
              <a:t>ประเมินจากวัตถุประสงค์ว่ากิจกรรมพิเศษนั้น</a:t>
            </a:r>
            <a:r>
              <a:rPr lang="th-TH" dirty="0"/>
              <a:t> สำเร็จตรงตามวัตถุประสงค์ที่ตั้งไว้หรือไม่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64520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2.2 </a:t>
            </a:r>
            <a:r>
              <a:rPr lang="th-TH" b="1" dirty="0"/>
              <a:t>ผู้เข้าร่วมงาน</a:t>
            </a:r>
            <a:r>
              <a:rPr lang="en-US" b="1" dirty="0"/>
              <a:t> (Participant)</a:t>
            </a:r>
            <a:r>
              <a:rPr lang="en-US" dirty="0"/>
              <a:t> </a:t>
            </a:r>
            <a:r>
              <a:rPr lang="th-TH" dirty="0"/>
              <a:t>ว่าเป็นไปตามที่คาดหมายในเชิงปริมาณ</a:t>
            </a:r>
            <a:r>
              <a:rPr lang="en-US" dirty="0"/>
              <a:t> (</a:t>
            </a:r>
            <a:r>
              <a:rPr lang="th-TH" dirty="0"/>
              <a:t>จำนวน</a:t>
            </a:r>
            <a:r>
              <a:rPr lang="en-US" dirty="0"/>
              <a:t>) </a:t>
            </a:r>
            <a:r>
              <a:rPr lang="th-TH" dirty="0"/>
              <a:t>และคุณภาพ</a:t>
            </a:r>
            <a:r>
              <a:rPr lang="en-US" dirty="0"/>
              <a:t> (</a:t>
            </a:r>
            <a:r>
              <a:rPr lang="th-TH" dirty="0"/>
              <a:t>คุณสมบัติ</a:t>
            </a:r>
            <a:r>
              <a:rPr lang="en-US" dirty="0"/>
              <a:t>) </a:t>
            </a:r>
            <a:r>
              <a:rPr lang="th-TH" dirty="0"/>
              <a:t>หรือไม่ </a:t>
            </a:r>
            <a:endParaRPr lang="en-US" dirty="0"/>
          </a:p>
          <a:p>
            <a:r>
              <a:rPr lang="en-US" b="1" dirty="0" smtClean="0"/>
              <a:t>2.3 </a:t>
            </a:r>
            <a:r>
              <a:rPr lang="th-TH" b="1" dirty="0"/>
              <a:t>ผู้เข้าชมงาน</a:t>
            </a:r>
            <a:r>
              <a:rPr lang="en-US" b="1" dirty="0"/>
              <a:t> (Viewer)</a:t>
            </a:r>
            <a:r>
              <a:rPr lang="en-US" dirty="0"/>
              <a:t> </a:t>
            </a:r>
            <a:r>
              <a:rPr lang="th-TH" dirty="0"/>
              <a:t>คือ บุคคลที่อาจจะไม่ได้รับเชิญโดยตรง แต่ได้รับข้อมูลข่าวสารว่ามีกิจกรรมเกิดขึ้นจึงมาร่วมชมงาน </a:t>
            </a:r>
            <a:endParaRPr lang="en-US" dirty="0"/>
          </a:p>
          <a:p>
            <a:r>
              <a:rPr lang="en-US" b="1" dirty="0" smtClean="0"/>
              <a:t>2.4 </a:t>
            </a:r>
            <a:r>
              <a:rPr lang="th-TH" b="1" dirty="0"/>
              <a:t>การรายงานข่าวในสื่อมวลชน</a:t>
            </a:r>
            <a:r>
              <a:rPr lang="en-US" b="1" dirty="0"/>
              <a:t> (Media Coverage)</a:t>
            </a:r>
            <a:r>
              <a:rPr lang="en-US" dirty="0"/>
              <a:t> </a:t>
            </a:r>
            <a:r>
              <a:rPr lang="th-TH" dirty="0"/>
              <a:t>โดยนำข่าวของกิจกรรมพิเศษที่เผยแพร่ผ่านสื่อต่างๆ มาคิดคานวณมูลค่าทางการประชาสัมพันธ์</a:t>
            </a:r>
            <a:r>
              <a:rPr lang="en-US" dirty="0"/>
              <a:t> (PR Value) </a:t>
            </a:r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39418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2.5 </a:t>
            </a:r>
            <a:r>
              <a:rPr lang="th-TH" b="1" dirty="0"/>
              <a:t>การสื่อสาร</a:t>
            </a:r>
            <a:r>
              <a:rPr lang="en-US" b="1" dirty="0"/>
              <a:t> (Communication)</a:t>
            </a:r>
            <a:r>
              <a:rPr lang="en-US" dirty="0"/>
              <a:t> </a:t>
            </a:r>
            <a:r>
              <a:rPr lang="th-TH" dirty="0"/>
              <a:t>ซึ่งเป็นการประเมินผลว่ากิจกรรมพิเศษสามารถสื่อสารข้อความหลักขององค์กรหรือตราผลิตภัณฑ์ได้ถูกต้องมากน้อยเพียงใด โดยการประเมินผลด้านการสื่อสารนี้สามารถประเมินได้ใน</a:t>
            </a:r>
            <a:r>
              <a:rPr lang="en-US" dirty="0"/>
              <a:t> 4 </a:t>
            </a:r>
            <a:r>
              <a:rPr lang="th-TH" dirty="0"/>
              <a:t>มิติ นั่นคือ </a:t>
            </a:r>
            <a:endParaRPr lang="en-US" dirty="0"/>
          </a:p>
          <a:p>
            <a:r>
              <a:rPr lang="en-US" dirty="0" smtClean="0"/>
              <a:t>2.5.1 </a:t>
            </a:r>
            <a:r>
              <a:rPr lang="th-TH" dirty="0"/>
              <a:t>ความชอบ</a:t>
            </a:r>
            <a:r>
              <a:rPr lang="en-US" dirty="0"/>
              <a:t> (Liking) </a:t>
            </a:r>
            <a:r>
              <a:rPr lang="th-TH" dirty="0"/>
              <a:t>คือ กิจกรรมพิเศษสามารถสร้างความชื่นชอบในตัวองค์กรหรือตราผลิตภัณฑ์ได้มากน้อยเพียงใด </a:t>
            </a:r>
            <a:endParaRPr lang="en-US" dirty="0"/>
          </a:p>
          <a:p>
            <a:r>
              <a:rPr lang="en-US" dirty="0" smtClean="0"/>
              <a:t>2.5.2 </a:t>
            </a:r>
            <a:r>
              <a:rPr lang="th-TH" dirty="0"/>
              <a:t>ความโดดเด่น</a:t>
            </a:r>
            <a:r>
              <a:rPr lang="en-US" dirty="0"/>
              <a:t> (Outstanding) </a:t>
            </a:r>
            <a:r>
              <a:rPr lang="th-TH" dirty="0"/>
              <a:t>คือ กิจกรรมพิเศษมีความน่าสนใจ น่าประทับใจหรือน่าจดจำเพียงใด </a:t>
            </a:r>
            <a:endParaRPr lang="en-US" dirty="0"/>
          </a:p>
          <a:p>
            <a:r>
              <a:rPr lang="en-US" dirty="0" smtClean="0"/>
              <a:t>2.5.3 </a:t>
            </a:r>
            <a:r>
              <a:rPr lang="th-TH" dirty="0" smtClean="0"/>
              <a:t>ความ</a:t>
            </a:r>
            <a:r>
              <a:rPr lang="th-TH" dirty="0"/>
              <a:t>เข้าใจ</a:t>
            </a:r>
            <a:r>
              <a:rPr lang="en-US" dirty="0"/>
              <a:t> (Understanding) </a:t>
            </a:r>
            <a:r>
              <a:rPr lang="th-TH" dirty="0"/>
              <a:t>คือ กิจกรรมพิเศษสามารถทำให้ผู้เข้าร่วมงานได้รับรู้ เข้าใจสิ่งที่องค์กรหรือตราผลิตภัณฑ์ต้องการสื่อสารมากน้อยเพียงใด </a:t>
            </a:r>
            <a:endParaRPr lang="en-US" dirty="0"/>
          </a:p>
          <a:p>
            <a:r>
              <a:rPr lang="en-US" dirty="0" smtClean="0"/>
              <a:t>2.5.4 </a:t>
            </a:r>
            <a:r>
              <a:rPr lang="th-TH" dirty="0"/>
              <a:t>การโน้มน้าวใจ</a:t>
            </a:r>
            <a:r>
              <a:rPr lang="en-US" dirty="0"/>
              <a:t> (Persuading) </a:t>
            </a:r>
            <a:r>
              <a:rPr lang="th-TH" dirty="0"/>
              <a:t>คือ กิจกรรมพิเศษสามารถโน้มน้าวใจผู้เข้าร่วมงานได้มากน้อยเพียงใด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187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1.3</a:t>
            </a:r>
            <a:r>
              <a:rPr lang="th-TH" b="1" dirty="0"/>
              <a:t> การทดสอบความเหมาะสมของโปรแกรมส่งเสริมการขาย</a:t>
            </a:r>
            <a:r>
              <a:rPr lang="th-TH" dirty="0"/>
              <a:t> จะเป็นการทดสอบว่าเครื่องมือที่ใช้เหมาะสมหรือไม่ (เช่น ของแจก ของแถม ของตัวอย่าง เป็นต้น) ขนาดสิ่งจูงใจเพียงพอหรือไม่วิธี วิธีการกระจายเครื่องมือการส่งเสริมการขายจะสามารถทำได้ทั่วถึงหรือไม่ วิธีการนำเสนอมีประสิทธิภาพหรือไม่</a:t>
            </a:r>
            <a:endParaRPr lang="en-US" dirty="0"/>
          </a:p>
          <a:p>
            <a:r>
              <a:rPr lang="th-TH" dirty="0"/>
              <a:t>เทคนิคที่ใช้ในการทดสอบทั้งก่อนและหลังการส่งเสริมการขาย อาจจะใช้วิธีการสำรวจด้วยวิธีการต่างๆ เช่น การใช้กลุ่มเฉพาะ การสอบถามจากผู้ที่กำลังเดินซื้อของอยู่ในห้อง หรือวิธีการใช้คณะผู้บริโภค ซึ่งเป็นวิธีการเชิญกลุ่มผู้รับสารเป้าหมายมาทำการลงคะแนนเสียงว่าโปรแกรมการส่งเสริมการขายโปรแกรมไหนที่มีความน่าสนใจมากกว่า หรือของแถมของแจกประเภทใดที่เหมาะสมมากกว่าโดยให้ลงเป็นคะแนนเสียง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4336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เกรียงไกร กาญจนะโภคิน ย้ำว่าการประเมินผลกิจกรรมพิเศษจะทำให้ผู้จัดได้เรียนรู้ถึงงานของตนเอง และสามารถนำผลการประเมินไปพัฒนาการทำงาน รวมถึงสร้างสรรค์รูปแบบกิจกรรมพิเศษใหม่ๆ หรือการสื่อสารอื่นๆ ให้เข้าถึงกลุ่มเป้าหมายได้ดียิ่งขึ้น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313019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ท้อ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ถอย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ถอย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แพ้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แพ้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ยอม</a:t>
            </a:r>
            <a:r>
              <a:rPr lang="en-US" b="1" dirty="0" smtClean="0"/>
              <a:t>”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29125" y="5429264"/>
            <a:ext cx="395605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ด้วย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ความรัก </a:t>
            </a:r>
          </a:p>
          <a:p>
            <a:r>
              <a:rPr lang="th-TH" sz="3200" b="1" dirty="0">
                <a:latin typeface="Calibri" pitchFamily="34" charset="0"/>
                <a:cs typeface="Cordia New" pitchFamily="34" charset="-34"/>
              </a:rPr>
              <a:t>อ. อิสรี </a:t>
            </a:r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ไพเราะ 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(อ.ต๊ะ)</a:t>
            </a:r>
          </a:p>
        </p:txBody>
      </p:sp>
      <p:pic>
        <p:nvPicPr>
          <p:cNvPr id="5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สื่อ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2"/>
            <a:ext cx="57150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3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การประเมินผลหลังการส่งเสริมการขาย</a:t>
            </a:r>
            <a:endParaRPr lang="en-US" dirty="0"/>
          </a:p>
          <a:p>
            <a:r>
              <a:rPr lang="th-TH" dirty="0"/>
              <a:t>การประเมินผลหลังการส่งเสริมการขาย การขายเป็นการวัดความสัมฤทธิผลของการส่งเสริมการขาย สามารถวัดออกมาในรูปแบบของการติดต่อสื่อสาร และพฤติกรรม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การวัดในรูปของการติดต่อสื่อสาร </a:t>
            </a:r>
            <a:r>
              <a:rPr lang="th-TH" dirty="0"/>
              <a:t>เป็นการวัดในเรื่องของการรับรู้และทัศนคติ โดยใช้วิธีการสำรวจการเปลี่ยนแปลงเรื่องของการรับรู้ ความเข้าใจ ทัศนคติ เช่นเดียวกับการโฆษณาและการประชาสัมพันธ์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126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2.2</a:t>
            </a:r>
            <a:r>
              <a:rPr lang="th-TH" dirty="0"/>
              <a:t> </a:t>
            </a:r>
            <a:r>
              <a:rPr lang="th-TH" b="1" dirty="0"/>
              <a:t>การวัดในรูปของพฤติกรรม</a:t>
            </a:r>
            <a:r>
              <a:rPr lang="th-TH" dirty="0"/>
              <a:t> โดยดูจากจำนวนลูกค้าที่ซื้อสินค้าเพิ่มขึ้น จำนวนของลูกค้าของคู่แข่งที่หันมาซื้อสินค้าของเรา จำนวนลูกค้าที่มีความซื่อสัตย์ต่อตราผลิตภัณฑ์เพิ่มขึ้น หรือจำนวนของลูกค้าที่หันไปซื้อตราผลิตภัณฑ์เมื่อสิ้นสุดโปรแกรมส่งเสริมการขาย นอกจากนั้นแล้ว ยังสามารถเปรียบเทียบได้จากยอดขายที่ได้กำไรก่อนและหลังการส่งเสริมการขาย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8750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5783</Words>
  <Application>Microsoft Office PowerPoint</Application>
  <PresentationFormat>On-screen Show (4:3)</PresentationFormat>
  <Paragraphs>201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TAO</cp:lastModifiedBy>
  <cp:revision>13</cp:revision>
  <dcterms:created xsi:type="dcterms:W3CDTF">2020-09-21T04:23:03Z</dcterms:created>
  <dcterms:modified xsi:type="dcterms:W3CDTF">2022-08-27T10:18:34Z</dcterms:modified>
</cp:coreProperties>
</file>