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79" r:id="rId3"/>
    <p:sldId id="259" r:id="rId4"/>
    <p:sldId id="261" r:id="rId5"/>
    <p:sldId id="260" r:id="rId6"/>
    <p:sldId id="267" r:id="rId7"/>
    <p:sldId id="277" r:id="rId8"/>
    <p:sldId id="268" r:id="rId9"/>
    <p:sldId id="271" r:id="rId10"/>
    <p:sldId id="278" r:id="rId11"/>
    <p:sldId id="280" r:id="rId12"/>
    <p:sldId id="276" r:id="rId13"/>
    <p:sldId id="27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BE7AE-2E8F-4227-A9FA-2EE8449FD751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D5DEAD-7080-4ECE-A6F0-17BFF46665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453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885BF1D-77DB-4450-9F51-92BE65E38762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7885BF1D-77DB-4450-9F51-92BE65E38762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885BF1D-77DB-4450-9F51-92BE65E38762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885BF1D-77DB-4450-9F51-92BE65E38762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885BF1D-77DB-4450-9F51-92BE65E38762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saritiaw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685801"/>
            <a:ext cx="7848600" cy="1600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6"/>
                </a:solidFill>
              </a:rPr>
              <a:t>AIM1202</a:t>
            </a:r>
            <a:br>
              <a:rPr lang="en-US" dirty="0">
                <a:solidFill>
                  <a:schemeClr val="accent6"/>
                </a:solidFill>
              </a:rPr>
            </a:b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th-TH">
                <a:solidFill>
                  <a:schemeClr val="accent6"/>
                </a:solidFill>
              </a:rPr>
              <a:t>หลักการสื่อสารการตลาด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4876800"/>
            <a:ext cx="6400800" cy="1752600"/>
          </a:xfrm>
        </p:spPr>
        <p:txBody>
          <a:bodyPr/>
          <a:lstStyle/>
          <a:p>
            <a:r>
              <a:rPr lang="th-TH" b="1" dirty="0" smtClean="0">
                <a:solidFill>
                  <a:schemeClr val="tx1"/>
                </a:solidFill>
              </a:rPr>
              <a:t>อ. อิสรี ไพเราะ(อ.ต๊ะ)</a:t>
            </a:r>
          </a:p>
          <a:p>
            <a:r>
              <a:rPr lang="en-US" b="1" dirty="0" smtClean="0">
                <a:solidFill>
                  <a:schemeClr val="tx1"/>
                </a:solidFill>
                <a:hlinkClick r:id="rId2"/>
              </a:rPr>
              <a:t>isaritiaw@gmail.com</a:t>
            </a:r>
            <a:endParaRPr lang="th-TH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MB. </a:t>
            </a:r>
            <a:r>
              <a:rPr lang="th-TH" b="1" dirty="0" smtClean="0">
                <a:solidFill>
                  <a:schemeClr val="tx1"/>
                </a:solidFill>
              </a:rPr>
              <a:t>086</a:t>
            </a:r>
            <a:r>
              <a:rPr lang="en-US" b="1" dirty="0" smtClean="0">
                <a:solidFill>
                  <a:schemeClr val="tx1"/>
                </a:solidFill>
              </a:rPr>
              <a:t>-</a:t>
            </a:r>
            <a:r>
              <a:rPr lang="th-TH" b="1" dirty="0" smtClean="0">
                <a:solidFill>
                  <a:schemeClr val="tx1"/>
                </a:solidFill>
              </a:rPr>
              <a:t>358-3508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15364" name="AutoShape 4" descr="data:image/jpeg;base64,/9j/4AAQSkZJRgABAQAAAQABAAD/2wCEAAkGBhQQEBAQEBIPEBAQDw8VFRQVDw8QFBQQGBAVFRUUFRUXHCYeFxkjGRQUHy8gJCcpLCwsFR8xNTAqNSYrLCkBCQoKDgwOGg8PGiolHyQtKTAvLCwsLSwvKjU0LCksLy0qKi4sMCwpLCwwLCwsKSwpNCwsLCwqKSwpLCwpLCkpLP/AABEIAMMBAwMBIgACEQEDEQH/xAAbAAABBQEBAAAAAAAAAAAAAAAAAQIEBQYDB//EAD8QAAIBAgQCCAMFBwMEAwAAAAECAAMRBAUSIQYxEyJBUWFxgZEyocEHI0JSsRRicoKS0eGisvAzY8LSFmSj/8QAGwEBAAIDAQEAAAAAAAAAAAAAAAEFAgMEBgf/xAAzEQACAgIBAwEFBgUFAAAAAAAAAQIDBBESBSExQRMiYYHBMnGRodHwFSMkUbEUM0Lh8f/aAAwDAQACEQMRAD8A9xhCEgBCEIAQhCAEIQgBCEIAQhCAEIQgBCEIAQhOdarpEA6Qkb9s8PnF/bB3GTojaJEJwGLHjHDEr3xobR1hOYrr3iOFQd495BI6ES8WAEIQgBCEIAQhCAEIQgBCEIAQhCAEIQgBCEIAQhCAEIQgBCEIAQhCAEi408vWSpDxx3HlJXkh+CNeES8S8zNYt4l4l4l5JA68NUZeF5AJGFqHWB3yylXgReoPAGV/EfFJwtVEVA4td+d7HlaZQrlZLjEwtvhRXzn4NJCVOR8Qri9ZRGVU07m25IvYDnLaYTg4PjLyba7Y2x5we0EIytVCqWPJQSZisx4qcsQpKjuE2048rn7pzZebXipOfqbiEzfD+fNUYI5vfke280kwtqlVLjI2Y2TDIhzgEIQmo6QhCEAIQhACEIQAhCEAIQkCvnVJDYtv4bzKMXLwjCdkK1ub0T4Tlh8UtQXQgidZDWuzMk1JbQQhCQSEIQgBIGNPW9BJ8wXGlKtWqsgqClTpFaqlNYqMyAKabkECxNQ2t3TTdfChcpmyur2j1vQ3H/aFhqYbQXqsFqbBWQakNipLWt52tM3mP2g16jAUbUFFWjYgKzlWQlkfVceo7paYHhqhSqA6TUK1641VDqvS6LUQV+E9Yje19pWYjhBCFakzU3CYVrEl0atUZlJN7lQNtlsN+UrP4pGb13SLeqvErf2W/i+/5FhlP2mKwH7VT6MlWYsl2UIDYXX4r3HZNZgc3pVxelUR9gSAesoIuNSndfWeQZnkdagGvTZlCMiug6QNoq9drLdlUcrsBzk/D8M4guSR0IGJo6rvZjTZgisum4bmdiROqOckttpozyOn40lyrlx8/Ffh5PQMz4xw1AdaqrsadR1VOvrCgkgMOqDt2kSgbirEYxlp4amaFDEUXCV3VrpVUOTZlJU/Dy585wyvhGlQalqvVqJiaqBiLIydEzEGnci97j0khMX0fQqoAUHEuAAAADUIFgOW1Qzjt6lKfar9+TjmsbH+ynJ/3f0X4eTZcGU3FACs/S1F1Kz/AJiHO/lJmfZEuJS9rVFHVPL+U+EbwvTth1Pad/ff6y4l5XKUNPffsVVsY2qSkuz2eW4PMHwdYkDQL2Zbcj2giehZdnVOsgYMFNtwSBY+vOQ+IOGlxI1LZaoHPsYdzf3mTfJq9LqlHUcr/Evut5aSdWTFNvUighHIwJtRXKD/AH8jeY9Omo1EQglkIFiDv2Ty7GIVdtZC2JuG2K+Bk6niHQ7MysO4kbxlfH1WcO7pUK8hVw+Hqj3K6v8AVN9FU6G+PdfgceXk1ZaXtE4tfP8AQv8Ag3AFiKu+gcja1z4d82cx2W8bWstdEHIaqYI/0m9vea6jWDqGU3DC4M4MxWOfKa0XPTJY6r4Uy3rz6P8AAfCEJxFqEIQgBEJimY3Ps7YsQCQoOwm+iiV0tI48zMhiw5SNgtQHkQfWOnm2GzxlYEMR6zcZLmgxFPUPiRtLfxaQf0Im3IxZU9zRhdRhldktMsYRLwvOQsyHnFYpRdhztPK8dmx1HftnrONZNJV+TAi252nlGf8ABtfpWagFrozbBatOkR/EKhHyJllg2RgnsoerY07mnH8C+4PzhjWpoLkOSD4CxN/eegzJ8F8InCqHrFWq22CnUFvz63aZq5zZU4zsbid/T6Z00qMxZFx2YLRF2PkO2SZ57xlmhWs6luXIdw0rt87+sxx6lbPizLOyHj1c4ruaelxShNiCB53lzSrBgGUggzxujmR1T0Xg/EM6VL/CClvPTv8ASdWXixrjyiVvTeoWXzcLDQzG5sdVar50F/qxJB+SzZTO4nAqzM1rEte4JG97g7SgzMSWTFJPWj0cLVW+5QV3IVz/ANvMD69KFX5Tvp+809n7TTX0TD6/1EmVMqFiAxAsRvY9Um59zIxZFa5clg7NsABcpp7e4Sq/g2VLtBJ+fD/XRNnUKKu9j0Qn61Ikczg6xHnXa4+ayRVN3cf/AGqKjySktUfMGH7LZRouy6cKnZcLTqFmJHiD2d05VatiGIItVrOdjy0lE9wR7Tjtw76m1KDXy+ZvhkV2R5QkmiNUzAJoJ7Di6n/6EA/0uZU08QpKJbdcPTH8zE3/ANgkTH4k6dJvcYZV/ma4PrcCLlPXxAH/AHEHoFB/8p1U469f33/7OC2+TlpfvwevZPT00UHh/iTZxwq2RR+6J1npn5Ml4FiQhIJPNOI3FOtXPL7xvmSZRPiSdzffkLWHnaXPFjXr1PGsfkT/AGlGzXJ9J6aj7CPn+X/uyXxZzoZhrrVaR501otf+MP8A+nznqXBmI1YYD8rEek8xwuD/AOtVHM1ACf3VAA+d56BwFU+7YeJ+k5cv3qH8GWHTv5eZHX/KP0X1RrIRLxZRHsBIQhJAGefcR4Mo7A7cyPEd83OMxgpi55nkJms3xaVlIqL0gANgAAw/hOxB9Z24kpwfJLsVHU4VXR4Semjz7G4opcjsBN7iehfZvh6gwnS1QVNdtSqRYhANINvGxPlaY/LM2weHrFqmBxLMDsz1Fq28kZrT0vKs8pYhQaZIuPhZSjexm/MsnNa4vRy9Lopqlvmm/wCyLGR8djBSXUeZ2A7zYn6TveYnN89LY2thmNlpqgpjb4igZj5m4HpK+qKlNJlzkWOFUpR8jMdnzFidRkHFUqOMGjEIr/law1qfA/TlIONveQXzDow7X+Fe/e/ZPROmCh2PDRybpW9yRg8yGDZlSpVupt/1G0+HV5T0ThfO/wBqo6z8atpbx2BB+fyng2Y570mKqjYWIAsQQRaeg/ZRnH3tWix+NAy+ak3+TH2lfkRjZXyXlF7hSspvUZN6f7X6Hpz1AoJOwExHGvDqY0irRqaKygAhtSpUA5X22bx8u4Tjx7xccPiKeGXVc0VqDeytqd1377aOXj7VuTYupjA5clKS9Vjvct+Vd+drb9l5oopaXtEzszMqPJ1SjtFblHA2LqVQrUxTRWBNRq1MrYHsCMSfaerZVlq4emKa7nmT3tMBRyLC02LIKysfxDEVFPyMukzWpQQMjvVpr8Qc6mA8+0eM23122JbZzYuTj1NuK/Pf0X5GxvOFTCK3ZY+ETD4oVER15OoI9RFNa0rNaL/aa2YzNc4KhwbBRUqKCOZCvZb+/wApn2xhJ9ZNz7L2q0UXS4dqyEEC+kkNcsPy72PnfsmbbXh30V1dWJsLqdz+6eTekucGyKjp+TyvV6LJz5Lwa7KsQezumgKgykybKKlSi7FWolqb6NQsxOk6Tbs3mcyPMClXDNc6OmVXW5sUYgbjkbXJ9Jy5lkZT90selUTrq9/1NvWwCN8SKfNQZHoZFRR1dUCsD2bb99p1zasy4jRTIVAqXFr9YliT7afaSOGan7RRWu9h95UAA5EK2kE38jOJqL7tFpxezSLsAO4RbznrhqmJuOl4ExmqRszr6aNVu6m3vawhLb0RKWk2eZZ3X11CdzdnblfmT/eVlP6yficQFNyL7ge5A+sZiqFjcT00GlqJ8/ug5bsLLKMAXweJt8QRnHpUufkDL/gRSAdQKk6ufdtG8H4NXpPTYXV6diPAmS+FsLVR3WqpUU2Kg2sCLW27++V91nu2Q+ZeY9P8yi1L01/6aeES8SVB6UW8ZVrKg1OyqO9iFHuY68xf2huQ+Fvun323Zr6m/na/zgktuKqmmkK6jWFDfCeY0kix8xb1mUwfEVCqNnCk9jbfPlK2kwsQjPTDcwjFQT3leR9RM/U4IcG+GrfyOLj3E7Kb+C0yry8N2S5RNXmONUHqsjNa9gVJA75VjOXVwymxBuD49kx+brXwtRenQ06yC4PMOnbY9olhTxwqItReTD2aW1dsZrR5u/GnVLl3/Q96y7GitRpVV5VKaN7i9pjuJuFxXxjV1r9H1KYIVA56Rbi5OoW6unbwkfg/iO2XV03L4QM1hct0BbUSo53W7j0E6UKq6futOk73XtuL3J5km9995V14/vtN+D0F+c1XFpb2u/6FbnWBq00LipSa176m6H2Jv7XmNxFcuR0i9TUC2ncHwLDa03WZZYlcfeKGI5HtEpqOQU6T6gzKR+Xqn3EsPZzlHjy/Ipf9RTCfLh+ZgeI6WvGLUSwNRdrWALAbD12EsuF8zNOslZWKGnZgbXv4Ed3OaLinK6eIQuiqMTRGtGGxfTuUe3O4Fr8wZg6WJUMWQnS41eR7R7k+845xlUnFltVZXktTj6G54qqvmVSjW6SilSijKPu2XUCSRfrG3M+80mWIaWDoISLhCTblqJNz7zy9MxI3uAJtOFc+FWk1N2BNM7WYE6T4c7X7fGTiySlpmvqVblXuPks2rG8scC2oMv5lI9xK12X8wtI+Y8SUsLTJuGqOCEW9ifHwEtbpR4HmcWuftdG14TzDXhVAN+jd19AxI/WcOJOJlw5WmxAZwWtvfQDbYefb4TDfZ5xSKJqUqmoqw1DSLkNf/MjfaXXqV6+HrUKdYrTpgE6L2Oskiwvta0pHFRu2/B7KMpWYuo9n4NIvEob4bGV2IxmJL6qWKKC/w6EUepA3mNw+aLyJ0ntBllhcyI2DXHZc3t4yyUapeiKGU8iHiTN7lWcVyLVWB/eBsbysp8Khma1ZijNq06QGXe+x/wASny/NvvBTJ61gfSazL6nWXx2mu7FrcW4m3G6jkQsjGx9vidMRXOqtUO+kOf6aYH0lvwkujBYcd6av6mLfWVWIyio1OqgK3qBwGN9tR7R5Ey2y7DNTpol/gRV9haU56lFwHjw8hqDOoMgkkB5VcUYjThmH5mVfnf6Sbrmc4zxdkppftZvlYfqZvojysSOTMs4USfwMnRpdJXpp+9f25fMiWnEVAJXqKOQbb1AP1nHhGnrxWrsW3/t9BJPFFS+Iqea/7Flty/qOPwPNOGsLl/eX0ZfcGnq/yfWacGZXg82X+T6zSh5WZa/msv8Apj/pona8IzVCcpZDyZneOsB0uDdh8VAioP4QCH/0kn0l+WjHsQQdwQQR3jtkDZ4zTrydgsbpYHxEiZzl5w2Iq0d7I3VPfTO6n2NvMGRkqyDIuvtMpCvg6dUWLU7H07R7Xnm3DtY6zQ7Kh6vg3YfaemO3T4R6Z3IBnleX1eixKX2NOqFPkTYH2M6qZuK7HBk0qbXLwz0nKsnqYaqtZGFQEMrp8Oukws6/UeIEzVeviMG5Oiqqkk6gCQLm55X2uTNXhsdsJPp4wHZgDMFfPe2Zyw6nHilpGay7jzULNpb5H5bfKNbiYVazU2ATloYHZvAzQvwjhcW3WQIx/EvVb3EwXHHDb5dVVdRqJzR+Rt2q3jynbVllVkdMXr3X+C9XF6W9bGYDEZYaVatd+qtR9Kk/hJuPkR7TT4bHdLTWp2kWb+LvlbnlEalxJJ2Uoy/h1aSAxHiD8hNmX78FNehp6Y/Y2OuXqbL7OsjRE/aqyaqji9Mso0005Ai/N23N+wW7bzXY3on3dFcjl1QWHkeYmP4f4sBp0aVa2oUksw2GjdVuO8abGaSnVVxdSCPA3mVdUHFGq/JuhN7Rkc1qqKvVoYlV7fvgf9JH1kV+GDiKdToqoeoai1EWoppEELbTquynbUL3HObarRB5gGcqJVDsADN7x1NeWckeoSqf2UvkecYajVwtY06yPSfTcBhzF+ankw35i80eEz5h2+80WZ4AYqk1JrXIJQ23SpbYg9ncfAzzajij27HtHcZXX1uuXf1LzCyI3w93to2xxdGsLVqdN/NQZy/+KYaob0nqUSe5tQ9mmew+LtLXCY8giaU2vB1ySl2ktnLiPhuvgjRr3FSlYL0i3+IEldS9lwSJq8pxepFcdwMkV8QKuCZXGpQVJHetxf5XlBwyxQPRbnRqMndsDsfa07sWxy3GRT9SojBRnA9KpPqUEdoBnQGVeU4waLMQLHa/jLSV1sOEmi7x7lbWpfAXXA140iNKzA3nPEZgFBJ5CY3ibMFrG4bZQNiLWM2FXDhgQRcGU+I4ZpMb6PmbTpx7IVvk/JX5tFl8eEWteuyk4Sxq02Yki5B7e+30Ej5pjS9Vj+Yk+55S0xWStT3pUwee1gfkech4bAk/HSqggi3UYA+p/vO6icXJ2tlTm1zjCOPBP79dmafhw6U/lWXqVpQZXRcfEunuF7+8uKaGV18lKbkXeHB10xg/QmCpCcgsJoO07loxnjGecXqSCTGfaLhRroVRzKOhPgpDD/c0xo35G89D4pN1osfw1hfyZWH62mTbBUhjnSoo6OphyRYlbOrruLcjYmQzJDMlxWltJ5NtMFx/kjU8R0tK4JO9u7sM3NagtKoulyyFgN7agb7XtsRGcbUQKaVCOYHqeyEQyBkuYGpRpsdmKi47mtv85a08TMjkWMbU6sAO1QPn9JfrUkEo0OW46zDeQ/tUp9Lh0qfl/wCf3kKhiLES0z1enwTDmQD+kyi9MxmuUdHmmSV9N6Z5ODb+MXtPRsLwbQq0NNQsWdRqOoi58uzeeUJXsTuAyncdzCet5TmF6akHmoPynRbY9JJ9jix6Y83KS79imzL7OqyBThnVxTUqA2zEatQBI2237O2VDYzE4U2rU6qW/FYkf1CekUMwkwYhHFnAIPeJhC+UTZdh12GCwPFxYDrA+gnfA58WrNSqaQbjSRtcFQwv6H5GaevwBhcSbqvROfxIdO/iORmG4yyCrl+JpBjqVlVVqD8Vj1SR2EbDyvO+rL395TZHS9J+q/wbSlzDc7WtudvSeaZ9huixeITs6Z2H8LnWvyYTfZNjulpK3eN/PkZnuP8AAgGlieQa1J/4gCUPquofyibcyPKCkjl6VP2dzrfr9DOUq0nYbEcpV0z3ESXSlWeja7m6wFfVhqq/uH9JGSsgxAqIyt0yWYBlPWXkbDvBt/LG8OVLqy96zJZTkzpiajKWulR7aiSApNxz7LGZ1Wezls1ZOP7evij0vLvvKqKfhLC/pvNkJg+GccGxCKdJChyWsQAQtxvN0pmzJuVrTj4NHT8WWNGSnrbZ0AhpgI8TlLIZoiGlO1ooEgaI/QQGHknTF0wTo4pStOyrFCxwEE6HCEBCCSK5kaq0k1JErCYmRS59T6WmUBsdSsD4qwP/ADzmTzbL3qVadQHRoBBtuTcWt5Tb4ijeVtbCSAYrF4VgLm5tY+xvJfF414JG7tJ+cusTluoEHtBErcwy13w3QbXtbVva3faSDFZbQ++S3aSPlL2u4RtL3Q9moFQfInYwGTdCA3MqVN/USbxjvh6L/lemfTUIYREA7pc5XV1IyHtExjZhpN028Ow+k0nCuYCs1uTLa4+ogHnHEuRacU1luGO/ge+bXhfEEUEQndAF9ht8pw47UUqvLrG9pVcL409I6E3uAR+h+klkLybyniZLpYuUqVJ3StMTI1OWY+zDeR/tJTpaFJ7XNOrSI/qAPyJlZg8TYiWfEP3uEcdyzKL00zCa3FozeUfdV6tH8JPSJ5E9YehlzmOCFejUon8a9U91RSGQ+4EzoxS2pVdaF6dtViOsh2bbn3N6TRdNcC0vavfhwZ4zK3TarY/eeecSZNXpaKzhVBYrdSD1iLgOBvewPsZV4XMWU9cXHeOc9A4wwmvDU7cxWB8+o4mJqZfa8qr4KubjE9NiXSvpU5+WbfhRQ41DkRMxmOdF8Y2Hp7IrEOe1m228t5p+Cxal/J9JnsPw6WrmuuzM7HwNzeaWdcV2NhSrtTGHFNQxKsLE2ABtcn+02mExOoC/OZXLsISUZvwqQB5kG/ymjw4jfbRi4+9stEadFkak07qZBkdRHARojxBIoEW0QRwgkLRbQigQAhHQgENxOLpJRE5ssxMiC9KR6lCWLJOLU4BVVcPIdXCy7anI1WjAM7jMEGVlPJgRKfOMuarR6Enb81t7eU11XDyHVwkAwD8O6eUl8M0OixFvzL+h/wAzT1sFID5aVqJUXfSTcdtjbl7QCg+0Kleuh71P0lHkmDtXQ99x7j/E1XFGXtiKlMqDZQbk7dnISFRwHRMh7nX9bSSPUsGUA2uL90XTJPF1Bf2bpAqhxbrAANbz5zMrmjIeqdQ7jv7GYmRoaT2M0OHfXRZT3TIYDOEqnSeq3ce3yM1uU0za3hAPHa+TuMTWpF6llqMQutwNBN12v3G3pPRspxLrSXplChVA1FrXsOZHfInED0sNUatUALcgLC5PdIvD+ZHGVA9QDQG6qW2A8u+b4Wyh3izltxq7u01ss8xxZqp1F1qKtMC3PSVa5Hfvb3kOtkpcEDa4lni8WyV3p0kuTo3vpVRbw3v4fOW2Cw5sL7mTN8km33MKo+zbilqPoVeQ4F6VMoVudNgQRY7ePKWWX5ToVQbEgC/naWlKhJdOjNR0bOGHw9pOppHJTnZKcEjqYkhBOaJOqiAPWdBGKI8QSOEcIgiwBRFEBFgCwhCQDiRGETqRGkSDI4FZzZZIIjCsAisk5PTkwrGMkAgPRnB8PLI04xqcAqHwsjvhZdNSnF6EAoauElbmOWllOn4gVI7OTA/Saiph5Fq4aAZbPwXwppgHWRa1jzmXTJ3A609Fq4SQ6uB8IBhHy4ieh8HuWopq3Onn2ynxOBt2Sz4Qf7sDz/WGDI8Y4I1sVU7QtgB3dphwpgmoNZgbXNiBeX1bD68RW/jH+0S2weX27JJBwwuCLVKlQi2phbvsBz/WXFChOlDDyZToyTBoZTpySiRVpzsqQNCKk6qsVVjwIJ0AWPAgBHgQSKBHAQAiiAKBFEAI4QAgIRRIAsIRYByIiER5ES0gyOZEaROtohEA5FY0rOxEbpgHApGlJIKxpWARmpzm1KSysaUgEFqU4vh5ZGnGGlAKp8LOD4K8ujRidBIJKFsrB7ImFyMUySh0gk3Fri5527pf9BE6KAUtDJFQsRclmuSe0/TlJiYS0nilHCnMjFkVaE6rSncU48JJIOSpOgSPCRwWAMCx4WOCxwEAaBHARQI4CAIBHWgBHSAIIsIogAIsIsAIQhBI2JCEgkIhiQgAYkIQBLRLQhAGmJaEIAERtoQgBpiWhCQSFo0rCEkgNMUCEIIFtHgRISSB1osISQLHAQhAFtCEJAHQhCAKIsIQBYQhACLCEA//2Q=="/>
          <p:cNvSpPr>
            <a:spLocks noChangeAspect="1" noChangeArrowheads="1"/>
          </p:cNvSpPr>
          <p:nvPr/>
        </p:nvSpPr>
        <p:spPr bwMode="auto">
          <a:xfrm>
            <a:off x="0" y="-904875"/>
            <a:ext cx="2466975" cy="18573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228600"/>
            <a:ext cx="27432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Week   1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work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1. การตลาดคืออะไร จงอธิบายพร้อมยกตัวอย่าง</a:t>
            </a:r>
          </a:p>
          <a:p>
            <a:r>
              <a:rPr lang="th-TH" dirty="0" smtClean="0"/>
              <a:t>2. การสื่อสารคืออะไร </a:t>
            </a:r>
            <a:r>
              <a:rPr lang="th-TH" dirty="0"/>
              <a:t>จงอธิบายพร้อมยกตัวอย่าง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97294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28224"/>
            <a:ext cx="7620000" cy="1661046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l"/>
            <a:r>
              <a:rPr lang="th-TH" sz="3600" dirty="0" smtClean="0"/>
              <a:t>คะแนน </a:t>
            </a:r>
            <a:r>
              <a:rPr lang="th-TH" sz="3600" b="1" dirty="0" smtClean="0"/>
              <a:t>งานเดี่ยว </a:t>
            </a:r>
            <a:r>
              <a:rPr lang="th-TH" sz="3600" b="1" dirty="0" smtClean="0"/>
              <a:t>งานทุกชิ้นส่งในห้อง หรือส่ง</a:t>
            </a:r>
            <a:r>
              <a:rPr lang="th-TH" sz="3600" b="1" dirty="0" smtClean="0"/>
              <a:t>ใน </a:t>
            </a:r>
            <a:r>
              <a:rPr lang="en-US" sz="3600" b="1" dirty="0" smtClean="0"/>
              <a:t>Classroom </a:t>
            </a:r>
            <a:r>
              <a:rPr lang="th-TH" sz="3600" b="1" dirty="0" smtClean="0"/>
              <a:t>อย่าลืมเขียน ชื่อ สกุล รหัส วิชา วันเวลาเรียน ไว้ในงานด้วย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b="1" dirty="0" smtClean="0"/>
          </a:p>
          <a:p>
            <a:endParaRPr lang="en-US" dirty="0"/>
          </a:p>
        </p:txBody>
      </p:sp>
      <p:pic>
        <p:nvPicPr>
          <p:cNvPr id="4" name="Picture 2" descr="http://www.coolbkk.com/pic/original/2009-01-23-673-159880177900000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5486400"/>
            <a:ext cx="1146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109014" y="2132856"/>
            <a:ext cx="46805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th-TH" sz="2800" dirty="0" smtClean="0"/>
              <a:t>สมุดจด ทั้งเทอม</a:t>
            </a:r>
          </a:p>
          <a:p>
            <a:pPr marL="514350" indent="-514350">
              <a:buAutoNum type="arabicPeriod"/>
            </a:pPr>
            <a:r>
              <a:rPr lang="th-TH" sz="2800" dirty="0" smtClean="0"/>
              <a:t>แฟ้มงานเดี่ยว ทั้ง</a:t>
            </a:r>
            <a:r>
              <a:rPr lang="th-TH" sz="2800" dirty="0"/>
              <a:t>เทอม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9855" y="3187347"/>
            <a:ext cx="3518520" cy="3518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21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งานเดี่ยว รวบรวมงานทุกชิ้นใสฟ้างานเดี่ยวส่งตอนสิ้นเทอม</a:t>
            </a:r>
          </a:p>
          <a:p>
            <a:r>
              <a:rPr lang="th-TH" dirty="0" smtClean="0"/>
              <a:t>งานกลุ่ม รวบรวมงานทุกชิ้นใสฟ้างานกลุ่มส่งตอนสิ้นเทอม</a:t>
            </a:r>
          </a:p>
          <a:p>
            <a:endParaRPr lang="th-TH" dirty="0" smtClean="0"/>
          </a:p>
          <a:p>
            <a:pPr algn="ctr">
              <a:buNone/>
            </a:pPr>
            <a:r>
              <a:rPr lang="th-TH" dirty="0" smtClean="0">
                <a:solidFill>
                  <a:srgbClr val="FF0000"/>
                </a:solidFill>
              </a:rPr>
              <a:t>ไม่ส่งคะแนนหาย 40 คะแนนค่ะ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2" descr="http://images.wikia.com/false-awakening/th/images/e/eb/Nuvola_apps_important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04800"/>
            <a:ext cx="137160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229600" cy="13716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th-TH" sz="4000" b="1" dirty="0" smtClean="0"/>
              <a:t>“ผู้ใฝ่รู้ ย่อมมีความรู้ ผู้ใฝ่ดี ย่อมมีแต่สิ่งดี </a:t>
            </a:r>
            <a:endParaRPr lang="en-US" sz="4000" b="1" dirty="0" smtClean="0"/>
          </a:p>
          <a:p>
            <a:pPr algn="ctr">
              <a:buNone/>
            </a:pPr>
            <a:r>
              <a:rPr lang="th-TH" sz="4000" b="1" dirty="0" smtClean="0"/>
              <a:t>สติ ปัญญา เป็นสมบัติอันทรงค่าที่ติดตัวของผู้เป็นบัณฑิต”</a:t>
            </a:r>
            <a:endParaRPr lang="en-US" sz="4000" b="1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67200" y="5715000"/>
            <a:ext cx="39555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 smtClean="0"/>
              <a:t>อ. อิสรี ไพเราะ(อ.ต๊ะ)</a:t>
            </a:r>
          </a:p>
        </p:txBody>
      </p:sp>
      <p:pic>
        <p:nvPicPr>
          <p:cNvPr id="5" name="Picture 2" descr="http://img.kapook.com/image/health/01_4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284984"/>
            <a:ext cx="1676400" cy="2038176"/>
          </a:xfrm>
          <a:prstGeom prst="rect">
            <a:avLst/>
          </a:prstGeom>
          <a:noFill/>
        </p:spPr>
      </p:pic>
      <p:pic>
        <p:nvPicPr>
          <p:cNvPr id="1026" name="Picture 2" descr="H:\iPhone เครื่องสีขาว ปี 2012\101APPLE\IMG_147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3284984"/>
            <a:ext cx="2664296" cy="2160240"/>
          </a:xfrm>
          <a:prstGeom prst="rect">
            <a:avLst/>
          </a:prstGeom>
          <a:noFill/>
        </p:spPr>
      </p:pic>
      <p:pic>
        <p:nvPicPr>
          <p:cNvPr id="6" name="Picture 9" descr="http://www.dmc.tv/images/OtherBB/crystalball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737" y="0"/>
            <a:ext cx="2000263" cy="15001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เข้าไลน์กลุ่มวิชานี้</a:t>
            </a:r>
            <a:endParaRPr lang="th-TH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952625"/>
            <a:ext cx="6591300" cy="409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824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Agreement</a:t>
            </a:r>
            <a:endParaRPr lang="en-US" dirty="0"/>
          </a:p>
        </p:txBody>
      </p:sp>
      <p:pic>
        <p:nvPicPr>
          <p:cNvPr id="1026" name="Picture 2" descr="http://images.wikia.com/false-awakening/th/images/e/eb/Nuvola_apps_important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524000"/>
            <a:ext cx="5715000" cy="476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Agreement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dirty="0" smtClean="0">
                <a:latin typeface="Baskerville Old Face" pitchFamily="18" charset="0"/>
              </a:rPr>
              <a:t>เช็คชื่อ ห้ามเซ็นต์ชื่อแทนกันนะคะ</a:t>
            </a:r>
          </a:p>
          <a:p>
            <a:r>
              <a:rPr lang="th-TH" dirty="0" smtClean="0">
                <a:latin typeface="Baskerville Old Face" pitchFamily="18" charset="0"/>
              </a:rPr>
              <a:t>ห้ามเข้าห้องเรียนสายเกิน </a:t>
            </a:r>
            <a:r>
              <a:rPr lang="en-US" dirty="0" smtClean="0">
                <a:latin typeface="Baskerville Old Face" pitchFamily="18" charset="0"/>
              </a:rPr>
              <a:t>15 </a:t>
            </a:r>
            <a:r>
              <a:rPr lang="th-TH" dirty="0" smtClean="0">
                <a:latin typeface="Baskerville Old Face" pitchFamily="18" charset="0"/>
              </a:rPr>
              <a:t>นาที </a:t>
            </a:r>
          </a:p>
          <a:p>
            <a:r>
              <a:rPr lang="th-TH" dirty="0" smtClean="0">
                <a:latin typeface="Baskerville Old Face" pitchFamily="18" charset="0"/>
              </a:rPr>
              <a:t>หลัง </a:t>
            </a:r>
            <a:r>
              <a:rPr lang="en-US" dirty="0" smtClean="0">
                <a:latin typeface="Baskerville Old Face" pitchFamily="18" charset="0"/>
              </a:rPr>
              <a:t>15 </a:t>
            </a:r>
            <a:r>
              <a:rPr lang="th-TH" dirty="0" smtClean="0">
                <a:latin typeface="Baskerville Old Face" pitchFamily="18" charset="0"/>
              </a:rPr>
              <a:t>นาทีแต่ภายใน </a:t>
            </a:r>
            <a:r>
              <a:rPr lang="en-US" dirty="0" smtClean="0">
                <a:latin typeface="Baskerville Old Face" pitchFamily="18" charset="0"/>
              </a:rPr>
              <a:t>30 </a:t>
            </a:r>
            <a:r>
              <a:rPr lang="th-TH" dirty="0" smtClean="0">
                <a:latin typeface="Baskerville Old Face" pitchFamily="18" charset="0"/>
              </a:rPr>
              <a:t>นาทีของการเริ่มเรียน อาจารย์ขอเหตุผล แต่ถือเป็นขาด ครึ่งของครึ่งครั้ง (สายกรณีนี้ </a:t>
            </a:r>
            <a:r>
              <a:rPr lang="en-US" dirty="0" smtClean="0">
                <a:latin typeface="Baskerville Old Face" pitchFamily="18" charset="0"/>
              </a:rPr>
              <a:t>4 </a:t>
            </a:r>
            <a:r>
              <a:rPr lang="th-TH" dirty="0" smtClean="0">
                <a:latin typeface="Baskerville Old Face" pitchFamily="18" charset="0"/>
              </a:rPr>
              <a:t>ครั้ง ถือเป็นขาด </a:t>
            </a:r>
            <a:r>
              <a:rPr lang="en-US" dirty="0" smtClean="0">
                <a:latin typeface="Baskerville Old Face" pitchFamily="18" charset="0"/>
              </a:rPr>
              <a:t>1 </a:t>
            </a:r>
            <a:r>
              <a:rPr lang="th-TH" dirty="0" smtClean="0">
                <a:latin typeface="Baskerville Old Face" pitchFamily="18" charset="0"/>
              </a:rPr>
              <a:t>ครั้ง) โดยการขอเข้าห้องเรียนและ</a:t>
            </a:r>
            <a:r>
              <a:rPr lang="th-TH" dirty="0" err="1" smtClean="0">
                <a:latin typeface="Baskerville Old Face" pitchFamily="18" charset="0"/>
              </a:rPr>
              <a:t>เซ็นต์ชื่อ</a:t>
            </a:r>
            <a:r>
              <a:rPr lang="th-TH" dirty="0" smtClean="0">
                <a:latin typeface="Baskerville Old Face" pitchFamily="18" charset="0"/>
              </a:rPr>
              <a:t> พร้อมมีเครื่องหมายกำกับว่าเข้าสาย</a:t>
            </a:r>
          </a:p>
          <a:p>
            <a:r>
              <a:rPr lang="th-TH" dirty="0" smtClean="0">
                <a:latin typeface="Baskerville Old Face" pitchFamily="18" charset="0"/>
              </a:rPr>
              <a:t>เกิน </a:t>
            </a:r>
            <a:r>
              <a:rPr lang="en-US" dirty="0" smtClean="0">
                <a:latin typeface="Baskerville Old Face" pitchFamily="18" charset="0"/>
              </a:rPr>
              <a:t>30 </a:t>
            </a:r>
            <a:r>
              <a:rPr lang="th-TH" dirty="0" smtClean="0">
                <a:latin typeface="Baskerville Old Face" pitchFamily="18" charset="0"/>
              </a:rPr>
              <a:t>อาจารย์อนุญาตให้เข้าเรียนแต่ถือเป็นขาดครึ่งครั้ง (สายกรณีนี้ </a:t>
            </a:r>
            <a:r>
              <a:rPr lang="en-US" dirty="0" smtClean="0">
                <a:latin typeface="Baskerville Old Face" pitchFamily="18" charset="0"/>
              </a:rPr>
              <a:t>2 </a:t>
            </a:r>
            <a:r>
              <a:rPr lang="th-TH" dirty="0" smtClean="0">
                <a:latin typeface="Baskerville Old Face" pitchFamily="18" charset="0"/>
              </a:rPr>
              <a:t>ครั้ง ถือเป็นขาด </a:t>
            </a:r>
            <a:r>
              <a:rPr lang="en-US" dirty="0" smtClean="0">
                <a:latin typeface="Baskerville Old Face" pitchFamily="18" charset="0"/>
              </a:rPr>
              <a:t>1 </a:t>
            </a:r>
            <a:r>
              <a:rPr lang="th-TH" dirty="0" smtClean="0">
                <a:latin typeface="Baskerville Old Face" pitchFamily="18" charset="0"/>
              </a:rPr>
              <a:t>ครั้ง) โดยการขอเข้าห้องเรียนและเซ็นต์ชื่อ พร้อมมีเครื่องหมายกำกับว่าเข้าสาย</a:t>
            </a:r>
          </a:p>
          <a:p>
            <a:r>
              <a:rPr lang="th-TH" dirty="0" smtClean="0">
                <a:latin typeface="Baskerville Old Face" pitchFamily="18" charset="0"/>
              </a:rPr>
              <a:t>การลา </a:t>
            </a:r>
          </a:p>
          <a:p>
            <a:pPr>
              <a:buNone/>
            </a:pPr>
            <a:r>
              <a:rPr lang="th-TH" dirty="0" smtClean="0">
                <a:latin typeface="Baskerville Old Face" pitchFamily="18" charset="0"/>
              </a:rPr>
              <a:t>		ลาป่วย โทรแจ้งอาจารย์ก่อนคาบเรียน และถ้ากรณีหยุดเรียน </a:t>
            </a:r>
            <a:r>
              <a:rPr lang="en-US" dirty="0" smtClean="0">
                <a:latin typeface="Baskerville Old Face" pitchFamily="18" charset="0"/>
              </a:rPr>
              <a:t>2 </a:t>
            </a:r>
            <a:r>
              <a:rPr lang="th-TH" dirty="0" smtClean="0">
                <a:latin typeface="Baskerville Old Face" pitchFamily="18" charset="0"/>
              </a:rPr>
              <a:t>สัปดาห์ติดต่อกัน ส่งเอกสารใบรับรอง</a:t>
            </a:r>
            <a:r>
              <a:rPr lang="th-TH" dirty="0" err="1" smtClean="0">
                <a:latin typeface="Baskerville Old Face" pitchFamily="18" charset="0"/>
              </a:rPr>
              <a:t>เเพทย์</a:t>
            </a:r>
            <a:endParaRPr lang="th-TH" dirty="0" smtClean="0">
              <a:latin typeface="Baskerville Old Face" pitchFamily="18" charset="0"/>
            </a:endParaRPr>
          </a:p>
          <a:p>
            <a:pPr>
              <a:buNone/>
            </a:pPr>
            <a:r>
              <a:rPr lang="th-TH" dirty="0" smtClean="0">
                <a:latin typeface="Baskerville Old Face" pitchFamily="18" charset="0"/>
              </a:rPr>
              <a:t>		ลากิจ ทำเอกสารแจ้งอาจารย์ล่วงหน้า </a:t>
            </a:r>
            <a:r>
              <a:rPr lang="en-US" dirty="0" smtClean="0">
                <a:latin typeface="Baskerville Old Face" pitchFamily="18" charset="0"/>
              </a:rPr>
              <a:t>1 </a:t>
            </a:r>
            <a:r>
              <a:rPr lang="th-TH" dirty="0" smtClean="0">
                <a:latin typeface="Baskerville Old Face" pitchFamily="18" charset="0"/>
              </a:rPr>
              <a:t>สัปดาห์</a:t>
            </a:r>
          </a:p>
          <a:p>
            <a:r>
              <a:rPr lang="th-TH" dirty="0" smtClean="0">
                <a:latin typeface="Baskerville Old Face" pitchFamily="18" charset="0"/>
              </a:rPr>
              <a:t>ขาดเกิน </a:t>
            </a:r>
            <a:r>
              <a:rPr lang="en-US" dirty="0" smtClean="0">
                <a:latin typeface="Baskerville Old Face" pitchFamily="18" charset="0"/>
              </a:rPr>
              <a:t>3 </a:t>
            </a:r>
            <a:r>
              <a:rPr lang="th-TH" dirty="0" smtClean="0">
                <a:latin typeface="Baskerville Old Face" pitchFamily="18" charset="0"/>
              </a:rPr>
              <a:t>ครั้ง ขาดครั้งที่ </a:t>
            </a:r>
            <a:r>
              <a:rPr lang="en-US" dirty="0" smtClean="0">
                <a:latin typeface="Baskerville Old Face" pitchFamily="18" charset="0"/>
              </a:rPr>
              <a:t>4 </a:t>
            </a:r>
            <a:r>
              <a:rPr lang="th-TH" dirty="0" smtClean="0">
                <a:latin typeface="Baskerville Old Face" pitchFamily="18" charset="0"/>
              </a:rPr>
              <a:t>อาจารย์ขอเชิญผู้ปกครองเข้าพบเพื่อหาแนวทางการเรียนของนักศึกษาคนนั้นๆ</a:t>
            </a:r>
          </a:p>
          <a:p>
            <a:endParaRPr lang="th-TH" dirty="0" smtClean="0">
              <a:latin typeface="Baskerville Old Face" pitchFamily="18" charset="0"/>
            </a:endParaRPr>
          </a:p>
          <a:p>
            <a:pPr>
              <a:buNone/>
            </a:pPr>
            <a:endParaRPr lang="th-TH" dirty="0" smtClean="0">
              <a:latin typeface="Baskerville Old Face" pitchFamily="18" charset="0"/>
            </a:endParaRPr>
          </a:p>
          <a:p>
            <a:endParaRPr lang="th-TH" dirty="0">
              <a:latin typeface="Baskerville Old Face" pitchFamily="18" charset="0"/>
            </a:endParaRPr>
          </a:p>
        </p:txBody>
      </p:sp>
      <p:pic>
        <p:nvPicPr>
          <p:cNvPr id="4" name="Picture 2" descr="http://images.wikia.com/false-awakening/th/images/e/eb/Nuvola_apps_important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04800"/>
            <a:ext cx="137160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>
                <a:latin typeface="Baskerville Old Face" pitchFamily="18" charset="0"/>
              </a:rPr>
              <a:t>ภายในห้องเรียน</a:t>
            </a:r>
          </a:p>
          <a:p>
            <a:r>
              <a:rPr lang="th-TH" dirty="0" smtClean="0">
                <a:latin typeface="Baskerville Old Face" pitchFamily="18" charset="0"/>
              </a:rPr>
              <a:t>ปิดโทรศัพท์ และเครื่องมือสื่อสารทุกชนิด หรือเปิดเป็นระบบสั่น ถ้านักศึกษาต้องการคุยโทรศัพท์ แจ้งขออนุญาตอาจารย์ และออกไปคุยนอกห้องเรียน อาจารย์ให้เวลาในการคุย </a:t>
            </a:r>
            <a:r>
              <a:rPr lang="en-US" dirty="0" smtClean="0">
                <a:latin typeface="Baskerville Old Face" pitchFamily="18" charset="0"/>
              </a:rPr>
              <a:t>15 </a:t>
            </a:r>
            <a:r>
              <a:rPr lang="th-TH" dirty="0" smtClean="0">
                <a:latin typeface="Baskerville Old Face" pitchFamily="18" charset="0"/>
              </a:rPr>
              <a:t>นาที เกินกว่านั้นไม่อนุญาตให้เข้าเรียนต่อ ถือเป็นการขาดเรียน</a:t>
            </a:r>
          </a:p>
          <a:p>
            <a:r>
              <a:rPr lang="th-TH" dirty="0" smtClean="0">
                <a:latin typeface="Baskerville Old Face" pitchFamily="18" charset="0"/>
              </a:rPr>
              <a:t>กรุณาอย่างเล่น </a:t>
            </a:r>
            <a:r>
              <a:rPr lang="en-US" dirty="0" smtClean="0">
                <a:latin typeface="Baskerville Old Face" pitchFamily="18" charset="0"/>
              </a:rPr>
              <a:t>Community </a:t>
            </a:r>
            <a:r>
              <a:rPr lang="th-TH" dirty="0" smtClean="0">
                <a:latin typeface="Baskerville Old Face" pitchFamily="18" charset="0"/>
              </a:rPr>
              <a:t>และ </a:t>
            </a:r>
            <a:r>
              <a:rPr lang="en-US" dirty="0" smtClean="0">
                <a:latin typeface="Baskerville Old Face" pitchFamily="18" charset="0"/>
              </a:rPr>
              <a:t>Chat</a:t>
            </a:r>
            <a:r>
              <a:rPr lang="th-TH" dirty="0" smtClean="0">
                <a:latin typeface="Baskerville Old Face" pitchFamily="18" charset="0"/>
              </a:rPr>
              <a:t> ทุกชนิด เช่น </a:t>
            </a:r>
            <a:r>
              <a:rPr lang="en-US" dirty="0" err="1" smtClean="0">
                <a:latin typeface="Baskerville Old Face" pitchFamily="18" charset="0"/>
              </a:rPr>
              <a:t>Facebook</a:t>
            </a:r>
            <a:r>
              <a:rPr lang="en-US" dirty="0" smtClean="0">
                <a:latin typeface="Baskerville Old Face" pitchFamily="18" charset="0"/>
              </a:rPr>
              <a:t>, </a:t>
            </a:r>
            <a:r>
              <a:rPr lang="en-US" dirty="0" err="1" smtClean="0">
                <a:latin typeface="Baskerville Old Face" pitchFamily="18" charset="0"/>
              </a:rPr>
              <a:t>WhatApps</a:t>
            </a:r>
            <a:r>
              <a:rPr lang="en-US" dirty="0" smtClean="0">
                <a:latin typeface="Baskerville Old Face" pitchFamily="18" charset="0"/>
              </a:rPr>
              <a:t>, Lines, MSN, </a:t>
            </a:r>
            <a:r>
              <a:rPr lang="en-US" dirty="0" err="1" smtClean="0">
                <a:latin typeface="Baskerville Old Face" pitchFamily="18" charset="0"/>
              </a:rPr>
              <a:t>Instagram</a:t>
            </a:r>
            <a:r>
              <a:rPr lang="en-US" dirty="0" smtClean="0">
                <a:latin typeface="Baskerville Old Face" pitchFamily="18" charset="0"/>
              </a:rPr>
              <a:t> </a:t>
            </a:r>
            <a:r>
              <a:rPr lang="th-TH" dirty="0" smtClean="0">
                <a:latin typeface="Baskerville Old Face" pitchFamily="18" charset="0"/>
              </a:rPr>
              <a:t>ฯลฯ ในห้องเรียน เว้นแต่อาจารย์ให้ทำกิจกรรมผ่าน </a:t>
            </a:r>
            <a:r>
              <a:rPr lang="en-US" dirty="0" smtClean="0">
                <a:latin typeface="Baskerville Old Face" pitchFamily="18" charset="0"/>
              </a:rPr>
              <a:t>Community </a:t>
            </a:r>
            <a:r>
              <a:rPr lang="th-TH" dirty="0" smtClean="0">
                <a:latin typeface="Baskerville Old Face" pitchFamily="18" charset="0"/>
              </a:rPr>
              <a:t>เท่านั้น</a:t>
            </a:r>
          </a:p>
          <a:p>
            <a:r>
              <a:rPr lang="th-TH" dirty="0" smtClean="0">
                <a:latin typeface="Baskerville Old Face" pitchFamily="18" charset="0"/>
              </a:rPr>
              <a:t>การขออนุญาตทำกิจธุระส่วนตัว ยกมือและขออนุญาต อาจารย์ให้เวลาในการทำกิจธุระส่วนตัว </a:t>
            </a:r>
            <a:r>
              <a:rPr lang="en-US" dirty="0" smtClean="0">
                <a:latin typeface="Baskerville Old Face" pitchFamily="18" charset="0"/>
              </a:rPr>
              <a:t>15 </a:t>
            </a:r>
            <a:r>
              <a:rPr lang="th-TH" dirty="0" smtClean="0">
                <a:latin typeface="Baskerville Old Face" pitchFamily="18" charset="0"/>
              </a:rPr>
              <a:t>นาที เกินกว่านั้นไม่อนุญาตให้เข้าเรียนต่อ ถือเป็นการขาดเรียน</a:t>
            </a:r>
            <a:endParaRPr lang="en-US" dirty="0">
              <a:latin typeface="Baskerville Old Face" pitchFamily="18" charset="0"/>
            </a:endParaRPr>
          </a:p>
        </p:txBody>
      </p:sp>
      <p:pic>
        <p:nvPicPr>
          <p:cNvPr id="4" name="Picture 2" descr="http://images.wikia.com/false-awakening/th/images/e/eb/Nuvola_apps_important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04800"/>
            <a:ext cx="137160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รายละเอียดในการเรียน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b="1" dirty="0"/>
              <a:t>จุดมุ่งหมายของรายวิชา </a:t>
            </a:r>
            <a:r>
              <a:rPr lang="en-US" b="1" dirty="0" smtClean="0"/>
              <a:t>(Objective)</a:t>
            </a:r>
            <a:endParaRPr lang="en-US" b="1" dirty="0" smtClean="0">
              <a:cs typeface="Browallia New" pitchFamily="34" charset="-34"/>
            </a:endParaRPr>
          </a:p>
          <a:p>
            <a:pPr>
              <a:buNone/>
            </a:pPr>
            <a:r>
              <a:rPr lang="th-TH" dirty="0" smtClean="0"/>
              <a:t> </a:t>
            </a:r>
            <a:endParaRPr lang="en-US" dirty="0" smtClean="0">
              <a:cs typeface="Browallia New" pitchFamily="34" charset="-34"/>
            </a:endParaRPr>
          </a:p>
          <a:p>
            <a:r>
              <a:rPr lang="th-TH" dirty="0" smtClean="0"/>
              <a:t>เพื่อ</a:t>
            </a:r>
            <a:r>
              <a:rPr lang="th-TH" dirty="0"/>
              <a:t>นักศึกษาเข้าใจบทบาทและวิธีการสื่อสารการตลาด ในฐานะที่เป็นเครื่องมือทางการตลาดที่ทรงประสิทธิภาพ และเป็นที่นิยมมากในปัจจุบัน โดยสามารถ</a:t>
            </a:r>
            <a:r>
              <a:rPr lang="th-TH" dirty="0" smtClean="0"/>
              <a:t>นำความรู้</a:t>
            </a:r>
            <a:r>
              <a:rPr lang="th-TH" dirty="0"/>
              <a:t>ในการวางแผนการสื่อสารการตลาดผ่านเครื่องมือต่าง ๆ ไปเป็นพื้นฐานในการศึกษารายวิชาขั้นสูงด้านการโฆษณาและการสื่อสารการตลาดอื่นได้ต่อไป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คำอธิบายรายวิชา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391400" cy="4846320"/>
          </a:xfrm>
        </p:spPr>
        <p:txBody>
          <a:bodyPr/>
          <a:lstStyle/>
          <a:p>
            <a:pPr marL="0" indent="0">
              <a:buNone/>
            </a:pPr>
            <a:r>
              <a:rPr lang="th-TH" dirty="0" smtClean="0"/>
              <a:t>       </a:t>
            </a:r>
            <a:r>
              <a:rPr lang="th-TH" dirty="0"/>
              <a:t>ความหมาย แนวคิดและบทบาทของการสื่อสารการตลาด บทบาทของส่วนประสมทางการตลาดใน</a:t>
            </a:r>
            <a:r>
              <a:rPr lang="th-TH" dirty="0" smtClean="0"/>
              <a:t>การทำหน้าที่</a:t>
            </a:r>
            <a:r>
              <a:rPr lang="th-TH" dirty="0"/>
              <a:t>เป็นเครื่องมือสื่อสารทางการตลาด เพื่อถ่ายทอดความคิดจากผู้ประกอบการไปยังผู้บริโภคเป้าหมาย แนวทางในการวางแผน กิจกรรมการส่งเสริมการตลาด เพื่อสื่อสารกับผู้บริโภคหลากหลายรูปแบบอันประกอบไปด้วย การโฆษณา การประชาสัมพันธ์ การส่งเสริม</a:t>
            </a:r>
            <a:r>
              <a:rPr lang="th-TH" dirty="0" smtClean="0"/>
              <a:t>การจำหน่าย </a:t>
            </a:r>
            <a:r>
              <a:rPr lang="th-TH" dirty="0"/>
              <a:t>การบริการ และเครื่องมือการสื่อสารการตลาด</a:t>
            </a:r>
            <a:r>
              <a:rPr lang="th-TH" dirty="0" smtClean="0"/>
              <a:t>อื่นๆ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 fontScale="92500" lnSpcReduction="20000"/>
          </a:bodyPr>
          <a:lstStyle/>
          <a:p>
            <a:r>
              <a:rPr lang="th-TH" b="1" dirty="0" smtClean="0"/>
              <a:t>การประเมินผล</a:t>
            </a:r>
          </a:p>
          <a:p>
            <a:endParaRPr lang="en-US" dirty="0" smtClean="0"/>
          </a:p>
          <a:p>
            <a:pPr>
              <a:buNone/>
            </a:pPr>
            <a:r>
              <a:rPr lang="th-TH" b="1" dirty="0" smtClean="0"/>
              <a:t>    </a:t>
            </a:r>
            <a:endParaRPr lang="en-US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b="1" u="sng" dirty="0" smtClean="0"/>
          </a:p>
          <a:p>
            <a:endParaRPr lang="th-TH" b="1" u="sng" dirty="0"/>
          </a:p>
          <a:p>
            <a:endParaRPr lang="th-TH" b="1" u="sng" dirty="0" smtClean="0"/>
          </a:p>
          <a:p>
            <a:endParaRPr lang="th-TH" b="1" u="sng" dirty="0" smtClean="0"/>
          </a:p>
          <a:p>
            <a:endParaRPr lang="th-TH" b="1" u="sng" dirty="0" smtClean="0"/>
          </a:p>
          <a:p>
            <a:endParaRPr lang="th-TH" b="1" u="sng" dirty="0"/>
          </a:p>
          <a:p>
            <a:r>
              <a:rPr lang="th-TH" b="1" u="sng" dirty="0" smtClean="0"/>
              <a:t>ส่วนเนื้อหารายวิชาดูจากแนวการสอนที่แจก</a:t>
            </a:r>
            <a:endParaRPr lang="en-US" b="1" u="sng" dirty="0" smtClean="0">
              <a:cs typeface="Browallia New" pitchFamily="34" charset="-34"/>
            </a:endParaRPr>
          </a:p>
          <a:p>
            <a:pPr>
              <a:buNone/>
            </a:pPr>
            <a:endParaRPr lang="th-TH" dirty="0" smtClean="0"/>
          </a:p>
        </p:txBody>
      </p:sp>
      <p:pic>
        <p:nvPicPr>
          <p:cNvPr id="2050" name="Picture 2" descr="http://statics.atcloud.com/files/entries/4/45130/images/1_origi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152400"/>
            <a:ext cx="1770183" cy="1299424"/>
          </a:xfrm>
          <a:prstGeom prst="rect">
            <a:avLst/>
          </a:prstGeom>
          <a:noFill/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982373"/>
              </p:ext>
            </p:extLst>
          </p:nvPr>
        </p:nvGraphicFramePr>
        <p:xfrm>
          <a:off x="838200" y="1600200"/>
          <a:ext cx="6786880" cy="45365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39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4375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0147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5773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629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</a:rPr>
                        <a:t>ผลการเรียนรู้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</a:rPr>
                        <a:t>วีธีการประเมินผลการเรียนรู้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>
                          <a:effectLst/>
                        </a:rPr>
                        <a:t>สัปดาห์ที่ประเมิน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>
                          <a:effectLst/>
                        </a:rPr>
                        <a:t>สัดส่วน</a:t>
                      </a:r>
                      <a:endParaRPr lang="en-US" sz="1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>
                          <a:effectLst/>
                        </a:rPr>
                        <a:t>ของการประเมินผล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452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kumimoji="0" lang="en-US" sz="1800" u="none" strike="noStrike" kern="1200" baseline="0" dirty="0" smtClean="0"/>
                        <a:t>1</a:t>
                      </a:r>
                      <a:r>
                        <a:rPr kumimoji="0" lang="th-TH" sz="1800" u="none" strike="noStrike" kern="1200" baseline="0" dirty="0" smtClean="0"/>
                        <a:t>. จิตพิสัย </a:t>
                      </a:r>
                    </a:p>
                    <a:p>
                      <a:r>
                        <a:rPr kumimoji="0" lang="th-TH" sz="1800" u="none" strike="noStrike" kern="1200" baseline="0" dirty="0" smtClean="0"/>
                        <a:t>(การเข้าชั้นเรียน / มารยาท / การแต่งกาย) 	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effectLst/>
                        </a:rPr>
                        <a:t>ตลอดภาคการศึกษา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10</a:t>
                      </a:r>
                      <a:endParaRPr lang="en-US" sz="1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301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kumimoji="0" lang="en-US" sz="1800" u="none" strike="noStrike" kern="1200" baseline="0" dirty="0" smtClean="0"/>
                        <a:t>2</a:t>
                      </a:r>
                      <a:r>
                        <a:rPr kumimoji="0" lang="th-TH" sz="1800" u="none" strike="noStrike" kern="1200" baseline="0" dirty="0" smtClean="0"/>
                        <a:t>. แบบฝึกหัดตามบทเรียน </a:t>
                      </a:r>
                    </a:p>
                    <a:p>
                      <a:r>
                        <a:rPr kumimoji="0" lang="th-TH" sz="1800" u="none" strike="noStrike" kern="1200" baseline="0" dirty="0" smtClean="0"/>
                        <a:t>(กิจกรรม /งานในชั้นเรียน / การวิเคราะห์กรณีศึกษา) 	</a:t>
                      </a:r>
                      <a:endParaRPr kumimoji="0" lang="th-TH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</a:t>
                      </a:r>
                      <a:r>
                        <a:rPr lang="th-TH" sz="1800" dirty="0" smtClean="0">
                          <a:effectLst/>
                        </a:rPr>
                        <a:t>-</a:t>
                      </a:r>
                      <a:r>
                        <a:rPr lang="en-US" sz="1800" dirty="0" smtClean="0">
                          <a:effectLst/>
                        </a:rPr>
                        <a:t>7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0008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kumimoji="0" lang="en-US" sz="1800" u="none" strike="noStrike" kern="1200" baseline="0" dirty="0" smtClean="0"/>
                        <a:t>3</a:t>
                      </a:r>
                      <a:r>
                        <a:rPr kumimoji="0" lang="th-TH" sz="1800" u="none" strike="noStrike" kern="1200" baseline="0" dirty="0" smtClean="0"/>
                        <a:t>. การสอบเก็บคะแนนย่อย 	</a:t>
                      </a:r>
                      <a:endParaRPr kumimoji="0" lang="th-TH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kumimoji="0" lang="en-US" sz="1800" u="none" strike="noStrike" kern="1200" baseline="0" dirty="0" smtClean="0"/>
                        <a:t>8</a:t>
                      </a:r>
                      <a:r>
                        <a:rPr kumimoji="0" lang="th-TH" sz="1800" u="none" strike="noStrike" kern="1200" baseline="0" dirty="0" smtClean="0"/>
                        <a:t>, </a:t>
                      </a:r>
                      <a:r>
                        <a:rPr kumimoji="0" lang="en-US" sz="1800" u="none" strike="noStrike" kern="1200" baseline="0" dirty="0" smtClean="0"/>
                        <a:t>9</a:t>
                      </a:r>
                      <a:r>
                        <a:rPr kumimoji="0" lang="th-TH" sz="1800" u="none" strike="noStrike" kern="1200" baseline="0" dirty="0" smtClean="0"/>
                        <a:t>, </a:t>
                      </a:r>
                      <a:r>
                        <a:rPr kumimoji="0" lang="en-US" sz="1800" u="none" strike="noStrike" kern="1200" baseline="0" dirty="0" smtClean="0"/>
                        <a:t>10</a:t>
                      </a:r>
                      <a:r>
                        <a:rPr kumimoji="0" lang="th-TH" sz="1800" u="none" strike="noStrike" kern="1200" baseline="0" dirty="0" smtClean="0"/>
                        <a:t> </a:t>
                      </a:r>
                    </a:p>
                    <a:p>
                      <a:r>
                        <a:rPr kumimoji="0" lang="en-US" sz="1800" u="none" strike="noStrike" kern="1200" baseline="0" dirty="0" smtClean="0"/>
                        <a:t>11</a:t>
                      </a:r>
                      <a:r>
                        <a:rPr kumimoji="0" lang="th-TH" sz="1800" u="none" strike="noStrike" kern="1200" baseline="0" dirty="0" smtClean="0"/>
                        <a:t>, </a:t>
                      </a:r>
                      <a:r>
                        <a:rPr kumimoji="0" lang="en-US" sz="1800" u="none" strike="noStrike" kern="1200" baseline="0" dirty="0" smtClean="0"/>
                        <a:t>12</a:t>
                      </a:r>
                      <a:r>
                        <a:rPr kumimoji="0" lang="th-TH" sz="1800" u="none" strike="noStrike" kern="1200" baseline="0" dirty="0" smtClean="0"/>
                        <a:t>, </a:t>
                      </a:r>
                      <a:r>
                        <a:rPr kumimoji="0" lang="en-US" sz="1800" u="none" strike="noStrike" kern="1200" baseline="0" dirty="0" smtClean="0"/>
                        <a:t>13</a:t>
                      </a:r>
                      <a:r>
                        <a:rPr kumimoji="0" lang="th-TH" sz="1800" u="none" strike="noStrike" kern="1200" baseline="0" dirty="0" smtClean="0"/>
                        <a:t>, </a:t>
                      </a:r>
                      <a:r>
                        <a:rPr kumimoji="0" lang="en-US" sz="1800" u="none" strike="noStrike" kern="1200" baseline="0" dirty="0" smtClean="0"/>
                        <a:t>14,</a:t>
                      </a:r>
                      <a:r>
                        <a:rPr kumimoji="0" lang="th-TH" sz="1800" u="none" strike="noStrike" kern="1200" baseline="0" dirty="0" smtClean="0"/>
                        <a:t> </a:t>
                      </a:r>
                      <a:r>
                        <a:rPr kumimoji="0" lang="en-US" sz="1800" u="none" strike="noStrike" kern="1200" baseline="0" dirty="0" smtClean="0"/>
                        <a:t>15</a:t>
                      </a:r>
                      <a:r>
                        <a:rPr kumimoji="0" lang="th-TH" sz="1800" u="none" strike="noStrike" kern="1200" baseline="0" dirty="0" smtClean="0"/>
                        <a:t> 	</a:t>
                      </a:r>
                      <a:endParaRPr kumimoji="0" lang="th-TH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u="none" strike="noStrike" kern="1200" baseline="0" dirty="0" smtClean="0"/>
                        <a:t>4</a:t>
                      </a:r>
                      <a:r>
                        <a:rPr kumimoji="0" lang="th-TH" sz="1800" u="none" strike="noStrike" kern="1200" baseline="0" dirty="0" smtClean="0"/>
                        <a:t>. การสอบกลางภาค </a:t>
                      </a:r>
                    </a:p>
                    <a:p>
                      <a:r>
                        <a:rPr kumimoji="0" lang="th-TH" sz="1800" u="none" strike="noStrike" kern="1200" baseline="0" dirty="0" smtClean="0"/>
                        <a:t>	</a:t>
                      </a:r>
                      <a:endParaRPr kumimoji="0" lang="th-TH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8</a:t>
                      </a:r>
                      <a:endParaRPr lang="th-TH" sz="1800" dirty="0" smtClean="0">
                        <a:effectLst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30</a:t>
                      </a:r>
                      <a:endParaRPr lang="th-TH" sz="1800" dirty="0" smtClean="0">
                        <a:effectLst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u="none" strike="noStrike" kern="1200" baseline="0" dirty="0" smtClean="0"/>
                        <a:t>5</a:t>
                      </a:r>
                      <a:r>
                        <a:rPr kumimoji="0" lang="th-TH" sz="1800" u="none" strike="noStrike" kern="1200" baseline="0" dirty="0" smtClean="0"/>
                        <a:t>. การสอบปลายภาค</a:t>
                      </a:r>
                      <a:endParaRPr kumimoji="0" lang="th-TH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  <a:cs typeface="Angsana New"/>
                        </a:rPr>
                        <a:t>16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  <a:cs typeface="Angsana New"/>
                        </a:rPr>
                        <a:t>30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Assignment </a:t>
            </a:r>
            <a:r>
              <a:rPr lang="th-TH" dirty="0" smtClean="0"/>
              <a:t>1 </a:t>
            </a:r>
            <a:r>
              <a:rPr lang="en-US" dirty="0" smtClean="0"/>
              <a:t>Time 45 </a:t>
            </a:r>
            <a:r>
              <a:rPr lang="en-US" dirty="0" err="1" smtClean="0"/>
              <a:t>Mins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(Present </a:t>
            </a:r>
            <a:r>
              <a:rPr lang="th-TH" dirty="0" smtClean="0"/>
              <a:t>ในการเรียนสัปดาห์ที่ 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9416"/>
            <a:ext cx="8077200" cy="4181784"/>
          </a:xfrm>
        </p:spPr>
        <p:txBody>
          <a:bodyPr>
            <a:normAutofit fontScale="92500" lnSpcReduction="10000"/>
          </a:bodyPr>
          <a:lstStyle/>
          <a:p>
            <a:r>
              <a:rPr lang="th-TH" dirty="0" smtClean="0"/>
              <a:t>คิดว่าตัวนักศึกษาเป็นคนอย่างไร จุดเด่น จุดด้อยของตัวเองคืออะไร</a:t>
            </a:r>
          </a:p>
          <a:p>
            <a:r>
              <a:rPr lang="th-TH" dirty="0" smtClean="0"/>
              <a:t>จินตนาการตัวเองโดยวาดรูปการ์ตูนแทนตัวเองเป็นสัตว์ 1 ตัว พร้อมคำอธิบาย</a:t>
            </a:r>
          </a:p>
          <a:p>
            <a:r>
              <a:rPr lang="th-TH" dirty="0" smtClean="0"/>
              <a:t>ทำไมถึงเลือกเรียนนิเทศศาสตร์</a:t>
            </a:r>
          </a:p>
          <a:p>
            <a:r>
              <a:rPr lang="th-TH" dirty="0" smtClean="0"/>
              <a:t>ทำไมถึงเลือกเรียนสาขา</a:t>
            </a:r>
          </a:p>
          <a:p>
            <a:pPr>
              <a:buNone/>
            </a:pPr>
            <a:r>
              <a:rPr lang="th-TH" dirty="0" smtClean="0"/>
              <a:t>		เอกสาขา</a:t>
            </a:r>
          </a:p>
          <a:p>
            <a:pPr>
              <a:buNone/>
            </a:pPr>
            <a:r>
              <a:rPr lang="th-TH" dirty="0" smtClean="0"/>
              <a:t>		โทสาขา</a:t>
            </a:r>
          </a:p>
          <a:p>
            <a:r>
              <a:rPr lang="th-TH" dirty="0" smtClean="0"/>
              <a:t>มีแผนอย่างไรหลังจากจบการศึกษา</a:t>
            </a:r>
          </a:p>
          <a:p>
            <a:r>
              <a:rPr lang="th-TH" dirty="0" smtClean="0"/>
              <a:t>มองเห็นตัวเองในอีก 5 ปี</a:t>
            </a:r>
            <a:r>
              <a:rPr lang="en-US" dirty="0" smtClean="0"/>
              <a:t> </a:t>
            </a:r>
            <a:r>
              <a:rPr lang="th-TH" dirty="0" smtClean="0"/>
              <a:t>หลังจากจบการศึกษาเป็นอย่างไร</a:t>
            </a:r>
          </a:p>
          <a:p>
            <a:r>
              <a:rPr lang="th-TH" dirty="0" smtClean="0"/>
              <a:t>คำ 3 คำที่คิดว่าเป็นตัวเอง</a:t>
            </a:r>
          </a:p>
          <a:p>
            <a:r>
              <a:rPr lang="th-TH" dirty="0" smtClean="0"/>
              <a:t>ชื่อ นามสกุล ชื่อเล่น เบอร์โทรศัพท์และ </a:t>
            </a:r>
            <a:r>
              <a:rPr lang="en-US" dirty="0" smtClean="0"/>
              <a:t>Email </a:t>
            </a:r>
            <a:r>
              <a:rPr lang="th-TH" dirty="0" smtClean="0"/>
              <a:t>วิชาเอก จบมัธยมปลายที่ไหน</a:t>
            </a:r>
            <a:r>
              <a:rPr lang="en-US" dirty="0" smtClean="0"/>
              <a:t>?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0" y="5903893"/>
            <a:ext cx="9144000" cy="954107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*</a:t>
            </a:r>
            <a:r>
              <a:rPr lang="th-TH" sz="2800" b="1" dirty="0" smtClean="0">
                <a:solidFill>
                  <a:schemeClr val="bg1"/>
                </a:solidFill>
              </a:rPr>
              <a:t>อาจารย์ให้นักศึกษาที่ไม่ได้มา ทำ </a:t>
            </a:r>
            <a:r>
              <a:rPr lang="en-US" sz="2800" b="1" dirty="0" smtClean="0">
                <a:solidFill>
                  <a:schemeClr val="bg1"/>
                </a:solidFill>
              </a:rPr>
              <a:t>Paper </a:t>
            </a:r>
            <a:r>
              <a:rPr lang="th-TH" sz="2800" b="1" dirty="0" smtClean="0">
                <a:solidFill>
                  <a:schemeClr val="bg1"/>
                </a:solidFill>
              </a:rPr>
              <a:t>นี้ส่งไม่เกินสัปดาห์ที่ </a:t>
            </a:r>
            <a:r>
              <a:rPr lang="en-US" sz="2800" b="1" dirty="0" smtClean="0">
                <a:solidFill>
                  <a:schemeClr val="bg1"/>
                </a:solidFill>
              </a:rPr>
              <a:t>2 </a:t>
            </a:r>
            <a:endParaRPr lang="th-TH" sz="2800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sz="2800" b="1" dirty="0">
              <a:solidFill>
                <a:schemeClr val="bg1"/>
              </a:solidFill>
            </a:endParaRPr>
          </a:p>
        </p:txBody>
      </p:sp>
      <p:pic>
        <p:nvPicPr>
          <p:cNvPr id="5" name="Picture 2" descr="http://www.thaieditorial.com/wp-content/uploads/2011/01/%E0%B8%9B%E0%B8%A3%E0%B8%B0%E0%B9%82%E0%B8%A2%E0%B8%8A%E0%B8%99%E0%B9%8C%E0%B8%81%E0%B8%B2%E0%B8%A3%E0%B8%AA%E0%B8%B1%E0%B8%A1%E0%B8%A1%E0%B8%99%E0%B8%B2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152400"/>
            <a:ext cx="2203373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604</TotalTime>
  <Words>678</Words>
  <Application>Microsoft Office PowerPoint</Application>
  <PresentationFormat>On-screen Show (4:3)</PresentationFormat>
  <Paragraphs>99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Opulent</vt:lpstr>
      <vt:lpstr>AIM1202  หลักการสื่อสารการตลาด</vt:lpstr>
      <vt:lpstr>เข้าไลน์กลุ่มวิชานี้</vt:lpstr>
      <vt:lpstr>Agreement</vt:lpstr>
      <vt:lpstr>Agreement</vt:lpstr>
      <vt:lpstr>Agreement</vt:lpstr>
      <vt:lpstr>รายละเอียดในการเรียน</vt:lpstr>
      <vt:lpstr>คำอธิบายรายวิชา </vt:lpstr>
      <vt:lpstr>PowerPoint Presentation</vt:lpstr>
      <vt:lpstr>Assignment 1 Time 45 Mins  (Present ในการเรียนสัปดาห์ที่ 1)</vt:lpstr>
      <vt:lpstr>Home work</vt:lpstr>
      <vt:lpstr>คะแนน งานเดี่ยว งานทุกชิ้นส่งในห้อง หรือส่งใน Classroom อย่าลืมเขียน ชื่อ สกุล รหัส วิชา วันเวลาเรียน ไว้ในงานด้วย </vt:lpstr>
      <vt:lpstr>Agreement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สัมมนาการโฆษณา Seminar inAdvertising CAD4902</dc:title>
  <dc:creator>HOME</dc:creator>
  <cp:lastModifiedBy>TAO</cp:lastModifiedBy>
  <cp:revision>68</cp:revision>
  <dcterms:created xsi:type="dcterms:W3CDTF">2012-10-31T06:48:48Z</dcterms:created>
  <dcterms:modified xsi:type="dcterms:W3CDTF">2021-11-30T12:02:31Z</dcterms:modified>
</cp:coreProperties>
</file>