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79" r:id="rId3"/>
    <p:sldId id="259" r:id="rId4"/>
    <p:sldId id="261" r:id="rId5"/>
    <p:sldId id="260" r:id="rId6"/>
    <p:sldId id="267" r:id="rId7"/>
    <p:sldId id="277" r:id="rId8"/>
    <p:sldId id="268" r:id="rId9"/>
    <p:sldId id="271" r:id="rId10"/>
    <p:sldId id="278" r:id="rId11"/>
    <p:sldId id="280" r:id="rId12"/>
    <p:sldId id="276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AIM1202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th-TH">
                <a:solidFill>
                  <a:schemeClr val="accent6"/>
                </a:solidFill>
              </a:rPr>
              <a:t>หลักการสื่อสารการตลาด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th-TH" b="1" dirty="0" smtClean="0">
                <a:solidFill>
                  <a:schemeClr val="tx1"/>
                </a:solidFill>
              </a:rPr>
              <a:t>086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th-TH" b="1" dirty="0" smtClean="0">
                <a:solidFill>
                  <a:schemeClr val="tx1"/>
                </a:solidFill>
              </a:rPr>
              <a:t>358-3508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การตลาดคืออะไร จงอธิบายพร้อมยกตัวอย่าง</a:t>
            </a:r>
          </a:p>
          <a:p>
            <a:r>
              <a:rPr lang="th-TH" dirty="0" smtClean="0"/>
              <a:t>2. การสื่อสารคืออะไร </a:t>
            </a:r>
            <a:r>
              <a:rPr lang="th-TH" dirty="0"/>
              <a:t>จงอธิบายพร้อมยกตัวอย่าง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29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224"/>
            <a:ext cx="7620000" cy="1661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dirty="0" smtClean="0"/>
              <a:t>คะแนน </a:t>
            </a:r>
            <a:r>
              <a:rPr lang="th-TH" sz="3600" b="1" dirty="0" smtClean="0"/>
              <a:t>งานเดี่ยว </a:t>
            </a:r>
            <a:r>
              <a:rPr lang="th-TH" sz="3600" b="1" dirty="0" smtClean="0"/>
              <a:t>งานทุกชิ้นส่งในห้อง หรือส่ง</a:t>
            </a:r>
            <a:r>
              <a:rPr lang="th-TH" sz="3600" b="1" dirty="0" smtClean="0"/>
              <a:t>ใน </a:t>
            </a:r>
            <a:r>
              <a:rPr lang="en-US" sz="3600" b="1" dirty="0" smtClean="0"/>
              <a:t>Classroom </a:t>
            </a:r>
            <a:r>
              <a:rPr lang="th-TH" sz="3600" b="1" dirty="0" smtClean="0"/>
              <a:t>อย่าลืมเขียน ชื่อ สกุล รหัส วิชา วันเวลาเรียน ไว้ในงานด้วย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9014" y="21328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800" dirty="0" smtClean="0"/>
              <a:t>สมุดจด ทั้งเทอม</a:t>
            </a:r>
          </a:p>
          <a:p>
            <a:pPr marL="514350" indent="-514350">
              <a:buAutoNum type="arabicPeriod"/>
            </a:pPr>
            <a:r>
              <a:rPr lang="th-TH" sz="2800" dirty="0" smtClean="0"/>
              <a:t>แฟ้มงานเดี่ยว ทั้ง</a:t>
            </a:r>
            <a:r>
              <a:rPr lang="th-TH" sz="2800" dirty="0"/>
              <a:t>เทอม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3187347"/>
            <a:ext cx="3518520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งานเดี่ยว รวบรวมงานทุกชิ้นใสฟ้างานเดี่ยวส่งตอนสิ้นเทอม</a:t>
            </a:r>
          </a:p>
          <a:p>
            <a:r>
              <a:rPr lang="th-TH" dirty="0" smtClean="0"/>
              <a:t>งานกลุ่ม รวบรวมงานทุกชิ้นใสฟ้างานกลุ่มส่งตอนสิ้นเทอม</a:t>
            </a:r>
          </a:p>
          <a:p>
            <a:endParaRPr lang="th-TH" dirty="0" smtClean="0"/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 smtClean="0"/>
              <a:t>“ผู้ใฝ่รู้ ย่อมมีความรู้ ผู้ใฝ่ดี ย่อมมีแต่สิ่งดี </a:t>
            </a:r>
            <a:endParaRPr lang="en-US" sz="4000" b="1" dirty="0" smtClean="0"/>
          </a:p>
          <a:p>
            <a:pPr algn="ctr">
              <a:buNone/>
            </a:pPr>
            <a:r>
              <a:rPr lang="th-TH" sz="4000" b="1" dirty="0" smtClean="0"/>
              <a:t>สติ ปัญญา เป็นสมบัติอันทรงค่าที่ติดตัวของผู้เป็นบัณฑิต”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เข้าไลน์กลุ่มวิชานี้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52625"/>
            <a:ext cx="65913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dirty="0" smtClean="0">
                <a:latin typeface="Baskerville Old Face" pitchFamily="18" charset="0"/>
              </a:rPr>
              <a:t>หลัง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นาทีแต่ภายใน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 smtClean="0">
                <a:latin typeface="Baskerville Old Face" pitchFamily="18" charset="0"/>
              </a:rPr>
              <a:t>เซ็นต์ชื่อ</a:t>
            </a:r>
            <a:r>
              <a:rPr lang="th-TH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เกิน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 smtClean="0">
                <a:latin typeface="Baskerville Old Face" pitchFamily="18" charset="0"/>
              </a:rPr>
              <a:t>เเพทย์</a:t>
            </a:r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dirty="0" smtClean="0">
                <a:latin typeface="Baskerville Old Face" pitchFamily="18" charset="0"/>
              </a:rPr>
              <a:t>ขาดเกิน </a:t>
            </a:r>
            <a:r>
              <a:rPr lang="en-US" dirty="0" smtClean="0">
                <a:latin typeface="Baskerville Old Face" pitchFamily="18" charset="0"/>
              </a:rPr>
              <a:t>3 </a:t>
            </a:r>
            <a:r>
              <a:rPr lang="th-TH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endParaRPr lang="th-TH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/>
              <a:t>จุดมุ่งหมายของรายวิชา </a:t>
            </a:r>
            <a:r>
              <a:rPr lang="en-US" b="1" dirty="0" smtClean="0"/>
              <a:t>(Objective)</a:t>
            </a:r>
            <a:endParaRPr lang="en-US" b="1" dirty="0" smtClean="0">
              <a:cs typeface="Browallia New" pitchFamily="34" charset="-34"/>
            </a:endParaRPr>
          </a:p>
          <a:p>
            <a:pPr>
              <a:buNone/>
            </a:pPr>
            <a:r>
              <a:rPr lang="th-TH" dirty="0" smtClean="0"/>
              <a:t> </a:t>
            </a:r>
            <a:endParaRPr lang="en-US" dirty="0" smtClean="0">
              <a:cs typeface="Browallia New" pitchFamily="34" charset="-34"/>
            </a:endParaRPr>
          </a:p>
          <a:p>
            <a:r>
              <a:rPr lang="th-TH" dirty="0" smtClean="0"/>
              <a:t>เพื่อ</a:t>
            </a:r>
            <a:r>
              <a:rPr lang="th-TH" dirty="0"/>
              <a:t>นักศึกษาเข้าใจบทบาทและวิธีการสื่อสารการตลาด ในฐานะที่เป็นเครื่องมือทางการตลาดที่ทรงประสิทธิภาพ และเป็นที่นิยมมากในปัจจุบัน โดยสามารถ</a:t>
            </a:r>
            <a:r>
              <a:rPr lang="th-TH" dirty="0" smtClean="0"/>
              <a:t>นำความรู้</a:t>
            </a:r>
            <a:r>
              <a:rPr lang="th-TH" dirty="0"/>
              <a:t>ในการวางแผนการสื่อสารการตลาดผ่านเครื่องมือต่าง ๆ ไปเป็นพื้นฐานในการศึกษารายวิชาขั้นสูงด้านการโฆษณาและการสื่อสารการตลาดอื่นได้ต่อไป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คำอธิบายรายวิชา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 </a:t>
            </a:r>
            <a:r>
              <a:rPr lang="th-TH" dirty="0"/>
              <a:t>ความหมาย แนวคิดและบทบาทของการสื่อสารการตลาด บทบาทของส่วนประสมทางการตลาดใน</a:t>
            </a:r>
            <a:r>
              <a:rPr lang="th-TH" dirty="0" smtClean="0"/>
              <a:t>การทำหน้าที่</a:t>
            </a:r>
            <a:r>
              <a:rPr lang="th-TH" dirty="0"/>
              <a:t>เป็นเครื่องมือสื่อสารทางการตลาด เพื่อถ่ายทอดความคิดจากผู้ประกอบการไปยังผู้บริโภคเป้าหมาย แนวทางในการวางแผน กิจกรรมการส่งเสริมการตลาด เพื่อสื่อสารกับผู้บริโภคหลากหลายรูปแบบอันประกอบไปด้วย การโฆษณา การประชาสัมพันธ์ การส่งเสริม</a:t>
            </a:r>
            <a:r>
              <a:rPr lang="th-TH" dirty="0" smtClean="0"/>
              <a:t>การจำหน่าย </a:t>
            </a:r>
            <a:r>
              <a:rPr lang="th-TH" dirty="0"/>
              <a:t>การบริการ และเครื่องมือการสื่อสารการตลาด</a:t>
            </a:r>
            <a:r>
              <a:rPr lang="th-TH" dirty="0" smtClean="0"/>
              <a:t>อื่นๆ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/>
              <a:t>การประเมินผล</a:t>
            </a:r>
          </a:p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b="1" u="sng" dirty="0" smtClean="0"/>
          </a:p>
          <a:p>
            <a:endParaRPr lang="th-TH" b="1" u="sng" dirty="0"/>
          </a:p>
          <a:p>
            <a:endParaRPr lang="th-TH" b="1" u="sng" dirty="0" smtClean="0"/>
          </a:p>
          <a:p>
            <a:endParaRPr lang="th-TH" b="1" u="sng" dirty="0" smtClean="0"/>
          </a:p>
          <a:p>
            <a:endParaRPr lang="th-TH" b="1" u="sng" dirty="0" smtClean="0"/>
          </a:p>
          <a:p>
            <a:endParaRPr lang="th-TH" b="1" u="sng" dirty="0"/>
          </a:p>
          <a:p>
            <a:r>
              <a:rPr lang="th-TH" b="1" u="sng" dirty="0" smtClean="0"/>
              <a:t>ส่วนเนื้อหารายวิชาดูจากแนวการสอนที่แจก</a:t>
            </a:r>
            <a:endParaRPr lang="en-US" b="1" u="sng" dirty="0" smtClean="0">
              <a:cs typeface="Browallia New" pitchFamily="34" charset="-34"/>
            </a:endParaRPr>
          </a:p>
          <a:p>
            <a:pPr>
              <a:buNone/>
            </a:pPr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82373"/>
              </p:ext>
            </p:extLst>
          </p:nvPr>
        </p:nvGraphicFramePr>
        <p:xfrm>
          <a:off x="838200" y="1600200"/>
          <a:ext cx="6786880" cy="4536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37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1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7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2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ผลการเรียนรู้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วีธีการประเมินผลการเรียนรู้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สัปดาห์ที่ประเมิน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สัดส่วน</a:t>
                      </a:r>
                      <a:endParaRPr lang="en-US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ของการประเมินผล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1</a:t>
                      </a:r>
                      <a:r>
                        <a:rPr kumimoji="0" lang="th-TH" sz="1800" u="none" strike="noStrike" kern="1200" baseline="0" dirty="0" smtClean="0"/>
                        <a:t>. จิตพิสัย </a:t>
                      </a:r>
                    </a:p>
                    <a:p>
                      <a:r>
                        <a:rPr kumimoji="0" lang="th-TH" sz="1800" u="none" strike="noStrike" kern="1200" baseline="0" dirty="0" smtClean="0"/>
                        <a:t>(การเข้าชั้นเรียน / มารยาท / การแต่งกาย) 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ตลอดภาคการศึกษา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US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2</a:t>
                      </a:r>
                      <a:r>
                        <a:rPr kumimoji="0" lang="th-TH" sz="1800" u="none" strike="noStrike" kern="1200" baseline="0" dirty="0" smtClean="0"/>
                        <a:t>. แบบฝึกหัดตามบทเรียน </a:t>
                      </a:r>
                    </a:p>
                    <a:p>
                      <a:r>
                        <a:rPr kumimoji="0" lang="th-TH" sz="1800" u="none" strike="noStrike" kern="1200" baseline="0" dirty="0" smtClean="0"/>
                        <a:t>(กิจกรรม /งานในชั้นเรียน / การวิเคราะห์กรณีศึกษา) 	</a:t>
                      </a:r>
                      <a:endParaRPr kumimoji="0" lang="th-TH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r>
                        <a:rPr lang="th-TH" sz="1800" dirty="0" smtClean="0">
                          <a:effectLst/>
                        </a:rPr>
                        <a:t>-</a:t>
                      </a:r>
                      <a:r>
                        <a:rPr lang="en-US" sz="1800" dirty="0" smtClean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0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3</a:t>
                      </a:r>
                      <a:r>
                        <a:rPr kumimoji="0" lang="th-TH" sz="1800" u="none" strike="noStrike" kern="1200" baseline="0" dirty="0" smtClean="0"/>
                        <a:t>. การสอบเก็บคะแนนย่อย 	</a:t>
                      </a:r>
                      <a:endParaRPr kumimoji="0" lang="th-TH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8</a:t>
                      </a:r>
                      <a:r>
                        <a:rPr kumimoji="0" lang="th-TH" sz="1800" u="none" strike="noStrike" kern="1200" baseline="0" dirty="0" smtClean="0"/>
                        <a:t>, </a:t>
                      </a:r>
                      <a:r>
                        <a:rPr kumimoji="0" lang="en-US" sz="1800" u="none" strike="noStrike" kern="1200" baseline="0" dirty="0" smtClean="0"/>
                        <a:t>9</a:t>
                      </a:r>
                      <a:r>
                        <a:rPr kumimoji="0" lang="th-TH" sz="1800" u="none" strike="noStrike" kern="1200" baseline="0" dirty="0" smtClean="0"/>
                        <a:t>, </a:t>
                      </a:r>
                      <a:r>
                        <a:rPr kumimoji="0" lang="en-US" sz="1800" u="none" strike="noStrike" kern="1200" baseline="0" dirty="0" smtClean="0"/>
                        <a:t>10</a:t>
                      </a:r>
                      <a:r>
                        <a:rPr kumimoji="0" lang="th-TH" sz="1800" u="none" strike="noStrike" kern="1200" baseline="0" dirty="0" smtClean="0"/>
                        <a:t> </a:t>
                      </a:r>
                    </a:p>
                    <a:p>
                      <a:r>
                        <a:rPr kumimoji="0" lang="en-US" sz="1800" u="none" strike="noStrike" kern="1200" baseline="0" dirty="0" smtClean="0"/>
                        <a:t>11</a:t>
                      </a:r>
                      <a:r>
                        <a:rPr kumimoji="0" lang="th-TH" sz="1800" u="none" strike="noStrike" kern="1200" baseline="0" dirty="0" smtClean="0"/>
                        <a:t>, </a:t>
                      </a:r>
                      <a:r>
                        <a:rPr kumimoji="0" lang="en-US" sz="1800" u="none" strike="noStrike" kern="1200" baseline="0" dirty="0" smtClean="0"/>
                        <a:t>12</a:t>
                      </a:r>
                      <a:r>
                        <a:rPr kumimoji="0" lang="th-TH" sz="1800" u="none" strike="noStrike" kern="1200" baseline="0" dirty="0" smtClean="0"/>
                        <a:t>, </a:t>
                      </a:r>
                      <a:r>
                        <a:rPr kumimoji="0" lang="en-US" sz="1800" u="none" strike="noStrike" kern="1200" baseline="0" dirty="0" smtClean="0"/>
                        <a:t>13</a:t>
                      </a:r>
                      <a:r>
                        <a:rPr kumimoji="0" lang="th-TH" sz="1800" u="none" strike="noStrike" kern="1200" baseline="0" dirty="0" smtClean="0"/>
                        <a:t>, </a:t>
                      </a:r>
                      <a:r>
                        <a:rPr kumimoji="0" lang="en-US" sz="1800" u="none" strike="noStrike" kern="1200" baseline="0" dirty="0" smtClean="0"/>
                        <a:t>14,</a:t>
                      </a:r>
                      <a:r>
                        <a:rPr kumimoji="0" lang="th-TH" sz="1800" u="none" strike="noStrike" kern="1200" baseline="0" dirty="0" smtClean="0"/>
                        <a:t> </a:t>
                      </a:r>
                      <a:r>
                        <a:rPr kumimoji="0" lang="en-US" sz="1800" u="none" strike="noStrike" kern="1200" baseline="0" dirty="0" smtClean="0"/>
                        <a:t>15</a:t>
                      </a:r>
                      <a:r>
                        <a:rPr kumimoji="0" lang="th-TH" sz="1800" u="none" strike="noStrike" kern="1200" baseline="0" dirty="0" smtClean="0"/>
                        <a:t> 	</a:t>
                      </a:r>
                      <a:endParaRPr kumimoji="0" lang="th-TH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4</a:t>
                      </a:r>
                      <a:r>
                        <a:rPr kumimoji="0" lang="th-TH" sz="1800" u="none" strike="noStrike" kern="1200" baseline="0" dirty="0" smtClean="0"/>
                        <a:t>. การสอบกลางภาค </a:t>
                      </a:r>
                    </a:p>
                    <a:p>
                      <a:r>
                        <a:rPr kumimoji="0" lang="th-TH" sz="1800" u="none" strike="noStrike" kern="1200" baseline="0" dirty="0" smtClean="0"/>
                        <a:t>	</a:t>
                      </a:r>
                      <a:endParaRPr kumimoji="0" lang="th-TH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endParaRPr lang="th-TH" sz="1800" dirty="0" smtClean="0">
                        <a:effectLst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30</a:t>
                      </a:r>
                      <a:endParaRPr lang="th-TH" sz="1800" dirty="0" smtClean="0">
                        <a:effectLst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5</a:t>
                      </a:r>
                      <a:r>
                        <a:rPr kumimoji="0" lang="th-TH" sz="1800" u="none" strike="noStrike" kern="1200" baseline="0" dirty="0" smtClean="0"/>
                        <a:t>. การสอบปลายภาค</a:t>
                      </a:r>
                      <a:endParaRPr kumimoji="0" lang="th-TH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ngsana New"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ngsana New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th-TH" dirty="0" smtClean="0"/>
              <a:t>1 </a:t>
            </a:r>
            <a:r>
              <a:rPr lang="en-US" dirty="0" smtClean="0"/>
              <a:t>Time 45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(Present </a:t>
            </a:r>
            <a:r>
              <a:rPr lang="th-TH" dirty="0" smtClean="0"/>
              <a:t>ในการเรียนสัปดาห์ที่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 smtClean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dirty="0" smtClean="0"/>
              <a:t>ทำไมถึงเลือกเรียนนิเทศศาสตร์</a:t>
            </a:r>
          </a:p>
          <a:p>
            <a:r>
              <a:rPr lang="th-TH" dirty="0" smtClean="0"/>
              <a:t>ทำไมถึงเลือกเรียนสาขา</a:t>
            </a:r>
          </a:p>
          <a:p>
            <a:pPr>
              <a:buNone/>
            </a:pPr>
            <a:r>
              <a:rPr lang="th-TH" dirty="0" smtClean="0"/>
              <a:t>		เอกสาขา</a:t>
            </a:r>
          </a:p>
          <a:p>
            <a:pPr>
              <a:buNone/>
            </a:pPr>
            <a:r>
              <a:rPr lang="th-TH" dirty="0" smtClean="0"/>
              <a:t>		โทสาขา</a:t>
            </a:r>
          </a:p>
          <a:p>
            <a:r>
              <a:rPr lang="th-TH" dirty="0" smtClean="0"/>
              <a:t>มีแผนอย่างไรหลังจากจบการศึกษา</a:t>
            </a:r>
          </a:p>
          <a:p>
            <a:r>
              <a:rPr lang="th-TH" dirty="0" smtClean="0"/>
              <a:t>มองเห็นตัวเองในอีก 5 ปี</a:t>
            </a:r>
            <a:r>
              <a:rPr lang="en-US" dirty="0" smtClean="0"/>
              <a:t> </a:t>
            </a:r>
            <a:r>
              <a:rPr lang="th-TH" dirty="0" smtClean="0"/>
              <a:t>หลังจากจบการศึกษาเป็นอย่างไร</a:t>
            </a:r>
          </a:p>
          <a:p>
            <a:r>
              <a:rPr lang="th-TH" dirty="0" smtClean="0"/>
              <a:t>คำ 3 คำที่คิดว่าเป็นตัวเอง</a:t>
            </a:r>
          </a:p>
          <a:p>
            <a:r>
              <a:rPr lang="th-TH" dirty="0" smtClean="0"/>
              <a:t>ชื่อ นามสกุล ชื่อเล่น เบอร์โทรศัพท์และ </a:t>
            </a:r>
            <a:r>
              <a:rPr lang="en-US" dirty="0" smtClean="0"/>
              <a:t>Email </a:t>
            </a:r>
            <a:r>
              <a:rPr lang="th-TH" dirty="0" smtClean="0"/>
              <a:t>วิชาเอก จบมัธยมปลายที่ไหน</a:t>
            </a:r>
            <a:r>
              <a:rPr lang="en-US" dirty="0" smtClean="0"/>
              <a:t>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*</a:t>
            </a:r>
            <a:r>
              <a:rPr lang="th-TH" sz="2800" b="1" dirty="0" smtClean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 smtClean="0">
                <a:solidFill>
                  <a:schemeClr val="bg1"/>
                </a:solidFill>
              </a:rPr>
              <a:t>Paper </a:t>
            </a:r>
            <a:r>
              <a:rPr lang="th-TH" sz="2800" b="1" dirty="0" smtClean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 smtClean="0">
                <a:solidFill>
                  <a:schemeClr val="bg1"/>
                </a:solidFill>
              </a:rPr>
              <a:t>2 </a:t>
            </a:r>
            <a:endParaRPr lang="th-TH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604</TotalTime>
  <Words>678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AIM1202  หลักการสื่อสารการตลาด</vt:lpstr>
      <vt:lpstr>เข้าไลน์กลุ่มวิชานี้</vt:lpstr>
      <vt:lpstr>Agreement</vt:lpstr>
      <vt:lpstr>Agreement</vt:lpstr>
      <vt:lpstr>Agreement</vt:lpstr>
      <vt:lpstr>รายละเอียดในการเรียน</vt:lpstr>
      <vt:lpstr>คำอธิบายรายวิชา </vt:lpstr>
      <vt:lpstr>PowerPoint Presentation</vt:lpstr>
      <vt:lpstr>Assignment 1 Time 45 Mins  (Present ในการเรียนสัปดาห์ที่ 1)</vt:lpstr>
      <vt:lpstr>Home work</vt:lpstr>
      <vt:lpstr>คะแนน งานเดี่ยว งานทุกชิ้นส่งในห้อง หรือส่งใน Classroom อย่าลืมเขียน ชื่อ สกุล รหัส วิชา วันเวลาเรียน ไว้ในงานด้วย </vt:lpstr>
      <vt:lpstr>Agreement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68</cp:revision>
  <dcterms:created xsi:type="dcterms:W3CDTF">2012-10-31T06:48:48Z</dcterms:created>
  <dcterms:modified xsi:type="dcterms:W3CDTF">2021-11-30T12:02:31Z</dcterms:modified>
</cp:coreProperties>
</file>