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4"/>
  </p:notesMasterIdLst>
  <p:handoutMasterIdLst>
    <p:handoutMasterId r:id="rId35"/>
  </p:handoutMasterIdLst>
  <p:sldIdLst>
    <p:sldId id="256" r:id="rId2"/>
    <p:sldId id="437" r:id="rId3"/>
    <p:sldId id="438" r:id="rId4"/>
    <p:sldId id="439" r:id="rId5"/>
    <p:sldId id="440" r:id="rId6"/>
    <p:sldId id="441" r:id="rId7"/>
    <p:sldId id="442" r:id="rId8"/>
    <p:sldId id="443" r:id="rId9"/>
    <p:sldId id="444" r:id="rId10"/>
    <p:sldId id="445" r:id="rId11"/>
    <p:sldId id="446" r:id="rId12"/>
    <p:sldId id="447" r:id="rId13"/>
    <p:sldId id="481" r:id="rId14"/>
    <p:sldId id="461" r:id="rId15"/>
    <p:sldId id="462" r:id="rId16"/>
    <p:sldId id="463" r:id="rId17"/>
    <p:sldId id="464" r:id="rId18"/>
    <p:sldId id="465" r:id="rId19"/>
    <p:sldId id="466" r:id="rId20"/>
    <p:sldId id="467" r:id="rId21"/>
    <p:sldId id="468" r:id="rId22"/>
    <p:sldId id="469" r:id="rId23"/>
    <p:sldId id="470" r:id="rId24"/>
    <p:sldId id="471" r:id="rId25"/>
    <p:sldId id="472" r:id="rId26"/>
    <p:sldId id="473" r:id="rId27"/>
    <p:sldId id="482" r:id="rId28"/>
    <p:sldId id="483" r:id="rId29"/>
    <p:sldId id="474" r:id="rId30"/>
    <p:sldId id="475" r:id="rId31"/>
    <p:sldId id="476" r:id="rId32"/>
    <p:sldId id="480" r:id="rId33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3250" autoAdjust="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672DB9-5821-4F01-8DB9-505BB3241A01}" type="datetimeFigureOut">
              <a:rPr lang="th-TH" smtClean="0"/>
              <a:t>20/01/65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E27C07-221F-403C-ACA4-47E577A0B22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18453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BE7AE-2E8F-4227-A9FA-2EE8449FD751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D5DEAD-7080-4ECE-A6F0-17BFF46665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53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5DEAD-7080-4ECE-A6F0-17BFF46665C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735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7885BF1D-77DB-4450-9F51-92BE65E38762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5BF1D-77DB-4450-9F51-92BE65E38762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885BF1D-77DB-4450-9F51-92BE65E38762}" type="datetimeFigureOut">
              <a:rPr lang="en-US" smtClean="0"/>
              <a:pPr/>
              <a:t>1/20/2022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835D529-8577-43D3-9741-7FA4FE9B7C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685801"/>
            <a:ext cx="7848600" cy="1600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AIM1202</a:t>
            </a:r>
            <a:br>
              <a:rPr lang="en-US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th-TH" dirty="0" smtClean="0">
                <a:solidFill>
                  <a:schemeClr val="accent6"/>
                </a:solidFill>
              </a:rPr>
              <a:t>หลักการ</a:t>
            </a:r>
            <a:r>
              <a:rPr lang="th-TH" dirty="0">
                <a:solidFill>
                  <a:schemeClr val="accent6"/>
                </a:solidFill>
              </a:rPr>
              <a:t>สื่อสาร</a:t>
            </a:r>
            <a:r>
              <a:rPr lang="th-TH" dirty="0" smtClean="0">
                <a:solidFill>
                  <a:schemeClr val="accent6"/>
                </a:solidFill>
              </a:rPr>
              <a:t>การตลาด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4876800"/>
            <a:ext cx="6400800" cy="1752600"/>
          </a:xfrm>
        </p:spPr>
        <p:txBody>
          <a:bodyPr/>
          <a:lstStyle/>
          <a:p>
            <a:r>
              <a:rPr lang="th-TH" b="1" dirty="0" smtClean="0">
                <a:solidFill>
                  <a:schemeClr val="tx1"/>
                </a:solidFill>
              </a:rPr>
              <a:t>อ. อิสรี ไพเราะ(อ.ต๊ะ)</a:t>
            </a:r>
          </a:p>
          <a:p>
            <a:r>
              <a:rPr lang="en-US" b="1" dirty="0" smtClean="0">
                <a:solidFill>
                  <a:schemeClr val="tx1"/>
                </a:solidFill>
                <a:hlinkClick r:id="rId2"/>
              </a:rPr>
              <a:t>isaritiaw@gmail.com</a:t>
            </a:r>
            <a:endParaRPr lang="th-TH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MB. 086-358-3508</a:t>
            </a:r>
          </a:p>
          <a:p>
            <a:endParaRPr lang="en-US" dirty="0"/>
          </a:p>
        </p:txBody>
      </p:sp>
      <p:sp>
        <p:nvSpPr>
          <p:cNvPr id="15364" name="AutoShape 4" descr="data:image/jpeg;base64,/9j/4AAQSkZJRgABAQAAAQABAAD/2wCEAAkGBhQQEBAQEBIPEBAQDw8VFRQVDw8QFBQQGBAVFRUUFRUXHCYeFxkjGRQUHy8gJCcpLCwsFR8xNTAqNSYrLCkBCQoKDgwOGg8PGiolHyQtKTAvLCwsLSwvKjU0LCksLy0qKi4sMCwpLCwwLCwsKSwpNCwsLCwqKSwpLCwpLCkpLP/AABEIAMMBAwMBIgACEQEDEQH/xAAbAAABBQEBAAAAAAAAAAAAAAAAAQIEBQYDB//EAD8QAAIBAgQCCAMFBwMEAwAAAAECAAMRBAUSIQYxEyJBUWFxgZEyocEHI0JSsRRicoKS0eGisvAzY8LSFmSj/8QAGwEBAAIDAQEAAAAAAAAAAAAAAAEFAgMEBgf/xAAzEQACAgIBAwEFBgUFAAAAAAAAAQIDBBESBSExQRMiYYHBMnGRodHwFSMkUbEUM0Lh8f/aAAwDAQACEQMRAD8A9xhCEgBCEIAQhCAEIQgBCEIAQhCAEIQgBCEIAQhOdarpEA6Qkb9s8PnF/bB3GTojaJEJwGLHjHDEr3xobR1hOYrr3iOFQd495BI6ES8WAEIQgBCEIAQhCAEIQgBCEIAQhCAEIQgBCEIAQhCAEIQgBCEIAQhCAEi408vWSpDxx3HlJXkh+CNeES8S8zNYt4l4l4l5JA68NUZeF5AJGFqHWB3yylXgReoPAGV/EfFJwtVEVA4td+d7HlaZQrlZLjEwtvhRXzn4NJCVOR8Qri9ZRGVU07m25IvYDnLaYTg4PjLyba7Y2x5we0EIytVCqWPJQSZisx4qcsQpKjuE2048rn7pzZebXipOfqbiEzfD+fNUYI5vfke280kwtqlVLjI2Y2TDIhzgEIQmo6QhCEAIQhACEIQAhCEAIQkCvnVJDYtv4bzKMXLwjCdkK1ub0T4Tlh8UtQXQgidZDWuzMk1JbQQhCQSEIQgBIGNPW9BJ8wXGlKtWqsgqClTpFaqlNYqMyAKabkECxNQ2t3TTdfChcpmyur2j1vQ3H/aFhqYbQXqsFqbBWQakNipLWt52tM3mP2g16jAUbUFFWjYgKzlWQlkfVceo7paYHhqhSqA6TUK1641VDqvS6LUQV+E9Yje19pWYjhBCFakzU3CYVrEl0atUZlJN7lQNtlsN+UrP4pGb13SLeqvErf2W/i+/5FhlP2mKwH7VT6MlWYsl2UIDYXX4r3HZNZgc3pVxelUR9gSAesoIuNSndfWeQZnkdagGvTZlCMiug6QNoq9drLdlUcrsBzk/D8M4guSR0IGJo6rvZjTZgisum4bmdiROqOckttpozyOn40lyrlx8/Ffh5PQMz4xw1AdaqrsadR1VOvrCgkgMOqDt2kSgbirEYxlp4amaFDEUXCV3VrpVUOTZlJU/Dy585wyvhGlQalqvVqJiaqBiLIydEzEGnci97j0khMX0fQqoAUHEuAAAADUIFgOW1Qzjt6lKfar9+TjmsbH+ynJ/3f0X4eTZcGU3FACs/S1F1Kz/AJiHO/lJmfZEuJS9rVFHVPL+U+EbwvTth1Pad/ff6y4l5XKUNPffsVVsY2qSkuz2eW4PMHwdYkDQL2Zbcj2giehZdnVOsgYMFNtwSBY+vOQ+IOGlxI1LZaoHPsYdzf3mTfJq9LqlHUcr/Evut5aSdWTFNvUighHIwJtRXKD/AH8jeY9Omo1EQglkIFiDv2Ty7GIVdtZC2JuG2K+Bk6niHQ7MysO4kbxlfH1WcO7pUK8hVw+Hqj3K6v8AVN9FU6G+PdfgceXk1ZaXtE4tfP8AQv8Ag3AFiKu+gcja1z4d82cx2W8bWstdEHIaqYI/0m9vea6jWDqGU3DC4M4MxWOfKa0XPTJY6r4Uy3rz6P8AAfCEJxFqEIQgBEJimY3Ps7YsQCQoOwm+iiV0tI48zMhiw5SNgtQHkQfWOnm2GzxlYEMR6zcZLmgxFPUPiRtLfxaQf0Im3IxZU9zRhdRhldktMsYRLwvOQsyHnFYpRdhztPK8dmx1HftnrONZNJV+TAi252nlGf8ABtfpWagFrozbBatOkR/EKhHyJllg2RgnsoerY07mnH8C+4PzhjWpoLkOSD4CxN/eegzJ8F8InCqHrFWq22CnUFvz63aZq5zZU4zsbid/T6Z00qMxZFx2YLRF2PkO2SZ57xlmhWs6luXIdw0rt87+sxx6lbPizLOyHj1c4ruaelxShNiCB53lzSrBgGUggzxujmR1T0Xg/EM6VL/CClvPTv8ASdWXixrjyiVvTeoWXzcLDQzG5sdVar50F/qxJB+SzZTO4nAqzM1rEte4JG97g7SgzMSWTFJPWj0cLVW+5QV3IVz/ANvMD69KFX5Tvp+809n7TTX0TD6/1EmVMqFiAxAsRvY9Um59zIxZFa5clg7NsABcpp7e4Sq/g2VLtBJ+fD/XRNnUKKu9j0Qn61Ikczg6xHnXa4+ayRVN3cf/AGqKjySktUfMGH7LZRouy6cKnZcLTqFmJHiD2d05VatiGIItVrOdjy0lE9wR7Tjtw76m1KDXy+ZvhkV2R5QkmiNUzAJoJ7Di6n/6EA/0uZU08QpKJbdcPTH8zE3/ANgkTH4k6dJvcYZV/ma4PrcCLlPXxAH/AHEHoFB/8p1U469f33/7OC2+TlpfvwevZPT00UHh/iTZxwq2RR+6J1npn5Ml4FiQhIJPNOI3FOtXPL7xvmSZRPiSdzffkLWHnaXPFjXr1PGsfkT/AGlGzXJ9J6aj7CPn+X/uyXxZzoZhrrVaR501otf+MP8A+nznqXBmI1YYD8rEek8xwuD/AOtVHM1ACf3VAA+d56BwFU+7YeJ+k5cv3qH8GWHTv5eZHX/KP0X1RrIRLxZRHsBIQhJAGefcR4Mo7A7cyPEd83OMxgpi55nkJms3xaVlIqL0gANgAAw/hOxB9Z24kpwfJLsVHU4VXR4Semjz7G4opcjsBN7iehfZvh6gwnS1QVNdtSqRYhANINvGxPlaY/LM2weHrFqmBxLMDsz1Fq28kZrT0vKs8pYhQaZIuPhZSjexm/MsnNa4vRy9Lopqlvmm/wCyLGR8djBSXUeZ2A7zYn6TveYnN89LY2thmNlpqgpjb4igZj5m4HpK+qKlNJlzkWOFUpR8jMdnzFidRkHFUqOMGjEIr/law1qfA/TlIONveQXzDow7X+Fe/e/ZPROmCh2PDRybpW9yRg8yGDZlSpVupt/1G0+HV5T0ThfO/wBqo6z8atpbx2BB+fyng2Y570mKqjYWIAsQQRaeg/ZRnH3tWix+NAy+ak3+TH2lfkRjZXyXlF7hSspvUZN6f7X6Hpz1AoJOwExHGvDqY0irRqaKygAhtSpUA5X22bx8u4Tjx7xccPiKeGXVc0VqDeytqd1377aOXj7VuTYupjA5clKS9Vjvct+Vd+drb9l5oopaXtEzszMqPJ1SjtFblHA2LqVQrUxTRWBNRq1MrYHsCMSfaerZVlq4emKa7nmT3tMBRyLC02LIKysfxDEVFPyMukzWpQQMjvVpr8Qc6mA8+0eM23122JbZzYuTj1NuK/Pf0X5GxvOFTCK3ZY+ETD4oVER15OoI9RFNa0rNaL/aa2YzNc4KhwbBRUqKCOZCvZb+/wApn2xhJ9ZNz7L2q0UXS4dqyEEC+kkNcsPy72PnfsmbbXh30V1dWJsLqdz+6eTekucGyKjp+TyvV6LJz5Lwa7KsQezumgKgykybKKlSi7FWolqb6NQsxOk6Tbs3mcyPMClXDNc6OmVXW5sUYgbjkbXJ9Jy5lkZT90selUTrq9/1NvWwCN8SKfNQZHoZFRR1dUCsD2bb99p1zasy4jRTIVAqXFr9YliT7afaSOGan7RRWu9h95UAA5EK2kE38jOJqL7tFpxezSLsAO4RbznrhqmJuOl4ExmqRszr6aNVu6m3vawhLb0RKWk2eZZ3X11CdzdnblfmT/eVlP6yficQFNyL7ge5A+sZiqFjcT00GlqJ8/ug5bsLLKMAXweJt8QRnHpUufkDL/gRSAdQKk6ufdtG8H4NXpPTYXV6diPAmS+FsLVR3WqpUU2Kg2sCLW27++V91nu2Q+ZeY9P8yi1L01/6aeES8SVB6UW8ZVrKg1OyqO9iFHuY68xf2huQ+Fvun323Zr6m/na/zgktuKqmmkK6jWFDfCeY0kix8xb1mUwfEVCqNnCk9jbfPlK2kwsQjPTDcwjFQT3leR9RM/U4IcG+GrfyOLj3E7Kb+C0yry8N2S5RNXmONUHqsjNa9gVJA75VjOXVwymxBuD49kx+brXwtRenQ06yC4PMOnbY9olhTxwqItReTD2aW1dsZrR5u/GnVLl3/Q96y7GitRpVV5VKaN7i9pjuJuFxXxjV1r9H1KYIVA56Rbi5OoW6unbwkfg/iO2XV03L4QM1hct0BbUSo53W7j0E6UKq6futOk73XtuL3J5km9995V14/vtN+D0F+c1XFpb2u/6FbnWBq00LipSa176m6H2Jv7XmNxFcuR0i9TUC2ncHwLDa03WZZYlcfeKGI5HtEpqOQU6T6gzKR+Xqn3EsPZzlHjy/Ipf9RTCfLh+ZgeI6WvGLUSwNRdrWALAbD12EsuF8zNOslZWKGnZgbXv4Ed3OaLinK6eIQuiqMTRGtGGxfTuUe3O4Fr8wZg6WJUMWQnS41eR7R7k+845xlUnFltVZXktTj6G54qqvmVSjW6SilSijKPu2XUCSRfrG3M+80mWIaWDoISLhCTblqJNz7zy9MxI3uAJtOFc+FWk1N2BNM7WYE6T4c7X7fGTiySlpmvqVblXuPks2rG8scC2oMv5lI9xK12X8wtI+Y8SUsLTJuGqOCEW9ifHwEtbpR4HmcWuftdG14TzDXhVAN+jd19AxI/WcOJOJlw5WmxAZwWtvfQDbYefb4TDfZ5xSKJqUqmoqw1DSLkNf/MjfaXXqV6+HrUKdYrTpgE6L2Oskiwvta0pHFRu2/B7KMpWYuo9n4NIvEob4bGV2IxmJL6qWKKC/w6EUepA3mNw+aLyJ0ntBllhcyI2DXHZc3t4yyUapeiKGU8iHiTN7lWcVyLVWB/eBsbysp8Khma1ZijNq06QGXe+x/wASny/NvvBTJ61gfSazL6nWXx2mu7FrcW4m3G6jkQsjGx9vidMRXOqtUO+kOf6aYH0lvwkujBYcd6av6mLfWVWIyio1OqgK3qBwGN9tR7R5Ey2y7DNTpol/gRV9haU56lFwHjw8hqDOoMgkkB5VcUYjThmH5mVfnf6Sbrmc4zxdkppftZvlYfqZvojysSOTMs4USfwMnRpdJXpp+9f25fMiWnEVAJXqKOQbb1AP1nHhGnrxWrsW3/t9BJPFFS+Iqea/7Flty/qOPwPNOGsLl/eX0ZfcGnq/yfWacGZXg82X+T6zSh5WZa/msv8Apj/pona8IzVCcpZDyZneOsB0uDdh8VAioP4QCH/0kn0l+WjHsQQdwQQR3jtkDZ4zTrydgsbpYHxEiZzl5w2Iq0d7I3VPfTO6n2NvMGRkqyDIuvtMpCvg6dUWLU7H07R7Xnm3DtY6zQ7Kh6vg3YfaemO3T4R6Z3IBnleX1eixKX2NOqFPkTYH2M6qZuK7HBk0qbXLwz0nKsnqYaqtZGFQEMrp8Oukws6/UeIEzVeviMG5Oiqqkk6gCQLm55X2uTNXhsdsJPp4wHZgDMFfPe2Zyw6nHilpGay7jzULNpb5H5bfKNbiYVazU2ATloYHZvAzQvwjhcW3WQIx/EvVb3EwXHHDb5dVVdRqJzR+Rt2q3jynbVllVkdMXr3X+C9XF6W9bGYDEZYaVatd+qtR9Kk/hJuPkR7TT4bHdLTWp2kWb+LvlbnlEalxJJ2Uoy/h1aSAxHiD8hNmX78FNehp6Y/Y2OuXqbL7OsjRE/aqyaqji9Mso0005Ai/N23N+wW7bzXY3on3dFcjl1QWHkeYmP4f4sBp0aVa2oUksw2GjdVuO8abGaSnVVxdSCPA3mVdUHFGq/JuhN7Rkc1qqKvVoYlV7fvgf9JH1kV+GDiKdToqoeoai1EWoppEELbTquynbUL3HObarRB5gGcqJVDsADN7x1NeWckeoSqf2UvkecYajVwtY06yPSfTcBhzF+ankw35i80eEz5h2+80WZ4AYqk1JrXIJQ23SpbYg9ncfAzzajij27HtHcZXX1uuXf1LzCyI3w93to2xxdGsLVqdN/NQZy/+KYaob0nqUSe5tQ9mmew+LtLXCY8giaU2vB1ySl2ktnLiPhuvgjRr3FSlYL0i3+IEldS9lwSJq8pxepFcdwMkV8QKuCZXGpQVJHetxf5XlBwyxQPRbnRqMndsDsfa07sWxy3GRT9SojBRnA9KpPqUEdoBnQGVeU4waLMQLHa/jLSV1sOEmi7x7lbWpfAXXA140iNKzA3nPEZgFBJ5CY3ibMFrG4bZQNiLWM2FXDhgQRcGU+I4ZpMb6PmbTpx7IVvk/JX5tFl8eEWteuyk4Sxq02Yki5B7e+30Ej5pjS9Vj+Yk+55S0xWStT3pUwee1gfkech4bAk/HSqggi3UYA+p/vO6icXJ2tlTm1zjCOPBP79dmafhw6U/lWXqVpQZXRcfEunuF7+8uKaGV18lKbkXeHB10xg/QmCpCcgsJoO07loxnjGecXqSCTGfaLhRroVRzKOhPgpDD/c0xo35G89D4pN1osfw1hfyZWH62mTbBUhjnSoo6OphyRYlbOrruLcjYmQzJDMlxWltJ5NtMFx/kjU8R0tK4JO9u7sM3NagtKoulyyFgN7agb7XtsRGcbUQKaVCOYHqeyEQyBkuYGpRpsdmKi47mtv85a08TMjkWMbU6sAO1QPn9JfrUkEo0OW46zDeQ/tUp9Lh0qfl/wCf3kKhiLES0z1enwTDmQD+kyi9MxmuUdHmmSV9N6Z5ODb+MXtPRsLwbQq0NNQsWdRqOoi58uzeeUJXsTuAyncdzCet5TmF6akHmoPynRbY9JJ9jix6Y83KS79imzL7OqyBThnVxTUqA2zEatQBI2237O2VDYzE4U2rU6qW/FYkf1CekUMwkwYhHFnAIPeJhC+UTZdh12GCwPFxYDrA+gnfA58WrNSqaQbjSRtcFQwv6H5GaevwBhcSbqvROfxIdO/iORmG4yyCrl+JpBjqVlVVqD8Vj1SR2EbDyvO+rL395TZHS9J+q/wbSlzDc7WtudvSeaZ9huixeITs6Z2H8LnWvyYTfZNjulpK3eN/PkZnuP8AAgGlieQa1J/4gCUPquofyibcyPKCkjl6VP2dzrfr9DOUq0nYbEcpV0z3ESXSlWeja7m6wFfVhqq/uH9JGSsgxAqIyt0yWYBlPWXkbDvBt/LG8OVLqy96zJZTkzpiajKWulR7aiSApNxz7LGZ1Wezls1ZOP7evij0vLvvKqKfhLC/pvNkJg+GccGxCKdJChyWsQAQtxvN0pmzJuVrTj4NHT8WWNGSnrbZ0AhpgI8TlLIZoiGlO1ooEgaI/QQGHknTF0wTo4pStOyrFCxwEE6HCEBCCSK5kaq0k1JErCYmRS59T6WmUBsdSsD4qwP/ADzmTzbL3qVadQHRoBBtuTcWt5Tb4ijeVtbCSAYrF4VgLm5tY+xvJfF414JG7tJ+cusTluoEHtBErcwy13w3QbXtbVva3faSDFZbQ++S3aSPlL2u4RtL3Q9moFQfInYwGTdCA3MqVN/USbxjvh6L/lemfTUIYREA7pc5XV1IyHtExjZhpN028Ow+k0nCuYCs1uTLa4+ogHnHEuRacU1luGO/ge+bXhfEEUEQndAF9ht8pw47UUqvLrG9pVcL409I6E3uAR+h+klkLybyniZLpYuUqVJ3StMTI1OWY+zDeR/tJTpaFJ7XNOrSI/qAPyJlZg8TYiWfEP3uEcdyzKL00zCa3FozeUfdV6tH8JPSJ5E9YehlzmOCFejUon8a9U91RSGQ+4EzoxS2pVdaF6dtViOsh2bbn3N6TRdNcC0vavfhwZ4zK3TarY/eeecSZNXpaKzhVBYrdSD1iLgOBvewPsZV4XMWU9cXHeOc9A4wwmvDU7cxWB8+o4mJqZfa8qr4KubjE9NiXSvpU5+WbfhRQ41DkRMxmOdF8Y2Hp7IrEOe1m228t5p+Cxal/J9JnsPw6WrmuuzM7HwNzeaWdcV2NhSrtTGHFNQxKsLE2ABtcn+02mExOoC/OZXLsISUZvwqQB5kG/ymjw4jfbRi4+9stEadFkak07qZBkdRHARojxBIoEW0QRwgkLRbQigQAhHQgENxOLpJRE5ssxMiC9KR6lCWLJOLU4BVVcPIdXCy7anI1WjAM7jMEGVlPJgRKfOMuarR6Enb81t7eU11XDyHVwkAwD8O6eUl8M0OixFvzL+h/wAzT1sFID5aVqJUXfSTcdtjbl7QCg+0Kleuh71P0lHkmDtXQ99x7j/E1XFGXtiKlMqDZQbk7dnISFRwHRMh7nX9bSSPUsGUA2uL90XTJPF1Bf2bpAqhxbrAANbz5zMrmjIeqdQ7jv7GYmRoaT2M0OHfXRZT3TIYDOEqnSeq3ce3yM1uU0za3hAPHa+TuMTWpF6llqMQutwNBN12v3G3pPRspxLrSXplChVA1FrXsOZHfInED0sNUatUALcgLC5PdIvD+ZHGVA9QDQG6qW2A8u+b4Wyh3izltxq7u01ss8xxZqp1F1qKtMC3PSVa5Hfvb3kOtkpcEDa4lni8WyV3p0kuTo3vpVRbw3v4fOW2Cw5sL7mTN8km33MKo+zbilqPoVeQ4F6VMoVudNgQRY7ePKWWX5ToVQbEgC/naWlKhJdOjNR0bOGHw9pOppHJTnZKcEjqYkhBOaJOqiAPWdBGKI8QSOEcIgiwBRFEBFgCwhCQDiRGETqRGkSDI4FZzZZIIjCsAisk5PTkwrGMkAgPRnB8PLI04xqcAqHwsjvhZdNSnF6EAoauElbmOWllOn4gVI7OTA/Saiph5Fq4aAZbPwXwppgHWRa1jzmXTJ3A609Fq4SQ6uB8IBhHy4ieh8HuWopq3Onn2ynxOBt2Sz4Qf7sDz/WGDI8Y4I1sVU7QtgB3dphwpgmoNZgbXNiBeX1bD68RW/jH+0S2weX27JJBwwuCLVKlQi2phbvsBz/WXFChOlDDyZToyTBoZTpySiRVpzsqQNCKk6qsVVjwIJ0AWPAgBHgQSKBHAQAiiAKBFEAI4QAgIRRIAsIRYByIiER5ES0gyOZEaROtohEA5FY0rOxEbpgHApGlJIKxpWARmpzm1KSysaUgEFqU4vh5ZGnGGlAKp8LOD4K8ujRidBIJKFsrB7ImFyMUySh0gk3Fri5527pf9BE6KAUtDJFQsRclmuSe0/TlJiYS0nilHCnMjFkVaE6rSncU48JJIOSpOgSPCRwWAMCx4WOCxwEAaBHARQI4CAIBHWgBHSAIIsIogAIsIsAIQhBI2JCEgkIhiQgAYkIQBLRLQhAGmJaEIAERtoQgBpiWhCQSFo0rCEkgNMUCEIIFtHgRISSB1osISQLHAQhAFtCEJAHQhCAKIsIQBYQhACLCEA//2Q=="/>
          <p:cNvSpPr>
            <a:spLocks noChangeAspect="1" noChangeArrowheads="1"/>
          </p:cNvSpPr>
          <p:nvPr/>
        </p:nvSpPr>
        <p:spPr bwMode="auto">
          <a:xfrm>
            <a:off x="0" y="-904875"/>
            <a:ext cx="2466975" cy="1857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228600"/>
            <a:ext cx="27432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Week   </a:t>
            </a:r>
            <a:r>
              <a:rPr lang="en-US" b="1" dirty="0">
                <a:solidFill>
                  <a:schemeClr val="bg1"/>
                </a:solidFill>
              </a:rPr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กระบวนการวางแผนการสื่อสารการตลาด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การวางแผนกลยุทธ์ในองค์กรจะประกอบไปด้วยแผน </a:t>
            </a:r>
            <a:r>
              <a:rPr lang="en-US" dirty="0"/>
              <a:t>4</a:t>
            </a:r>
            <a:r>
              <a:rPr lang="th-TH" dirty="0"/>
              <a:t> ระดับ ได้แก่ </a:t>
            </a:r>
            <a:endParaRPr lang="th-TH" dirty="0" smtClean="0"/>
          </a:p>
          <a:p>
            <a:r>
              <a:rPr lang="th-TH" dirty="0" smtClean="0"/>
              <a:t>ระดับ</a:t>
            </a:r>
            <a:r>
              <a:rPr lang="th-TH" dirty="0"/>
              <a:t>วิสัยทัศน์และพันธกิจ </a:t>
            </a:r>
            <a:endParaRPr lang="th-TH" dirty="0" smtClean="0"/>
          </a:p>
          <a:p>
            <a:r>
              <a:rPr lang="th-TH" dirty="0" smtClean="0"/>
              <a:t>ระดับ</a:t>
            </a:r>
            <a:r>
              <a:rPr lang="th-TH" dirty="0"/>
              <a:t>แผนธุรกิจ </a:t>
            </a:r>
            <a:endParaRPr lang="th-TH" dirty="0" smtClean="0"/>
          </a:p>
          <a:p>
            <a:r>
              <a:rPr lang="th-TH" dirty="0" smtClean="0"/>
              <a:t>ระดับ</a:t>
            </a:r>
            <a:r>
              <a:rPr lang="th-TH" dirty="0"/>
              <a:t>แผนการตลาด </a:t>
            </a:r>
            <a:endParaRPr lang="th-TH" dirty="0" smtClean="0"/>
          </a:p>
          <a:p>
            <a:r>
              <a:rPr lang="th-TH" dirty="0" smtClean="0"/>
              <a:t>ระดับ</a:t>
            </a:r>
            <a:r>
              <a:rPr lang="th-TH" dirty="0"/>
              <a:t>แผนการสื่อสารการตลาด </a:t>
            </a:r>
          </a:p>
        </p:txBody>
      </p:sp>
    </p:spTree>
    <p:extLst>
      <p:ext uri="{BB962C8B-B14F-4D97-AF65-F5344CB8AC3E}">
        <p14:creationId xmlns:p14="http://schemas.microsoft.com/office/powerpoint/2010/main" val="30889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กระบวนการวางแผนการสื่อสารการตลาด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การวิเคราะห์สถานการณ์</a:t>
            </a:r>
            <a:r>
              <a:rPr lang="th-TH" dirty="0"/>
              <a:t> ดังที่กล่าวไว้ในบทที่ </a:t>
            </a:r>
            <a:r>
              <a:rPr lang="en-US" dirty="0"/>
              <a:t>2 </a:t>
            </a:r>
            <a:r>
              <a:rPr lang="th-TH" dirty="0"/>
              <a:t>ในทฤษฎีการวิเคราะห์สถานการณ์ในตลาด </a:t>
            </a:r>
            <a:r>
              <a:rPr lang="en-US" dirty="0"/>
              <a:t>(Situation Analysis) 5 C’s </a:t>
            </a:r>
            <a:r>
              <a:rPr lang="th-TH" dirty="0"/>
              <a:t>ซึ่งประกอบด้วย </a:t>
            </a:r>
            <a:endParaRPr lang="th-TH" dirty="0" smtClean="0"/>
          </a:p>
          <a:p>
            <a:r>
              <a:rPr lang="th-TH" dirty="0" smtClean="0"/>
              <a:t>การ</a:t>
            </a:r>
            <a:r>
              <a:rPr lang="th-TH" dirty="0"/>
              <a:t>วิเคราะห์องค์กร (</a:t>
            </a:r>
            <a:r>
              <a:rPr lang="en-US" dirty="0"/>
              <a:t>Company) </a:t>
            </a:r>
            <a:endParaRPr lang="th-TH" dirty="0" smtClean="0"/>
          </a:p>
          <a:p>
            <a:r>
              <a:rPr lang="th-TH" dirty="0" smtClean="0"/>
              <a:t>กา</a:t>
            </a:r>
            <a:r>
              <a:rPr lang="th-TH" dirty="0"/>
              <a:t>รวิเคราห์คู่แข่งขันขององค์กร (</a:t>
            </a:r>
            <a:r>
              <a:rPr lang="en-US" dirty="0"/>
              <a:t>Competitor) </a:t>
            </a:r>
            <a:endParaRPr lang="th-TH" dirty="0" smtClean="0"/>
          </a:p>
          <a:p>
            <a:r>
              <a:rPr lang="th-TH" dirty="0" smtClean="0"/>
              <a:t>การ</a:t>
            </a:r>
            <a:r>
              <a:rPr lang="th-TH" dirty="0"/>
              <a:t>วิเคราะห์ลูกค้าขององค์กร (</a:t>
            </a:r>
            <a:r>
              <a:rPr lang="en-US" dirty="0"/>
              <a:t>Consumer) </a:t>
            </a:r>
            <a:endParaRPr lang="th-TH" dirty="0" smtClean="0"/>
          </a:p>
          <a:p>
            <a:r>
              <a:rPr lang="th-TH" dirty="0" smtClean="0"/>
              <a:t>การ</a:t>
            </a:r>
            <a:r>
              <a:rPr lang="th-TH" dirty="0"/>
              <a:t>วิเคราะห์พันธมิตรที่เอื้อต่อองค์กร</a:t>
            </a:r>
            <a:r>
              <a:rPr lang="en-US" dirty="0"/>
              <a:t> (Collaborator) </a:t>
            </a:r>
            <a:endParaRPr lang="th-TH" dirty="0" smtClean="0"/>
          </a:p>
          <a:p>
            <a:r>
              <a:rPr lang="th-TH" dirty="0" smtClean="0"/>
              <a:t>การ</a:t>
            </a:r>
            <a:r>
              <a:rPr lang="th-TH" dirty="0"/>
              <a:t>วิเคราะห์บริบทแวดล้อมที่เกี่ยวข้องกับองค์กร </a:t>
            </a:r>
            <a:r>
              <a:rPr lang="en-US" dirty="0"/>
              <a:t>(Context</a:t>
            </a:r>
            <a:r>
              <a:rPr lang="en-US" dirty="0" smtClean="0"/>
              <a:t>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60576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การกำหนดวัตถุประสงค์การสื่อสารการตลาด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วัตถุประสงค์ในการสื่อสารการตลาดโดยทั่วไป ประกอบด้วย</a:t>
            </a:r>
            <a:endParaRPr lang="en-US" dirty="0"/>
          </a:p>
          <a:p>
            <a:r>
              <a:rPr lang="en-US" dirty="0"/>
              <a:t>1</a:t>
            </a:r>
            <a:r>
              <a:rPr lang="th-TH" dirty="0"/>
              <a:t>. การสร้างความรู้จัก </a:t>
            </a:r>
            <a:r>
              <a:rPr lang="en-US" dirty="0"/>
              <a:t>(Creating Awareness)</a:t>
            </a:r>
            <a:r>
              <a:rPr lang="th-TH" dirty="0"/>
              <a:t> </a:t>
            </a:r>
            <a:endParaRPr lang="en-US" dirty="0"/>
          </a:p>
          <a:p>
            <a:r>
              <a:rPr lang="en-US" dirty="0"/>
              <a:t>2</a:t>
            </a:r>
            <a:r>
              <a:rPr lang="th-TH" dirty="0"/>
              <a:t>. การสร้างความเข้าใจที่ดี</a:t>
            </a:r>
            <a:r>
              <a:rPr lang="en-US" dirty="0"/>
              <a:t> (Creating Understanding)</a:t>
            </a:r>
          </a:p>
          <a:p>
            <a:r>
              <a:rPr lang="en-US" dirty="0"/>
              <a:t>3</a:t>
            </a:r>
            <a:r>
              <a:rPr lang="th-TH" dirty="0"/>
              <a:t>. การเปลี่ยนทัศนคติและการรับรู้</a:t>
            </a:r>
            <a:r>
              <a:rPr lang="en-US" dirty="0"/>
              <a:t> (Creating Changes in Attitude and Perceptions)</a:t>
            </a:r>
          </a:p>
          <a:p>
            <a:r>
              <a:rPr lang="en-US" dirty="0"/>
              <a:t>4</a:t>
            </a:r>
            <a:r>
              <a:rPr lang="th-TH" dirty="0"/>
              <a:t>. การเปลี่ยนแปลงพฤติกรรม</a:t>
            </a:r>
            <a:r>
              <a:rPr lang="en-US" dirty="0"/>
              <a:t> (Creating Changes in Behavior)</a:t>
            </a:r>
          </a:p>
          <a:p>
            <a:r>
              <a:rPr lang="en-US" dirty="0"/>
              <a:t>5</a:t>
            </a:r>
            <a:r>
              <a:rPr lang="th-TH" dirty="0"/>
              <a:t>. การกระตุ้นให้ตัดสินใจซื้อ</a:t>
            </a:r>
            <a:r>
              <a:rPr lang="en-US" dirty="0"/>
              <a:t> (Reinforcing Previous Decisions and Attitudes)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9213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ต่อ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2925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การเลือกกลยุทธ์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การเลือกกลยุทธ์ข่าวสาร </a:t>
            </a:r>
            <a:r>
              <a:rPr lang="th-TH" dirty="0"/>
              <a:t>คือ การกำหนดว่า จะบอกอะไรให้กับกลุ่มเป้าหมายทราบเกี่ยวกับตัวสินค้า หรือองค์กร จากการศึกษาเรื่องการสร้างตราผลิตภัณฑ์ แนวคิดหลักการกำหนดข่าวสาร จึงควรเป็นไปตามตำแหน่งของตราผลิตภัณฑ์</a:t>
            </a:r>
            <a:r>
              <a:rPr lang="en-US" dirty="0"/>
              <a:t> (Brand Position) </a:t>
            </a:r>
            <a:r>
              <a:rPr lang="th-TH" dirty="0"/>
              <a:t>และบุคลิกภาพของตราผลิตภัณฑ์</a:t>
            </a:r>
            <a:r>
              <a:rPr lang="en-US" dirty="0"/>
              <a:t> (Brand Personality) </a:t>
            </a:r>
            <a:r>
              <a:rPr lang="th-TH" dirty="0"/>
              <a:t>ที่จะสื่อสารให้กลุ่มเป้าหมายรับรู้ และลักษณะของข่าวสารที่นำเสนอให้กลุ่มเป้าหมายที่แตกต่างกัน (ในกรณีที่มีกลุ่มเป้าหมายหลายกลุ่ม) อาจใช้ข้อความข่าวสารที่แตกต่างกันได้ เนื่องจากกลุ่มเป้าหมายแต่ละกลุ่มจะมีความต้องการที่ไม่เหมือนกันในด้านความรู้ ฐานะ เพศ วัย และการศึกษา โดยข่าวสารที่จะส่งให้กลุ่มเป้าหมายจะต้องมีความสม่ำเสมอในการสื่อสาร เพื่อสร้างเอกลักษณ์ทำการสื่อสาร </a:t>
            </a:r>
            <a:r>
              <a:rPr lang="en-US" dirty="0"/>
              <a:t>(Communication Identity) </a:t>
            </a:r>
            <a:r>
              <a:rPr lang="th-TH" dirty="0"/>
              <a:t>โดยให้เครื่องมือการสื่อสารการตลาดแต่ละประเภทสื่อให้กลุ่มเป้าหมายทราบ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901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การเลือกกลยุทธ์เครื่องมือ </a:t>
            </a:r>
            <a:r>
              <a:rPr lang="th-TH" dirty="0"/>
              <a:t>คือ ส่วนประสมการส่งเสริมการตลาดที่สำคัญๆ  ประกอบด้วยเครื่องมือ</a:t>
            </a:r>
            <a:r>
              <a:rPr lang="en-US" dirty="0"/>
              <a:t>  7</a:t>
            </a:r>
            <a:r>
              <a:rPr lang="th-TH" dirty="0"/>
              <a:t> ประการ </a:t>
            </a:r>
            <a:r>
              <a:rPr lang="th-TH" dirty="0" smtClean="0"/>
              <a:t>คือ</a:t>
            </a:r>
          </a:p>
          <a:p>
            <a:r>
              <a:rPr lang="th-TH" dirty="0" smtClean="0"/>
              <a:t>การ</a:t>
            </a:r>
            <a:r>
              <a:rPr lang="th-TH" dirty="0"/>
              <a:t>โฆษณา</a:t>
            </a:r>
            <a:r>
              <a:rPr lang="en-US" dirty="0"/>
              <a:t>  </a:t>
            </a:r>
            <a:endParaRPr lang="th-TH" dirty="0" smtClean="0"/>
          </a:p>
          <a:p>
            <a:r>
              <a:rPr lang="th-TH" dirty="0" smtClean="0"/>
              <a:t>การ</a:t>
            </a:r>
            <a:r>
              <a:rPr lang="th-TH" dirty="0"/>
              <a:t>ขายโดยใช้พนักงานขาย</a:t>
            </a:r>
            <a:r>
              <a:rPr lang="en-US" dirty="0"/>
              <a:t>  </a:t>
            </a:r>
            <a:endParaRPr lang="th-TH" dirty="0" smtClean="0"/>
          </a:p>
          <a:p>
            <a:r>
              <a:rPr lang="th-TH" dirty="0" smtClean="0"/>
              <a:t>การ</a:t>
            </a:r>
            <a:r>
              <a:rPr lang="th-TH" dirty="0"/>
              <a:t>ส่งเสริมการขาย</a:t>
            </a:r>
            <a:r>
              <a:rPr lang="en-US" dirty="0"/>
              <a:t>  </a:t>
            </a:r>
            <a:endParaRPr lang="th-TH" dirty="0" smtClean="0"/>
          </a:p>
          <a:p>
            <a:r>
              <a:rPr lang="th-TH" dirty="0" smtClean="0"/>
              <a:t>การ</a:t>
            </a:r>
            <a:r>
              <a:rPr lang="th-TH" dirty="0"/>
              <a:t>ให้ข่าวและการประชาสัมพันธ์</a:t>
            </a:r>
            <a:r>
              <a:rPr lang="en-US" dirty="0"/>
              <a:t>  </a:t>
            </a:r>
            <a:endParaRPr lang="th-TH" dirty="0" smtClean="0"/>
          </a:p>
          <a:p>
            <a:r>
              <a:rPr lang="th-TH" dirty="0" smtClean="0"/>
              <a:t>การตลาด</a:t>
            </a:r>
            <a:r>
              <a:rPr lang="th-TH" dirty="0"/>
              <a:t>ทางตรง </a:t>
            </a:r>
            <a:endParaRPr lang="th-TH" dirty="0" smtClean="0"/>
          </a:p>
          <a:p>
            <a:r>
              <a:rPr lang="th-TH" dirty="0" smtClean="0"/>
              <a:t>การ</a:t>
            </a:r>
            <a:r>
              <a:rPr lang="th-TH" dirty="0"/>
              <a:t>สื่อสารการตลาดผ่านสื่อดิจิทัล </a:t>
            </a:r>
            <a:endParaRPr lang="th-TH" dirty="0" smtClean="0"/>
          </a:p>
          <a:p>
            <a:r>
              <a:rPr lang="th-TH" dirty="0" smtClean="0"/>
              <a:t>การ</a:t>
            </a:r>
            <a:r>
              <a:rPr lang="th-TH" dirty="0"/>
              <a:t>สื่อสารการตลาดผ่านกิจกรรม</a:t>
            </a:r>
          </a:p>
        </p:txBody>
      </p:sp>
    </p:spTree>
    <p:extLst>
      <p:ext uri="{BB962C8B-B14F-4D97-AF65-F5344CB8AC3E}">
        <p14:creationId xmlns:p14="http://schemas.microsoft.com/office/powerpoint/2010/main" val="27331572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การเลือกการตั้งงบประมาณและระยะเวลา</a:t>
            </a:r>
            <a:r>
              <a:rPr lang="th-TH" dirty="0"/>
              <a:t>  </a:t>
            </a:r>
            <a:endParaRPr lang="en-US" dirty="0"/>
          </a:p>
          <a:p>
            <a:r>
              <a:rPr lang="th-TH" dirty="0"/>
              <a:t>งบประมาณมีความสำคัญต่อการเลือกใช้เครื่องมือสื่อสารการตลาด ในการกำหนดงบประมาณ อาจขึ้นอยู่กับวัตถุประสงค์ของการตลาด นโยบายของบริษัท และสภาพการแข่งขันเป็นหลักสำหรับรายละเอียดของการกำหนดประเด็นการสื่อสารการตลาด</a:t>
            </a:r>
          </a:p>
        </p:txBody>
      </p:sp>
    </p:spTree>
    <p:extLst>
      <p:ext uri="{BB962C8B-B14F-4D97-AF65-F5344CB8AC3E}">
        <p14:creationId xmlns:p14="http://schemas.microsoft.com/office/powerpoint/2010/main" val="40280891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b="1" dirty="0"/>
              <a:t>การดำเนินงานตามกลยุทธ์</a:t>
            </a:r>
            <a:endParaRPr lang="en-US" dirty="0"/>
          </a:p>
          <a:p>
            <a:r>
              <a:rPr lang="en-US" b="1" dirty="0"/>
              <a:t>	</a:t>
            </a:r>
            <a:r>
              <a:rPr lang="th-TH" dirty="0"/>
              <a:t>การดำเนินงานตามกลยุทธ์ จะต้องกำหนดเป็นแผน และการดำเนินงาน ได้แก่ </a:t>
            </a:r>
            <a:endParaRPr lang="en-US" dirty="0"/>
          </a:p>
          <a:p>
            <a:r>
              <a:rPr lang="en-US" b="1" dirty="0" smtClean="0"/>
              <a:t>1.</a:t>
            </a:r>
            <a:r>
              <a:rPr lang="th-TH" b="1" dirty="0" smtClean="0"/>
              <a:t> </a:t>
            </a:r>
            <a:r>
              <a:rPr lang="th-TH" b="1" dirty="0"/>
              <a:t>กำหนดรายละเอียดของแผนงานการสื่อสาร</a:t>
            </a:r>
            <a:r>
              <a:rPr lang="th-TH" dirty="0"/>
              <a:t> ซึ่งประกอบด้วย ประเภทของสื่อที่ใช้ วันเวลา ขนาด และกระบวนการผลิตชิ้นงาน</a:t>
            </a:r>
            <a:endParaRPr lang="en-US" dirty="0"/>
          </a:p>
          <a:p>
            <a:r>
              <a:rPr lang="en-US" b="1" dirty="0" smtClean="0"/>
              <a:t>2.</a:t>
            </a:r>
            <a:r>
              <a:rPr lang="th-TH" b="1" dirty="0" smtClean="0"/>
              <a:t> </a:t>
            </a:r>
            <a:r>
              <a:rPr lang="th-TH" b="1" dirty="0"/>
              <a:t>มีความมั่นใจว่าองค์ประกอบต่างๆ</a:t>
            </a:r>
            <a:r>
              <a:rPr lang="th-TH" dirty="0"/>
              <a:t>  ในการสื่อสาร สามารถดำเนินการได้ และมีการมอบหมายหน้าที่ให้แก่บุคลากรที่เกี่ยวข้อง</a:t>
            </a:r>
            <a:endParaRPr lang="en-US" dirty="0"/>
          </a:p>
          <a:p>
            <a:r>
              <a:rPr lang="en-US" b="1" dirty="0" smtClean="0"/>
              <a:t>3.</a:t>
            </a:r>
            <a:r>
              <a:rPr lang="th-TH" b="1" dirty="0" smtClean="0"/>
              <a:t> </a:t>
            </a:r>
            <a:r>
              <a:rPr lang="th-TH" b="1" dirty="0"/>
              <a:t>ควบคุมกลุ่มผู้เกี่ยวข้องและกิจกรรมต่างๆ</a:t>
            </a:r>
            <a:r>
              <a:rPr lang="th-TH" dirty="0"/>
              <a:t> ว่ามีการดำเนินการที่ถูกต้อง ในการปฏิบัติควรมีการเผื่อเวลา   </a:t>
            </a:r>
            <a:r>
              <a:rPr lang="en-US" dirty="0"/>
              <a:t>(Lead Time)   </a:t>
            </a:r>
            <a:r>
              <a:rPr lang="th-TH" dirty="0"/>
              <a:t>ในการดำเนินกิจกรรมต่างๆ   ด้วย    เพื่อไม่ให้</a:t>
            </a:r>
            <a:r>
              <a:rPr lang="th-TH" dirty="0" smtClean="0"/>
              <a:t>เกิดปัญหา</a:t>
            </a:r>
            <a:r>
              <a:rPr lang="th-TH" dirty="0"/>
              <a:t>และข้อขัดแย้งจากการทำงาน </a:t>
            </a:r>
          </a:p>
        </p:txBody>
      </p:sp>
    </p:spTree>
    <p:extLst>
      <p:ext uri="{BB962C8B-B14F-4D97-AF65-F5344CB8AC3E}">
        <p14:creationId xmlns:p14="http://schemas.microsoft.com/office/powerpoint/2010/main" val="35730606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>การวัดและการประเมินผลการส่งเสริมการตลาด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ประเมินตาม</a:t>
            </a:r>
            <a:r>
              <a:rPr lang="th-TH" dirty="0"/>
              <a:t>ประเภทของกลยุทธ์การสื่อสาร</a:t>
            </a:r>
            <a:r>
              <a:rPr lang="th-TH" dirty="0" smtClean="0"/>
              <a:t>การตลาด</a:t>
            </a:r>
          </a:p>
          <a:p>
            <a:pPr marL="0" indent="0">
              <a:buNone/>
            </a:pPr>
            <a:r>
              <a:rPr lang="th-TH" dirty="0" smtClean="0"/>
              <a:t>ประกอบด้วย</a:t>
            </a:r>
            <a:r>
              <a:rPr lang="th-TH" dirty="0"/>
              <a:t>เครื่องมือ</a:t>
            </a:r>
            <a:r>
              <a:rPr lang="en-US" dirty="0"/>
              <a:t>  7</a:t>
            </a:r>
            <a:r>
              <a:rPr lang="th-TH" dirty="0"/>
              <a:t> ประการ คือ</a:t>
            </a:r>
          </a:p>
          <a:p>
            <a:r>
              <a:rPr lang="th-TH" dirty="0"/>
              <a:t>การโฆษณา</a:t>
            </a:r>
            <a:r>
              <a:rPr lang="en-US" dirty="0"/>
              <a:t>  </a:t>
            </a:r>
            <a:endParaRPr lang="th-TH" dirty="0"/>
          </a:p>
          <a:p>
            <a:r>
              <a:rPr lang="th-TH" dirty="0"/>
              <a:t>การขายโดยใช้พนักงานขาย</a:t>
            </a:r>
            <a:r>
              <a:rPr lang="en-US" dirty="0"/>
              <a:t>  </a:t>
            </a:r>
            <a:endParaRPr lang="th-TH" dirty="0"/>
          </a:p>
          <a:p>
            <a:r>
              <a:rPr lang="th-TH" dirty="0"/>
              <a:t>การส่งเสริมการขาย</a:t>
            </a:r>
            <a:r>
              <a:rPr lang="en-US" dirty="0"/>
              <a:t>  </a:t>
            </a:r>
            <a:endParaRPr lang="th-TH" dirty="0"/>
          </a:p>
          <a:p>
            <a:r>
              <a:rPr lang="th-TH" dirty="0"/>
              <a:t>การให้ข่าวและการประชาสัมพันธ์</a:t>
            </a:r>
            <a:r>
              <a:rPr lang="en-US" dirty="0"/>
              <a:t>  </a:t>
            </a:r>
            <a:endParaRPr lang="th-TH" dirty="0"/>
          </a:p>
          <a:p>
            <a:r>
              <a:rPr lang="th-TH" dirty="0"/>
              <a:t>การตลาดทางตรง </a:t>
            </a:r>
          </a:p>
          <a:p>
            <a:r>
              <a:rPr lang="th-TH" dirty="0"/>
              <a:t>การสื่อสารการตลาดผ่านสื่อดิจิทัล </a:t>
            </a:r>
          </a:p>
          <a:p>
            <a:r>
              <a:rPr lang="th-TH" dirty="0"/>
              <a:t>การสื่อสารการตลาดผ่านกิจกรรม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671382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Oval 2"/>
          <p:cNvSpPr>
            <a:spLocks noChangeArrowheads="1"/>
          </p:cNvSpPr>
          <p:nvPr/>
        </p:nvSpPr>
        <p:spPr bwMode="auto">
          <a:xfrm>
            <a:off x="3492500" y="2205038"/>
            <a:ext cx="3167063" cy="1584325"/>
          </a:xfrm>
          <a:prstGeom prst="ellipse">
            <a:avLst/>
          </a:prstGeom>
          <a:solidFill>
            <a:srgbClr val="FF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800" b="1">
                <a:latin typeface="Angsana New" pitchFamily="18" charset="-34"/>
              </a:rPr>
              <a:t>Marketing Communication Mix</a:t>
            </a:r>
            <a:endParaRPr lang="th-TH" sz="2800" b="1">
              <a:latin typeface="Angsana New" pitchFamily="18" charset="-34"/>
            </a:endParaRPr>
          </a:p>
          <a:p>
            <a:pPr algn="ctr"/>
            <a:r>
              <a:rPr lang="en-US" sz="2200" b="1">
                <a:solidFill>
                  <a:schemeClr val="bg1"/>
                </a:solidFill>
                <a:latin typeface="Cordia New" pitchFamily="34" charset="-34"/>
                <a:cs typeface="Cordia New" pitchFamily="34" charset="-34"/>
              </a:rPr>
              <a:t> </a:t>
            </a:r>
          </a:p>
        </p:txBody>
      </p:sp>
      <p:sp>
        <p:nvSpPr>
          <p:cNvPr id="82947" name="Line 3"/>
          <p:cNvSpPr>
            <a:spLocks noChangeShapeType="1"/>
          </p:cNvSpPr>
          <p:nvPr/>
        </p:nvSpPr>
        <p:spPr bwMode="auto">
          <a:xfrm flipH="1" flipV="1">
            <a:off x="3563938" y="1916113"/>
            <a:ext cx="549275" cy="3413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48" name="Line 4"/>
          <p:cNvSpPr>
            <a:spLocks noChangeShapeType="1"/>
          </p:cNvSpPr>
          <p:nvPr/>
        </p:nvSpPr>
        <p:spPr bwMode="auto">
          <a:xfrm flipH="1">
            <a:off x="3203575" y="3500438"/>
            <a:ext cx="457200" cy="3429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49" name="Line 5"/>
          <p:cNvSpPr>
            <a:spLocks noChangeShapeType="1"/>
          </p:cNvSpPr>
          <p:nvPr/>
        </p:nvSpPr>
        <p:spPr bwMode="auto">
          <a:xfrm flipV="1">
            <a:off x="5651500" y="1844675"/>
            <a:ext cx="547688" cy="3667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50" name="Line 6"/>
          <p:cNvSpPr>
            <a:spLocks noChangeShapeType="1"/>
          </p:cNvSpPr>
          <p:nvPr/>
        </p:nvSpPr>
        <p:spPr bwMode="auto">
          <a:xfrm>
            <a:off x="6156325" y="3573463"/>
            <a:ext cx="481013" cy="3968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827088" y="765175"/>
            <a:ext cx="2736850" cy="792163"/>
          </a:xfrm>
          <a:prstGeom prst="rect">
            <a:avLst/>
          </a:prstGeom>
          <a:solidFill>
            <a:srgbClr val="00CC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altLang="zh-CN" sz="2400" b="1" dirty="0">
                <a:latin typeface="Angsana New" pitchFamily="18" charset="-34"/>
                <a:ea typeface="SimHei" pitchFamily="49" charset="-122"/>
              </a:rPr>
              <a:t>การส่งเสริมการขาย</a:t>
            </a:r>
            <a:endParaRPr lang="en-US" altLang="zh-CN" sz="2400" b="1" dirty="0">
              <a:latin typeface="Angsana New" pitchFamily="18" charset="-34"/>
              <a:ea typeface="SimSun" pitchFamily="2" charset="-122"/>
            </a:endParaRPr>
          </a:p>
          <a:p>
            <a:pPr algn="ctr"/>
            <a:r>
              <a:rPr lang="en-US" sz="2400" b="1" dirty="0">
                <a:latin typeface="Angsana New" pitchFamily="18" charset="-34"/>
              </a:rPr>
              <a:t>(Sales Promotion)</a:t>
            </a:r>
            <a:endParaRPr lang="th-TH" sz="2400" b="1" dirty="0">
              <a:latin typeface="Angsana New" pitchFamily="18" charset="-34"/>
            </a:endParaRPr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539750" y="3716338"/>
            <a:ext cx="2663825" cy="108108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altLang="zh-CN" sz="2400" b="1" dirty="0">
                <a:solidFill>
                  <a:srgbClr val="CC0000"/>
                </a:solidFill>
                <a:latin typeface="Angsana New" pitchFamily="18" charset="-34"/>
                <a:ea typeface="SimHei" pitchFamily="49" charset="-122"/>
              </a:rPr>
              <a:t>การขายโดยใช้พนักงานขาย</a:t>
            </a:r>
            <a:endParaRPr lang="en-US" altLang="zh-CN" sz="2400" b="1" dirty="0">
              <a:solidFill>
                <a:srgbClr val="CC0000"/>
              </a:solidFill>
              <a:latin typeface="Angsana New" pitchFamily="18" charset="-34"/>
              <a:ea typeface="SimSun" pitchFamily="2" charset="-122"/>
            </a:endParaRPr>
          </a:p>
          <a:p>
            <a:pPr algn="ctr"/>
            <a:r>
              <a:rPr lang="en-US" sz="2400" b="1" dirty="0">
                <a:solidFill>
                  <a:srgbClr val="CC0000"/>
                </a:solidFill>
                <a:latin typeface="Angsana New" pitchFamily="18" charset="-34"/>
              </a:rPr>
              <a:t>(Personal Selling)</a:t>
            </a:r>
            <a:endParaRPr lang="th-TH" sz="2400" b="1" dirty="0">
              <a:solidFill>
                <a:srgbClr val="CC0000"/>
              </a:solidFill>
              <a:latin typeface="Angsana New" pitchFamily="18" charset="-34"/>
            </a:endParaRP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6372225" y="765175"/>
            <a:ext cx="2520950" cy="792163"/>
          </a:xfrm>
          <a:prstGeom prst="rect">
            <a:avLst/>
          </a:prstGeom>
          <a:solidFill>
            <a:srgbClr val="CC00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sz="2400" b="1" dirty="0">
                <a:latin typeface="Angsana New" pitchFamily="18" charset="-34"/>
              </a:rPr>
              <a:t>การตลาดทางตรง</a:t>
            </a:r>
            <a:r>
              <a:rPr lang="en-US" sz="2400" b="1" dirty="0">
                <a:latin typeface="Angsana New" pitchFamily="18" charset="-34"/>
              </a:rPr>
              <a:t> </a:t>
            </a:r>
          </a:p>
          <a:p>
            <a:pPr algn="ctr"/>
            <a:r>
              <a:rPr lang="en-US" sz="2400" b="1" dirty="0">
                <a:latin typeface="Angsana New" pitchFamily="18" charset="-34"/>
              </a:rPr>
              <a:t>(Direct  Marketing)</a:t>
            </a:r>
            <a:endParaRPr lang="th-TH" sz="2400" b="1" dirty="0">
              <a:latin typeface="Angsana New" pitchFamily="18" charset="-34"/>
            </a:endParaRPr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6804025" y="3213100"/>
            <a:ext cx="2339975" cy="1584325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sz="2400" b="1" dirty="0">
                <a:solidFill>
                  <a:schemeClr val="bg1"/>
                </a:solidFill>
                <a:latin typeface="Angsana New" pitchFamily="18" charset="-34"/>
              </a:rPr>
              <a:t>การให้ข่าวและการประชาสัมพันธ์</a:t>
            </a:r>
            <a:r>
              <a:rPr lang="en-US" sz="2400" b="1" dirty="0">
                <a:solidFill>
                  <a:schemeClr val="bg1"/>
                </a:solidFill>
                <a:latin typeface="Angsana New" pitchFamily="18" charset="-34"/>
              </a:rPr>
              <a:t> (Publicity &amp; Public Relations)</a:t>
            </a:r>
            <a:endParaRPr lang="th-TH" sz="2400" b="1" dirty="0">
              <a:solidFill>
                <a:schemeClr val="bg1"/>
              </a:solidFill>
              <a:latin typeface="Angsana New" pitchFamily="18" charset="-34"/>
            </a:endParaRP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3851275" y="4868863"/>
            <a:ext cx="2449513" cy="1081087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h-TH" sz="2800" b="1" dirty="0">
                <a:solidFill>
                  <a:srgbClr val="CC0000"/>
                </a:solidFill>
                <a:latin typeface="Angsana New" pitchFamily="18" charset="-34"/>
              </a:rPr>
              <a:t>การโฆษณา</a:t>
            </a:r>
            <a:r>
              <a:rPr lang="en-US" sz="2800" b="1" dirty="0">
                <a:solidFill>
                  <a:srgbClr val="CC0000"/>
                </a:solidFill>
                <a:latin typeface="Angsana New" pitchFamily="18" charset="-34"/>
              </a:rPr>
              <a:t> (Advertising)</a:t>
            </a:r>
            <a:endParaRPr lang="th-TH" sz="2800" b="1" dirty="0">
              <a:solidFill>
                <a:srgbClr val="CC0000"/>
              </a:solidFill>
              <a:latin typeface="Angsana New" pitchFamily="18" charset="-34"/>
            </a:endParaRPr>
          </a:p>
        </p:txBody>
      </p:sp>
      <p:sp>
        <p:nvSpPr>
          <p:cNvPr id="82956" name="Line 12"/>
          <p:cNvSpPr>
            <a:spLocks noChangeShapeType="1"/>
          </p:cNvSpPr>
          <p:nvPr/>
        </p:nvSpPr>
        <p:spPr bwMode="auto">
          <a:xfrm>
            <a:off x="4932363" y="3933825"/>
            <a:ext cx="0" cy="6477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647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5" grpId="0" animBg="1"/>
      <p:bldP spid="63496" grpId="0" animBg="1"/>
      <p:bldP spid="63497" grpId="0" animBg="1"/>
      <p:bldP spid="63498" grpId="0" animBg="1"/>
      <p:bldP spid="6349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  <a:p>
            <a:pPr marL="0" indent="0">
              <a:buNone/>
            </a:pPr>
            <a:r>
              <a:rPr lang="th-TH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349944"/>
              </p:ext>
            </p:extLst>
          </p:nvPr>
        </p:nvGraphicFramePr>
        <p:xfrm>
          <a:off x="762000" y="2133600"/>
          <a:ext cx="6686550" cy="36576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068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797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4320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effectLst/>
                        </a:rPr>
                        <a:t>สัปดาห์ที่ </a:t>
                      </a:r>
                      <a:r>
                        <a:rPr lang="en-US" sz="2400" dirty="0" smtClean="0">
                          <a:effectLst/>
                        </a:rPr>
                        <a:t>7</a:t>
                      </a:r>
                      <a:endParaRPr lang="en-US" sz="2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h-TH" sz="2400" dirty="0">
                          <a:effectLst/>
                        </a:rPr>
                        <a:t>บทที่ </a:t>
                      </a:r>
                      <a:r>
                        <a:rPr lang="th-TH" sz="2400" baseline="0" dirty="0" smtClean="0">
                          <a:effectLst/>
                        </a:rPr>
                        <a:t> </a:t>
                      </a:r>
                      <a:r>
                        <a:rPr lang="en-US" sz="2400" baseline="0" dirty="0" smtClean="0">
                          <a:effectLst/>
                        </a:rPr>
                        <a:t>4 </a:t>
                      </a:r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การวางแผนการสื่อสารการตลาด </a:t>
                      </a: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	</a:t>
                      </a:r>
                    </a:p>
                    <a:p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ความหมายของการวางแผนการสื่อสารการตลาด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ความสำคัญของการวางแผนการสื่อสารการตลาด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วัตถุประสงค์ของการการวางแผนการสื่อสารการตลาด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องค์ประกอบของการวางแผนการสื่อสารการตลาด</a:t>
                      </a:r>
                      <a:endParaRPr kumimoji="0" lang="en-US" sz="2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กระบวนการวางแผนการสื่อสารการตลาด</a:t>
                      </a: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การกำหนดงบประมาณการสื่อสารการตลาด</a:t>
                      </a: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th-TH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ตัวอย่างการวางแผนการสื่อสารการตลาดเชิงบูรณาการ</a:t>
                      </a: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  <a:endParaRPr lang="en-US" sz="24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410199" y="5978234"/>
            <a:ext cx="2842445" cy="830997"/>
          </a:xfrm>
          <a:prstGeom prst="rect">
            <a:avLst/>
          </a:prstGeom>
          <a:solidFill>
            <a:schemeClr val="accent2"/>
          </a:solidFill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th-TH" sz="4800" dirty="0">
                <a:solidFill>
                  <a:srgbClr val="FFFF00"/>
                </a:solidFill>
              </a:rPr>
              <a:t>อ่านตำราบทที่ </a:t>
            </a:r>
            <a:r>
              <a:rPr lang="en-US" sz="4800" dirty="0">
                <a:solidFill>
                  <a:srgbClr val="FFFF00"/>
                </a:solidFill>
              </a:rPr>
              <a:t>4</a:t>
            </a:r>
            <a:endParaRPr lang="th-TH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1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304800"/>
            <a:ext cx="80772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200" b="1" dirty="0" smtClean="0">
                <a:solidFill>
                  <a:srgbClr val="FF0000"/>
                </a:solidFill>
                <a:latin typeface="Angsana New" pitchFamily="18" charset="-34"/>
              </a:rPr>
              <a:t>ช่องทางของการสื่อสารการตลาดแบบบูรณาการ </a:t>
            </a:r>
            <a:r>
              <a:rPr lang="en-US" sz="3200" b="1" dirty="0" smtClean="0">
                <a:solidFill>
                  <a:srgbClr val="FF0000"/>
                </a:solidFill>
                <a:latin typeface="Angsana New" pitchFamily="18" charset="-34"/>
              </a:rPr>
              <a:t>(IMC)</a:t>
            </a:r>
            <a:endParaRPr lang="th-TH" sz="3200" b="1" dirty="0" smtClean="0">
              <a:solidFill>
                <a:srgbClr val="FF0000"/>
              </a:solidFill>
              <a:latin typeface="Angsana New" pitchFamily="18" charset="-34"/>
            </a:endParaRPr>
          </a:p>
          <a:p>
            <a:pPr marL="342900" indent="-342900">
              <a:buAutoNum type="arabicPeriod"/>
            </a:pPr>
            <a:r>
              <a:rPr lang="th-TH" sz="3200" b="1" dirty="0" smtClean="0">
                <a:latin typeface="Angsana New" pitchFamily="18" charset="-34"/>
              </a:rPr>
              <a:t>การโฆษณา</a:t>
            </a:r>
            <a:r>
              <a:rPr lang="en-US" sz="3200" b="1" dirty="0" smtClean="0">
                <a:latin typeface="Angsana New" pitchFamily="18" charset="-34"/>
              </a:rPr>
              <a:t> (Advertising)</a:t>
            </a:r>
            <a:endParaRPr lang="th-TH" sz="3200" b="1" dirty="0" smtClean="0">
              <a:latin typeface="Angsana New" pitchFamily="18" charset="-34"/>
            </a:endParaRPr>
          </a:p>
          <a:p>
            <a:pPr marL="342900" indent="-342900">
              <a:buAutoNum type="arabicPeriod"/>
            </a:pPr>
            <a:r>
              <a:rPr lang="th-TH" sz="3200" b="1" dirty="0" smtClean="0">
                <a:latin typeface="Angsana New" pitchFamily="18" charset="-34"/>
              </a:rPr>
              <a:t>การประชาสัมพันธ์</a:t>
            </a:r>
            <a:r>
              <a:rPr lang="en-US" sz="3200" b="1" dirty="0" smtClean="0">
                <a:latin typeface="Angsana New" pitchFamily="18" charset="-34"/>
              </a:rPr>
              <a:t> (Publicity &amp; Public Relations)</a:t>
            </a:r>
            <a:endParaRPr lang="en-US" sz="3200" b="1" dirty="0">
              <a:latin typeface="Angsana New" pitchFamily="18" charset="-34"/>
            </a:endParaRPr>
          </a:p>
          <a:p>
            <a:r>
              <a:rPr lang="th-TH" altLang="zh-CN" sz="3200" b="1" dirty="0">
                <a:latin typeface="Angsana New" pitchFamily="18" charset="-34"/>
                <a:ea typeface="SimHei" pitchFamily="49" charset="-122"/>
              </a:rPr>
              <a:t>3</a:t>
            </a:r>
            <a:r>
              <a:rPr lang="th-TH" altLang="zh-CN" sz="3200" b="1" dirty="0" smtClean="0">
                <a:latin typeface="Angsana New" pitchFamily="18" charset="-34"/>
                <a:ea typeface="SimHei" pitchFamily="49" charset="-122"/>
              </a:rPr>
              <a:t>. การ</a:t>
            </a:r>
            <a:r>
              <a:rPr lang="th-TH" altLang="zh-CN" sz="3200" b="1" dirty="0">
                <a:latin typeface="Angsana New" pitchFamily="18" charset="-34"/>
                <a:ea typeface="SimHei" pitchFamily="49" charset="-122"/>
              </a:rPr>
              <a:t>ขายโดยใช้พนักงาน</a:t>
            </a:r>
            <a:r>
              <a:rPr lang="th-TH" altLang="zh-CN" sz="3200" b="1" dirty="0" smtClean="0">
                <a:latin typeface="Angsana New" pitchFamily="18" charset="-34"/>
                <a:ea typeface="SimHei" pitchFamily="49" charset="-122"/>
              </a:rPr>
              <a:t>ขาย</a:t>
            </a:r>
            <a:r>
              <a:rPr lang="en-US" altLang="zh-CN" sz="3200" b="1" dirty="0" smtClean="0">
                <a:latin typeface="Angsana New" pitchFamily="18" charset="-34"/>
                <a:ea typeface="SimSun" pitchFamily="2" charset="-122"/>
              </a:rPr>
              <a:t> </a:t>
            </a:r>
            <a:r>
              <a:rPr lang="en-US" sz="3200" b="1" dirty="0" smtClean="0">
                <a:latin typeface="Angsana New" pitchFamily="18" charset="-34"/>
              </a:rPr>
              <a:t>(Personal </a:t>
            </a:r>
            <a:r>
              <a:rPr lang="en-US" sz="3200" b="1" dirty="0">
                <a:latin typeface="Angsana New" pitchFamily="18" charset="-34"/>
              </a:rPr>
              <a:t>Selling</a:t>
            </a:r>
            <a:r>
              <a:rPr lang="en-US" sz="3200" b="1" dirty="0" smtClean="0">
                <a:latin typeface="Angsana New" pitchFamily="18" charset="-34"/>
              </a:rPr>
              <a:t>)</a:t>
            </a:r>
          </a:p>
          <a:p>
            <a:r>
              <a:rPr lang="th-TH" altLang="zh-CN" sz="3200" b="1" dirty="0" smtClean="0">
                <a:latin typeface="Angsana New" pitchFamily="18" charset="-34"/>
                <a:ea typeface="SimHei" pitchFamily="49" charset="-122"/>
              </a:rPr>
              <a:t>4. การ</a:t>
            </a:r>
            <a:r>
              <a:rPr lang="th-TH" altLang="zh-CN" sz="3200" b="1" dirty="0">
                <a:latin typeface="Angsana New" pitchFamily="18" charset="-34"/>
                <a:ea typeface="SimHei" pitchFamily="49" charset="-122"/>
              </a:rPr>
              <a:t>ส่งเสริมการ</a:t>
            </a:r>
            <a:r>
              <a:rPr lang="th-TH" altLang="zh-CN" sz="3200" b="1" dirty="0" smtClean="0">
                <a:latin typeface="Angsana New" pitchFamily="18" charset="-34"/>
                <a:ea typeface="SimHei" pitchFamily="49" charset="-122"/>
              </a:rPr>
              <a:t>ขาย</a:t>
            </a:r>
            <a:r>
              <a:rPr lang="en-US" altLang="zh-CN" sz="3200" b="1" dirty="0" smtClean="0">
                <a:latin typeface="Angsana New" pitchFamily="18" charset="-34"/>
                <a:ea typeface="SimSun" pitchFamily="2" charset="-122"/>
              </a:rPr>
              <a:t> </a:t>
            </a:r>
            <a:r>
              <a:rPr lang="en-US" sz="3200" b="1" dirty="0" smtClean="0">
                <a:latin typeface="Angsana New" pitchFamily="18" charset="-34"/>
              </a:rPr>
              <a:t>(Sales </a:t>
            </a:r>
            <a:r>
              <a:rPr lang="en-US" sz="3200" b="1" dirty="0">
                <a:latin typeface="Angsana New" pitchFamily="18" charset="-34"/>
              </a:rPr>
              <a:t>Promotion</a:t>
            </a:r>
            <a:r>
              <a:rPr lang="en-US" sz="3200" b="1" dirty="0" smtClean="0">
                <a:latin typeface="Angsana New" pitchFamily="18" charset="-34"/>
              </a:rPr>
              <a:t>)</a:t>
            </a:r>
            <a:r>
              <a:rPr lang="th-TH" sz="3200" b="1" dirty="0">
                <a:latin typeface="Angsana New" pitchFamily="18" charset="-34"/>
              </a:rPr>
              <a:t> </a:t>
            </a:r>
            <a:endParaRPr lang="th-TH" sz="3200" b="1" dirty="0" smtClean="0">
              <a:latin typeface="Angsana New" pitchFamily="18" charset="-34"/>
            </a:endParaRPr>
          </a:p>
          <a:p>
            <a:r>
              <a:rPr lang="th-TH" sz="3200" b="1" dirty="0" smtClean="0">
                <a:latin typeface="Angsana New" pitchFamily="18" charset="-34"/>
              </a:rPr>
              <a:t>5. การตลาด</a:t>
            </a:r>
            <a:r>
              <a:rPr lang="th-TH" sz="3200" b="1" dirty="0">
                <a:latin typeface="Angsana New" pitchFamily="18" charset="-34"/>
              </a:rPr>
              <a:t>ทางตรง</a:t>
            </a:r>
            <a:r>
              <a:rPr lang="en-US" sz="3200" b="1" dirty="0">
                <a:latin typeface="Angsana New" pitchFamily="18" charset="-34"/>
              </a:rPr>
              <a:t> </a:t>
            </a:r>
            <a:r>
              <a:rPr lang="en-US" sz="3200" b="1" dirty="0" smtClean="0">
                <a:latin typeface="Angsana New" pitchFamily="18" charset="-34"/>
              </a:rPr>
              <a:t>(</a:t>
            </a:r>
            <a:r>
              <a:rPr lang="en-US" sz="3200" b="1" dirty="0">
                <a:latin typeface="Angsana New" pitchFamily="18" charset="-34"/>
              </a:rPr>
              <a:t>Direct  Marketing</a:t>
            </a:r>
            <a:r>
              <a:rPr lang="en-US" sz="3200" b="1" dirty="0" smtClean="0">
                <a:latin typeface="Angsana New" pitchFamily="18" charset="-34"/>
              </a:rPr>
              <a:t>)</a:t>
            </a:r>
          </a:p>
          <a:p>
            <a:r>
              <a:rPr lang="en-US" sz="3200" b="1" dirty="0" smtClean="0">
                <a:latin typeface="Angsana New" pitchFamily="18" charset="-34"/>
              </a:rPr>
              <a:t>6. </a:t>
            </a:r>
            <a:r>
              <a:rPr lang="th-TH" sz="3200" b="1" dirty="0" smtClean="0">
                <a:latin typeface="Angsana New" pitchFamily="18" charset="-34"/>
              </a:rPr>
              <a:t>การสื่อสารตลาดลูกค้าสัมพันธ์ </a:t>
            </a:r>
            <a:endParaRPr lang="en-US" sz="3200" b="1" dirty="0" smtClean="0">
              <a:latin typeface="Angsana New" pitchFamily="18" charset="-34"/>
            </a:endParaRPr>
          </a:p>
          <a:p>
            <a:r>
              <a:rPr lang="en-US" sz="3200" b="1" dirty="0" smtClean="0">
                <a:latin typeface="Angsana New" pitchFamily="18" charset="-34"/>
              </a:rPr>
              <a:t>(CRM - Consumer Relationship Management)</a:t>
            </a:r>
          </a:p>
          <a:p>
            <a:r>
              <a:rPr lang="en-US" sz="3200" b="1" dirty="0" smtClean="0">
                <a:latin typeface="Angsana New" pitchFamily="18" charset="-34"/>
              </a:rPr>
              <a:t>7. </a:t>
            </a:r>
            <a:r>
              <a:rPr lang="th-TH" sz="3200" b="1" dirty="0" smtClean="0">
                <a:latin typeface="Angsana New" pitchFamily="18" charset="-34"/>
              </a:rPr>
              <a:t>การสื่อสารการตลาดเพื่อสังคม </a:t>
            </a:r>
            <a:endParaRPr lang="en-US" sz="3200" b="1" dirty="0" smtClean="0">
              <a:latin typeface="Angsana New" pitchFamily="18" charset="-34"/>
            </a:endParaRPr>
          </a:p>
          <a:p>
            <a:r>
              <a:rPr lang="en-US" sz="3200" b="1" dirty="0" smtClean="0">
                <a:latin typeface="Angsana New" pitchFamily="18" charset="-34"/>
              </a:rPr>
              <a:t>(CSR – </a:t>
            </a:r>
            <a:r>
              <a:rPr lang="en-US" sz="3200" b="1" dirty="0" err="1" smtClean="0">
                <a:latin typeface="Angsana New" pitchFamily="18" charset="-34"/>
              </a:rPr>
              <a:t>Coporate</a:t>
            </a:r>
            <a:r>
              <a:rPr lang="en-US" sz="3200" b="1" dirty="0" smtClean="0">
                <a:latin typeface="Angsana New" pitchFamily="18" charset="-34"/>
              </a:rPr>
              <a:t> Social Responsibility)</a:t>
            </a:r>
          </a:p>
          <a:p>
            <a:r>
              <a:rPr lang="en-US" sz="3200" b="1" dirty="0" smtClean="0">
                <a:latin typeface="Angsana New" pitchFamily="18" charset="-34"/>
              </a:rPr>
              <a:t>8.</a:t>
            </a:r>
            <a:r>
              <a:rPr lang="th-TH" sz="3200" b="1" dirty="0" smtClean="0">
                <a:latin typeface="Angsana New" pitchFamily="18" charset="-34"/>
              </a:rPr>
              <a:t>การสื่อสารตลาดผ่านกิจกรรมและผู้สนับสนุน </a:t>
            </a:r>
            <a:endParaRPr lang="en-US" sz="3200" b="1" dirty="0" smtClean="0">
              <a:latin typeface="Angsana New" pitchFamily="18" charset="-34"/>
            </a:endParaRPr>
          </a:p>
          <a:p>
            <a:r>
              <a:rPr lang="en-US" sz="3200" b="1" dirty="0" smtClean="0">
                <a:latin typeface="Angsana New" pitchFamily="18" charset="-34"/>
              </a:rPr>
              <a:t>(Events Marketing and Sponsorship Management)</a:t>
            </a:r>
            <a:endParaRPr lang="th-TH" sz="3200" b="1" dirty="0">
              <a:latin typeface="Angsana New" pitchFamily="18" charset="-34"/>
            </a:endParaRPr>
          </a:p>
          <a:p>
            <a:pPr algn="ctr"/>
            <a:endParaRPr lang="th-TH" sz="3200" b="1" dirty="0">
              <a:latin typeface="Angsana New" pitchFamily="18" charset="-34"/>
            </a:endParaRPr>
          </a:p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ngsana New" pitchFamily="18" charset="-34"/>
              </a:rPr>
              <a:t>)</a:t>
            </a:r>
            <a:endParaRPr lang="th-TH" sz="3200" b="1" dirty="0">
              <a:solidFill>
                <a:srgbClr val="CC0000"/>
              </a:solidFill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662883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914400"/>
            <a:ext cx="624840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h-TH" sz="14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400" b="1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 การโฆษณา </a:t>
            </a:r>
            <a:endParaRPr lang="th-TH" sz="24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การโฆษณา คือ การสื่อสารเกี่ยวกับผลิตภัณฑ์ บริการหรือความคิดไปยังสาธารณชนผู้บริโภคเป้าหมาย โดยผ่านสื่อมวลชนประเภทต่าง ๆ โดยมีวัตถุประสงค์เพื่อโน้มน้าวจูงใจให้ซื้อผลิตภัณฑ์ หรือใช้บริการ โดยผู้โฆษณาจะต้องเสียค่าใช้จ่าย และระบุชื่อเจ้าของผลิตภัณฑ์หรือบริการนั้น ๆ ดัง การโฆษณาจึงเป็นเครื่องมือที่สำคัญเครื่องมือหนึ่งที่ทำหน้าที่ในการติดต่อสื่อสารของผู้ผลิตไปยังผู้บริโภค และการโฆษณาสามารถทำได้ทั้งที่เป็นส่วนบุคคล หน่วยงานธุรกิจ หน่วยงานรัฐบาลและองค์การสาธารณกุศลหรือสาธารณประโยชน์ต่างๆ (สุวิมล แม้นจริง, 2546, หน้า 331)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8488608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066800"/>
            <a:ext cx="61722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h-TH" sz="14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400" b="1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 การขายโดยใช้พนักงานขาย </a:t>
            </a:r>
            <a:endParaRPr lang="th-TH" sz="24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การขายโดยใช้พนักงานขาย เป็นรูปแบบหนึ่งของการติดต่อสื่อสารทางการตลาดของผู้ผลิต ไปยังลูกค้าเป้าหมายโดยใช้พนักงานขาย เพื่อชักจูงใจให้เกิดพฤติกรรมการซื้อขึ้น ดังนั้น บทบาทของพนักงานขายจึงมีความสำคัญมากในการติดต่อสื่อสารโดยทางตรง กล่าวได้ว่า พนักงานขาย คือ บุคคลที่</a:t>
            </a:r>
            <a:r>
              <a:rPr lang="th-TH" sz="16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เอกสารประกอบการสอนวิชา </a:t>
            </a:r>
            <a:r>
              <a:rPr lang="en-US" sz="16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AIM1202 </a:t>
            </a:r>
            <a:r>
              <a:rPr lang="th-TH" sz="16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หลักการสื่อสารการตลาด ภาคการศึกษาที่ 2/2560 8 </a:t>
            </a:r>
          </a:p>
          <a:p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ทำหน้าที่รับผิดชอบในการติดต่อสื่อสาร แสวงหาลูกค้าเป้าหมาย ทำการเสนอขาย กระตุ้นให้ลูกค้าเกิดความต้องการและเกิดการตัดสินใจซื้อ ตลอดจนให้บริการต่าง ๆ ทั้งก่อนการขาย และหลังการขาย นอกจากนั้น การขายโดยบุคคลเป็นงานที่ไม่หยุดนิ่ง มีความยืดหยุ่น และเปลี่ยนแปลงได้ง่าย (สุวิมล แม้นจริง, 2545, หน้า 181) </a:t>
            </a:r>
            <a:endParaRPr lang="th-TH" dirty="0" smtClean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4468156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609600"/>
            <a:ext cx="640080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h-TH" sz="14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400" b="1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 การให้ข่าวสารและการประชาสัมพันธ์ </a:t>
            </a:r>
            <a:endParaRPr lang="th-TH" sz="24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การให้ข่าวสาร เป็นการเสนอความคิดเกี่ยวกับผลิตภัณฑ์ หรือบริการที่ไม่ต้องมีการจ่ายเงิน ส่วนการประชาสัมพันธ์ คือ ความพยายามขององค์กรในการวางแผนเผยแพร่ข้อมูลข่าวสารขององค์กร โดยมีจุดมุ่งหมายเพื่อสร้างความสัมพันธ์ที่ดีกับสาธารณชนต่างๆ ทั้งที่อยู่ภายในและภายนอกบริษัท ตลอดจน เพื่อสร้างทัศนคติที่ดีต่อองค์กรและผลิตภัณฑ์ ให้เกิดกับ กลุ่มคนกลุ่มใดกลุ่มหนึ่ง หรือ เพื่อการส่งเสริมและป้องกันภาพลักษณ์ของบริษัทและผลิตภัณฑ์นั่นเอง เนื่องจาก ในปัจจุบันภาพลักษณ์ (</a:t>
            </a:r>
            <a:r>
              <a:rPr lang="en-US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image) </a:t>
            </a:r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เป็นสิ่งสำคัญมากที่ขาดไม่ได้ในการสื่อสาร ทางการตลาด เพื่อให้ได้รับข่าวสารที่ถูกต้อง มีภาพลักษณ์และเกิดความรู้สึกที่ดี ตลอดจน เพื่อ ขจัดข่าวลือและเหตุการณ์ต่างๆ ในทางที่ไม่ดีอันพึงมีต่อบริษัท ให้กลับมามีความเข้าใจ มีความรู้สึกที่ดีมากยิ่งขึ้น โดยต้องมีการวางแผนอย่างรอบคอบ และมีการทำงานอย่างต่อเนื่อง </a:t>
            </a:r>
          </a:p>
          <a:p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ปัจจุบัน นักการตลาดนิยมนำการประชาสัมพันธ์มาใช้กันอย่างกว้างขวาง เนื่องจากการประชาสัมพันธ์สามารถสร้างความน่าเชื่อถือได้มากกว่าการโฆษณาและการส่งเสริมการขาย ทั้งนี้เพราะ การประชาสัมพันธ์เป็นการให้ข้อเท็จจริงที่เป็นประโยชน์ต่อสาธารณชน และ เป็นกิจกรรมที่อำนวยประโยชน์ต่อสังคม ไม่ใช่เป็นการกระทำเพื่อหวังผลประโยชน์ทางการค้า เพียงอย่างเดียว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2721723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990601"/>
            <a:ext cx="62484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h-TH" sz="14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400" b="1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4. การส่งเสริมการขาย </a:t>
            </a:r>
            <a:endParaRPr lang="th-TH" sz="24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การส่งเสริมการขาย คือ สิ่งจูงใจต่าง ๆ ซึ่งมีลักษณะทางด้านเหตุผลมากกว่า ด้านอารมณ์ ที่บริษัทได้จัดทำขึ้นเพื่อใช้เป็นเครื่องมือกระตุ้นให้เกิดการซื้อและการจำหน่ายผลิตภัณฑ์ได้มากขึ้นและอย่างรวดเร็วในช่วงระยะเวลาอันสั้นเมื่อต้องการเพิ่มยอดขายให้มากขึ้นเป็นพิเศษ ในปัจจุบันแนวโน้มการใช้การส่งเสริมการขายจะเพิ่มสูงขึ้น เนื่องจากความแตกต่างระหว่างตราสินค้าต่างๆเริ่มน้อยลง รวมทั้งผู้บริโภคมีความภักดีต่อตราสินค้าน้อยลง ทำให้การส่งเสริมการขายถูกนำมาเป็นเครื่องมือที่สำคัญในการจูงใจผู้บริโภคให้มาซื้อผลิตภัณฑ์ โดยทั่วไป การส่งเสริมการขายสามารถจำแนกได้เป็น 3 ประเภท คือ การส่งเสริมการขายที่มุ่งสู่ผู้บริโภค (</a:t>
            </a:r>
            <a:r>
              <a:rPr lang="en-US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consumer promotion) </a:t>
            </a:r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การส่งเสริมการขายที่มุ่งสู่พ่อค้าคนกลาง (</a:t>
            </a:r>
            <a:r>
              <a:rPr lang="en-US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trade promotion) </a:t>
            </a:r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 การส่งเสริมการขายที่มุ่งสู่พนักงานขาย (</a:t>
            </a:r>
            <a:r>
              <a:rPr lang="en-US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sale force promotion)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5604223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990600"/>
            <a:ext cx="6019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h-TH" sz="14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400" b="1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5. การตลาดทางตรง </a:t>
            </a:r>
            <a:endParaRPr lang="th-TH" sz="2400" dirty="0">
              <a:solidFill>
                <a:srgbClr val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การตลาดทางตรง คือ การติดต่อสื่อสารส่วนตัวระหว่างบริษัทผู้ผลิตสินค้าและบริการกับกลุ่มผู้บริโภคเป้าหมายโดยตรง ด้วยวิธีการส่งจดหมาย โทรศัพท์ หรืออื่นๆ ผ่านสื่อใดสื่อหนึ่งหรือหลายๆสื่อร่วมกันโดยไม่ผ่านพ่อค้าคนกลาง เพื่อให้เกิดการซื้อขายขึ้นโดยบริษัทสามารถวัดผลการตอบสนองจากผู้บริโภคได้ ปรัชญาของการตลาดทางตรงทุกวันนี้ คือ การมองว่าลูกค้าทุกคนคือการ</a:t>
            </a:r>
            <a:r>
              <a:rPr lang="th-TH" sz="16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เอกสารประกอบการสอนวิชา </a:t>
            </a:r>
            <a:r>
              <a:rPr lang="en-US" sz="16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AIM1202 </a:t>
            </a:r>
            <a:r>
              <a:rPr lang="th-TH" sz="1600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หลักการสื่อสารการตลาด ภาคการศึกษาที่ 2/2560 9 </a:t>
            </a:r>
          </a:p>
          <a:p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ลงทุน ดังนั้น การบริหารฐานข้อมูลจึงเป็นหัวใจสำคัญในการติดต่อสื่อสารโดยตรงกับลูกค้า เพื่อสร้างความสัมพันธ์ระยะยาวกับลูกค้า (สุวิมล แม้นจริง, 2546, หน้า 368) </a:t>
            </a:r>
          </a:p>
        </p:txBody>
      </p:sp>
    </p:spTree>
    <p:extLst>
      <p:ext uri="{BB962C8B-B14F-4D97-AF65-F5344CB8AC3E}">
        <p14:creationId xmlns:p14="http://schemas.microsoft.com/office/powerpoint/2010/main" val="29530483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37351" t="48000" r="32870" b="8445"/>
          <a:stretch/>
        </p:blipFill>
        <p:spPr>
          <a:xfrm>
            <a:off x="1676400" y="609600"/>
            <a:ext cx="5638800" cy="4683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4238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838200"/>
            <a:ext cx="5486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Cordia New" pitchFamily="34" charset="-34"/>
                <a:cs typeface="Cordia New" pitchFamily="34" charset="-34"/>
              </a:rPr>
              <a:t>6.</a:t>
            </a:r>
            <a:r>
              <a:rPr lang="th-TH" sz="3200" b="1" dirty="0" smtClean="0"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sz="3200" b="1" dirty="0">
                <a:latin typeface="Cordia New" pitchFamily="34" charset="-34"/>
                <a:cs typeface="Cordia New" pitchFamily="34" charset="-34"/>
              </a:rPr>
              <a:t>การสื่อสารการตลาดผ่านสื่อดิจิทัล</a:t>
            </a:r>
            <a:endParaRPr lang="en-US" sz="3200" dirty="0">
              <a:latin typeface="Cordia New" pitchFamily="34" charset="-34"/>
              <a:cs typeface="Cordia New" pitchFamily="34" charset="-34"/>
            </a:endParaRPr>
          </a:p>
          <a:p>
            <a:r>
              <a:rPr lang="en-US" sz="3200" b="1" dirty="0">
                <a:latin typeface="Cordia New" pitchFamily="34" charset="-34"/>
                <a:cs typeface="Cordia New" pitchFamily="34" charset="-34"/>
              </a:rPr>
              <a:t>         </a:t>
            </a:r>
            <a:r>
              <a:rPr lang="th-TH" sz="3200" dirty="0">
                <a:latin typeface="Cordia New" pitchFamily="34" charset="-34"/>
                <a:cs typeface="Cordia New" pitchFamily="34" charset="-34"/>
              </a:rPr>
              <a:t>การตลาดที่พัฒนามาจากการตลาดสมัยก่อน โดยเป็นการทำการตลาดแทบทั้งหมดผ่านสื่อดิจิทัล เป็นรูปแบบใหม่ของการตลาดที่ใช้ช่องทางดิจิทัลเพื่อสื่อสารกับผู้บริโภค แม้ว่าจะเป็นสื่อใหม่แต่ยังคงใช้หลักการการตลาดดั้งเดิม เพียงแต่เปลี่ยนแปลงช่องทางในการติดต่อสื่อสารกับผู้บริโภคและการเก็บข้อมูลของผู้บริโภค (</a:t>
            </a:r>
            <a:r>
              <a:rPr lang="en-US" sz="3200" dirty="0" err="1">
                <a:latin typeface="Cordia New" pitchFamily="34" charset="-34"/>
                <a:cs typeface="Cordia New" pitchFamily="34" charset="-34"/>
              </a:rPr>
              <a:t>Wertime</a:t>
            </a:r>
            <a:r>
              <a:rPr lang="en-US" sz="3200" dirty="0">
                <a:latin typeface="Cordia New" pitchFamily="34" charset="-34"/>
                <a:cs typeface="Cordia New" pitchFamily="34" charset="-34"/>
              </a:rPr>
              <a:t> &amp; Fenwick, 2008)</a:t>
            </a:r>
          </a:p>
        </p:txBody>
      </p:sp>
    </p:spTree>
    <p:extLst>
      <p:ext uri="{BB962C8B-B14F-4D97-AF65-F5344CB8AC3E}">
        <p14:creationId xmlns:p14="http://schemas.microsoft.com/office/powerpoint/2010/main" val="5301210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0200" y="914400"/>
            <a:ext cx="5867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7. </a:t>
            </a:r>
            <a:r>
              <a:rPr lang="th-TH" sz="2800" b="1" dirty="0"/>
              <a:t>การสื่อสารการตลาดผ่านกิจกรรม</a:t>
            </a:r>
            <a:endParaRPr lang="en-US" sz="2800" dirty="0"/>
          </a:p>
          <a:p>
            <a:r>
              <a:rPr lang="th-TH" sz="2800" dirty="0"/>
              <a:t>การกำหนดวาระพิเศษขึ้นมาเพื่อช่วยในการส่งเสริมสินค้าและชื่อเสียงของบริษัทให้เป็นที่ยอมรับอีกทั้งเป็นการสร้างความเคลื่อนไหว และการรับรู้ข่าวสารในกลุ่มผู้บริโภคด้วยการนำเสนอเหตุการณ์ต่างๆ ให้มีความสอดคล้องเหมาะสมกับกลุ่มเป้าหมายทั้งนี้ขึ้นอยู่กับความคิดสร้างสรรค์ และการหยิบยกเอาสถานการณ์ขึ้นมาประยุกต์ใช้ให้เป็นประโยชน์เหมาะสมกับฐานการตลาดของสินค้าโดยรูปแบบของกิจกรรมพิเศษนั้นไม่มีกำหนดตายตัว แต่คำนึงถึงความต้องการของผู้บริโภคเป็นสำคัญ</a:t>
            </a:r>
            <a:r>
              <a:rPr lang="th-TH" sz="2800" b="1" dirty="0"/>
              <a:t> </a:t>
            </a:r>
            <a:r>
              <a:rPr lang="en-US" sz="2800" dirty="0"/>
              <a:t>(</a:t>
            </a:r>
            <a:r>
              <a:rPr lang="th-TH" sz="2800" dirty="0"/>
              <a:t>เสรี วงษ์มณฑา</a:t>
            </a:r>
            <a:r>
              <a:rPr lang="en-US" sz="2800" dirty="0"/>
              <a:t>, 2540)</a:t>
            </a:r>
          </a:p>
        </p:txBody>
      </p:sp>
    </p:spTree>
    <p:extLst>
      <p:ext uri="{BB962C8B-B14F-4D97-AF65-F5344CB8AC3E}">
        <p14:creationId xmlns:p14="http://schemas.microsoft.com/office/powerpoint/2010/main" val="28265392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143001"/>
            <a:ext cx="5943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นอกจาก การใช้เครื่องมือส่งเสริมการตลาดทั้ง </a:t>
            </a:r>
            <a:r>
              <a:rPr lang="en-US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7</a:t>
            </a:r>
            <a:r>
              <a:rPr lang="th-TH" dirty="0" smtClean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อย่างดังกล่าวแล้ว การสื่อสารการตลาด ที่บริษัทนำมาใช้เพื่อสื่อสารไปยังผู้บริโภค ยังรวมถึง การออกแบบผลิตภัณฑ์ (</a:t>
            </a:r>
            <a:r>
              <a:rPr lang="en-US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product’s design) </a:t>
            </a:r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ราคา ผลิตภัณฑ์ รูปร่าง และร้านค้าที่นำผลิตภัณฑ์ไปจำหน่าย รวมทั้งบรรจุภัณฑ์ (</a:t>
            </a:r>
            <a:r>
              <a:rPr lang="en-US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packaging) </a:t>
            </a:r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โดยเฉพาะบรรจุภัณฑ์ที่มีฉลากติดอยู่ อย่างไรก็ดี แม้ว่าส่วนประสมการส่งเสริมการตลาดจะเป็นกิจกรรมหลักสำคัญที่ทำหน้าที่ในการสื่อสาร แต่ส่วนประสมการตลาดทั้งหมด หรือ 4 </a:t>
            </a:r>
            <a:r>
              <a:rPr lang="en-US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P’s </a:t>
            </a:r>
            <a:r>
              <a:rPr lang="th-TH" dirty="0">
                <a:solidFill>
                  <a:srgbClr val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จะต้องนำมาประสมประสานกันอย่างเหมาะสม จึงจะทำให้การสื่อสารการตลาดมีประสิทธิผลสูงสุด และบรรลุวัตถุประสงค์ของบริษัท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033551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>การวางแผนการสื่อสารการตลาด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กรอบการวิเคราะห์เพื่อใช้ในการพิจารณาตัดสินใจการใช้สื่อดังกล่าวนี้ เรียกว่า “การวางแผนการใช้สื่อ” หรือ “</a:t>
            </a:r>
            <a:r>
              <a:rPr lang="en-US" dirty="0"/>
              <a:t>Media planning</a:t>
            </a:r>
            <a:r>
              <a:rPr lang="th-TH" dirty="0"/>
              <a:t>” อันเป็นกระบวนการเพื่อควบคุมกำกับข่าวสารโฆษณาไปยังกลุ่มเป้าหมายในเวลา และสถานที่ที่เหมาะสม ด้วยการใช้ช่องทางการสื่อสารที่เหมาะสมกลมกลืนกัน </a:t>
            </a:r>
            <a:r>
              <a:rPr lang="en-US" dirty="0"/>
              <a:t>(</a:t>
            </a:r>
            <a:r>
              <a:rPr lang="en-US" dirty="0" err="1"/>
              <a:t>Bovee,et</a:t>
            </a:r>
            <a:r>
              <a:rPr lang="en-US" dirty="0"/>
              <a:t> al.1995: 341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th-TH" dirty="0"/>
              <a:t>การวางแผนการสื่อสารการตลาด หมายถึง การวิเคราะห์และตัดสินใจกำหนดวิธีการและแนวทางปฏิบัติงาน โดยใช้ทรัพยากรต่างๆ  ที่มีอยู่เพื่อให้การสื่อสารดำเนินไปตามวัตถุประสงค์และบรรลุเป้าหมายตามที่กำหนดไว้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3638272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952183"/>
            <a:ext cx="7086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4000" dirty="0"/>
              <a:t>ซึ่งการส่งเสริมการตลาดที่กล่าวมาจะนำมากำหนดเป็นการติดต่อสื่อสารทางการตลาดแบบประสมประสาน</a:t>
            </a:r>
            <a:r>
              <a:rPr lang="en-US" sz="4000" dirty="0"/>
              <a:t>   (</a:t>
            </a:r>
            <a:r>
              <a:rPr lang="en-US" sz="4000" dirty="0" err="1"/>
              <a:t>Intergradted</a:t>
            </a:r>
            <a:r>
              <a:rPr lang="en-US" sz="4000" dirty="0"/>
              <a:t> Marketing </a:t>
            </a:r>
            <a:r>
              <a:rPr lang="en-US" sz="4000" dirty="0" err="1"/>
              <a:t>Communiication</a:t>
            </a:r>
            <a:r>
              <a:rPr lang="en-US" sz="4000" dirty="0"/>
              <a:t> : IMC) </a:t>
            </a:r>
            <a:r>
              <a:rPr lang="th-TH" sz="4000" dirty="0"/>
              <a:t>เป็นกระบวนการทางการตลาดของการพัฒนาแผนงานการสื่อสารการตลาดที่ต้องใช้การสื่อสาร เพื่อการจูงใจหลายรูปแบบกับกลุ่มเป้าหมายอย่างต่อเนื่อง </a:t>
            </a:r>
            <a:r>
              <a:rPr lang="en-US" sz="4000" dirty="0"/>
              <a:t>IMC  </a:t>
            </a:r>
            <a:r>
              <a:rPr lang="th-TH" sz="4000" dirty="0"/>
              <a:t>เป็นวิธีการพื้นฐานในการสำรวจกระบวนการติดต่อสื่อสาร กับผู้รับข่าวสารที่เป็นเป้าหมาย</a:t>
            </a:r>
            <a:r>
              <a:rPr lang="en-US" sz="4000" dirty="0"/>
              <a:t>  </a:t>
            </a:r>
            <a:endParaRPr lang="th-TH" sz="4000" dirty="0"/>
          </a:p>
        </p:txBody>
      </p:sp>
    </p:spTree>
    <p:extLst>
      <p:ext uri="{BB962C8B-B14F-4D97-AF65-F5344CB8AC3E}">
        <p14:creationId xmlns:p14="http://schemas.microsoft.com/office/powerpoint/2010/main" val="41866039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งานเดี่ยว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486400"/>
            <a:ext cx="1146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r>
              <a:rPr lang="th-TH" dirty="0" smtClean="0"/>
              <a:t>สรุปตำราบทที่  </a:t>
            </a:r>
            <a:r>
              <a:rPr lang="en-US" dirty="0" smtClean="0"/>
              <a:t>1 2 3 4 </a:t>
            </a:r>
            <a:r>
              <a:rPr lang="th-TH" dirty="0" smtClean="0"/>
              <a:t>ลงในสมุดจด</a:t>
            </a:r>
          </a:p>
          <a:p>
            <a:pPr marL="514350" indent="-514350">
              <a:buAutoNum type="arabicPeriod"/>
            </a:pPr>
            <a:endParaRPr lang="th-TH" dirty="0"/>
          </a:p>
          <a:p>
            <a:pPr marL="0" indent="0">
              <a:buNone/>
            </a:pPr>
            <a:endParaRPr lang="th-TH" dirty="0" smtClean="0"/>
          </a:p>
        </p:txBody>
      </p:sp>
    </p:spTree>
    <p:extLst>
      <p:ext uri="{BB962C8B-B14F-4D97-AF65-F5344CB8AC3E}">
        <p14:creationId xmlns:p14="http://schemas.microsoft.com/office/powerpoint/2010/main" val="136731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518" y="1637049"/>
            <a:ext cx="5613579" cy="3116688"/>
          </a:xfrm>
          <a:solidFill>
            <a:schemeClr val="accent4">
              <a:lumMod val="75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h-TH" b="1" dirty="0" smtClean="0"/>
              <a:t>	ความรับผิดชอบเป็นคุณสมบัติที่สำคัญชองผู้เป็นบัณฑิตค่ะ หลังจบไปทำงานความรับผิดชอบเป็นอันดับต้นๆ ในการพิจารณาขององค์กรผู้ว่าจ้างค่ะ และ ความมีน้ำใจ ช่วยเหลือผู้อื่นเสมอ เอาใจเค้ามาใส่ใจเรา ในวันที่คุณลำบากที่สุดก็มีคนพร้อมช่วยคุณค่ะ ครูสอนข้อคิด คติ ไม่มีวันหมด บนโลกนี้ ลูกจะเลือกเป็นคนแบบไหน อยากให้คนมองแบบไหน เลือกกระทำแบบไหน สุดท้ายผลของการกระทำด้วยความบริสุทธิ์ใจ ก็จะตอบสนองลูกผู้นั้นด้วยผลของสิ่งที่ลูกทำค่ะ</a:t>
            </a:r>
            <a:endParaRPr lang="en-US" dirty="0"/>
          </a:p>
        </p:txBody>
      </p:sp>
      <p:pic>
        <p:nvPicPr>
          <p:cNvPr id="4" name="Picture 9" descr="http://www.dmc.tv/images/OtherBB/crystalb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3097" y="136861"/>
            <a:ext cx="1500188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486401" y="5410200"/>
            <a:ext cx="1945481" cy="156966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schemeClr val="accent1"/>
                </a:solidFill>
              </a:rPr>
              <a:t>ด้วยความรัก </a:t>
            </a:r>
          </a:p>
          <a:p>
            <a:r>
              <a:rPr lang="th-TH" sz="3200" b="1" dirty="0">
                <a:solidFill>
                  <a:schemeClr val="accent1"/>
                </a:solidFill>
              </a:rPr>
              <a:t>อ. อิสรี ไพเราะ (อ.ต๊ะ)</a:t>
            </a:r>
          </a:p>
        </p:txBody>
      </p:sp>
      <p:sp>
        <p:nvSpPr>
          <p:cNvPr id="3074" name="AutoShape 2" descr="data:image/jpeg;base64,/9j/4AAQSkZJRgABAQAAAQABAAD/2wCEAAkGBxQTEhQUExQWFhUXGB0aGBgXGB4dHBwdIB4cHh0aHx8fHSghHBwlHB0dITIhJSksLi4uIB8zODMsNygtLisBCgoKDg0OGxAQGywlICQsLCwsLCwsLCwsLCwsLSwsLCwsLCwsLCwsLCwsLCwsLCwsLCwsLCwsLCwsLCwsLCwsLP/AABEIAMkA+gMBIgACEQEDEQH/xAAcAAACAgMBAQAAAAAAAAAAAAAFBgAHAQMEAgj/xABNEAACAQIEBAMFAwcFDwQDAAABAgMEEQAFEiEGEzFBByJRFDJhcYEjkbEVM0JSocHRJCVyc7IWFzQ1Q1NUYnSCkpOUorNjg+HxRKPC/8QAGgEAAwEBAQEAAAAAAAAAAAAAAAECAwQFBv/EADARAAICAQMCBAUDBAMAAAAAAAABAhEDEiExBEETMlGBIjNhcZEFsfChweHxI0Jy/9oADAMBAAIRAxEAPwC8cTExMAEx5Y4H5/nUdJBJPKbJGLncXPwFyLn4YpHiTxuqJNSUsIp1YWEj3aQX/SA2UG3Qb4AG3jbjXMKHWwRTGraRI1I4Tc7DV7Rv87AHADJvHCYsqy0yS6jb7Esrn4CM6yT6bgHCXSyCoBeqqWkCeYxTzyNJKbXAESE6VB+N/iMdcmev7OzJS09OCSI0ggCzPo3Z2kN3RFP6QOq/S3XABar+LNJHLoqFeAaAbMpLq3muGVb7adBBF7ksDa2GPKONaOdUPN5ZkNkWYGNm+KhveB9RfHzbwlPMsxaKJS5XnGQqCyAGxZSei6trCxJ2uL4Lf3QRytMam328jvdiXRVJ06dN9ijWcWIsCwHvYAPp0MMZvihckzF6Xl/aGnCkKZo5GkjKN+bleNjpnhY9ZFKFTYG3e0Ml4qPNFPVhUlY2ilQkwT7foMej9bxnfY2vgAa8TGAcaK6sSGN5ZWCxoCzMegA6nAB0YmNFLVJIivGwdGF1ZTcEHuDgTxFxbS0RRaiZI3cEopPW3xtsL7XPfABtz/P4qTlmYOFkbSXVSVToNTke6tyNzjfU57TRyGN541kCGTSWAOgdXt+r8fnj52z3xKr5oagyovs1YCsSm1k0EX023Pa+rqemA3FXHktahWSGBT5RrUHXpQMFXUT08zX23v8ADAB9OT8T0aGINVQgygGK8i+cE2BXfzAnbbHbUZhEjxxu4V5SRGp6sQNRA+S74+Q6niNnhhjEUStCLLKATJYMzqAxOwUt2wSg4yninpWaeSoWlZWiJOmwOkypuCWBF47k9PuwAfWd8ZxXGUeK8FV7OIYzrd25yOwBhjVSWlJ6Fenp3xYFDVpKiyRsrowBVlNwR6g4AN+JiYmACYxfEJxXvGHifBTF46fTNKuzvqtFGb2szD3m6+RfrbCboaVlgSSAAkkADqSbYUanxMy1JGj9oLFTZjHFI6g9xqRCD9MUlmefz12qSaVnXfd/LCo9EiBs31v8T2xxLznHLhugC6mZjYqv6zfqD0HU7ADEeJvSL8Pa2Wv4lcS0dTQiWnqYjPDIk8Ss2hyVI1AK4Dail/La5x6yvxPnrJRFRUEkmpBaVyVjV9terb3FJI2NzbYYpekyCUyssrsALa7E3OoA6SOxtpuD0wYitTMFUvGkgNmSR1Orrpup79R8cJ5UnQ1ibVn07ATpGq2qwvbpfvb4Y24onhrxBqacpqkariYX0SWEunb3ZO5H6rdd9xi1OHeNKSsAEUqiQ7GJzpkB620Hc7Ana+LjJS4IlBx5GLEx5DY9YokmA/FHEEdFDzHBZmYJFGu7SSH3Y1HqT93XBcnFZeLOcct4hTrqqkR9Un+jwSaQ8lyQqOxUBWPSzfUAQuMeKG9oDTyrUzAG8MQvHTt0CKTdS/YyWJBJAA2OOI5RG8vSKWo0FjcnkxIADzGLG7AE7ySXDdFVgAcctBNE5VOUJKiQH2eEaSiMb/bzsxvJIVu9jsoN7DYYKVcKcjkUhE0AkVKmYeZ6yZh5kj7aI47uCdgQD16gAuszSCOZnjhAEYHJjYbSMx1LI/QlTs9u90GwGNFDTSiDmNreerWWFb3sgM0atf08zP8AfhwybhqnPLzmtmsjMZBCVuOumFABudIAAUeg+Iwz8NVOgwU09A0MM7SNTNIyu5YOZTrXqhv5h8hjOU/QtR9Sqc7inpI52hfTAZhS2Ki78nzX1dQNYuQLXvvjOQZTG8dPrB0zvLE7X8qtJDHy2PoRLpbFs8NcLxVFGq1cTEpUzuAbjczMdVu4IA+YJxspuFtGWVVMqIJpDO6gEGzsWMZuL7gBBf4DE+KlsPQUYubSJD7MCr6PMrHqA62lg+KFje36yAjB3hOv+wni8xgNmKk3Ed+lQjWuskUlixv7pJ/Rwv1GTyxVjUz7SjSGPvaWKrJt/vG31wzZnTiSvjcXSKthhmAB021aUlAtte3M2+IxsZl/8G5q1TSRSSKVltolBFrSIdL/AE1AkY7M6eAQye0lBCRpfmEBbHYg3xUnAnG9X7dDRT25UF6WSwuTKCwRybdDoCD53wl8d8W1VexpHDEJVuCFAtcnRFGPkA3XqScABTLPEWTKY5aWGDXGXaSmeRzYRuToNt7qeo3F8JHF/Fs2YTpUTKgdY1Syr5SFZmvY36ljtgXXOnuIltLN5iTqYE7BuwK9NhvfHK8drbg3F9jf7/Q4AJJKSd/Um3YX9B0AxvQNNISSgJBJ91F2F9gAAPkBjltjoELMGcKdI3JA2G4H4kffgA90Zi8/MVySh0aCBZ7bFrg3X1AtjZlsKEuZFYoqMbKQDe1k69g1r23tfGmWnBEehtTN7wsRpa9gtyfMbWNx649tl8il1aN9SDzAD3SbW1eg3t88AHKrkd7fLFw+BfHYhPsE2oo7M0T3FksrM4N+i+W+19ycU8VIO+xGOha1g6uCAy2tYW6bfhgA+06SoWRFdGDIwDKwNwQdwQfTGxjij/AfPZpah45pSyinVYlBFlWNiACo6HewNrnDX4scQtGiUcLFZJwS7g2KRDY2PYsfL8tRwm6VjSsB8e+IDT8yClcpAl1lnBOp7HzJGey9i3U9BiruQJblhogjvsfvPfdj3Pbp1x7eTnFUQaY9RVAOnl95/kOgHrjqkdCxQH7KAXb4nsD62tf4nHNKTbs6YxSVHuhpGndERQGKlo1bZIkG5lf5Df7sO1HJSw0pMUM80MV6iWoeMKkzqDoN2YEoGsQFUjZbd8EuFoY8uoTV1Ckz1Gm6AXc6vzUCj1tbb1vghwhxGuZxVEc1Ny9Dct43uQVI6EECxttbFJVuH0Kfy2pmctqB1SBWUN1kkmbZyeti3f0x0cQURpddJOGZoSrBlU2ZLghr32vuL9iDi5IuD4RWis3usaKke2lCo0hh8Quw9N/XYFxocvr546Q1CpVq1kKgnqRqiY20m9vdvgpN2DTSpiBm+UciaeCEm0bLLTltzokUMFv3G5X6Y4awgiOqTUpFixU2YD1B7FT+zbDhx/EUzMHSQslOiqezMha4HyBG2FjKQLSJsQJH2+BPX5bnGcnTbRUVsky8fDjic1kBWQ/bw6Vl/wBYEeWW3YOAT8www34+dPDzOGpqyBrkKZfZZvirG0RN/wBVipv6FsfQ+n4DHTF2jlkqYP4kzhaWmknbfSAFHdnYhUUfEsQMfP2dESLLT1UssdbNOh0AALJI2weVjukUZOlUNrKL/pDTafiRnccNRTCXeKFJKuRepYppjhTf1lkH1Awk8S8MRCB6zMTFHNVSBjbVqhU9Y41X89KRtc7Ai5va2KckhJWAeEMvp/aagR39mhS81Q2+qJAOYqehlkDb/qCwtucWvwRw4sMMcrIFkbmSaFACpzWDWC72YIES/ovxOFzLsp0U9FTpHpjrKjU6Wv8AyeNWZUa/64Cs1+7MMWZLEGFiARsbHpsbj7jjmyzZrCKEfxD4LerpoIaN0h5Ll1Q3C29drkEHfHjgPhGop2Vq2q57xajFHqLCPXszknzEm1h2G/rh4RSb6wL7jYk+X52FiR9OmF+uyWuklcrX8mLYRpHCrNYd3aS5Y/LEqTrTZVK7NnHebvTUE00R+0sqo2xALsFVr9LC974RIZsu1QwUDvLmKzxhpxrLPuOe2s7MmkNcfK3bDjlOX1BMlLXotRFyvJOqhEZSQDG0d7BwRcED7sdOQcLUlCxaCIR6jpJILMSTYeYknSelthvioyUVRLVuxCk4YeTiBppUZY5HkMY6auVHGA/9C7D7sVznMrmhpo2hdGo5ZIjLfyku7Pp6XDBgfuOPqFI72LAahcAjew+fXewuP4Y+b+MJJYEqaKUoWSTUxW9jdy6tv0P27i5FyNI7DGmKdsmcaO3LIJJ4s2qzqhUrFUghgDqMmsWPqRrt8bfLCJmFWGkcx6lQsCASSdtgzHu/Uk+pOG7xIkaF4oUusctHSsQNg2lD27+a+EUnGxmd8FCGmERkUXNtYuy3IuBsLm526dcTKBGZAsoJV/Jt1UnYMPUg9sdXDORS1chWLYqpbVvYW6dOhJ2viwjwTHFaZI+bIFUCJmAQNaxa9je3W3TGcskYujSOOTVg3I+GKBJNMk3Ok1FVBBWMsO17WY/DV67YO8DcPtTJIZAQXNtBIK2HcW9ST17AemB8WfVXskWVPQBbgASm9wwe7TX026dd/rhjqOI6aM6OaHcbaI/O5PyW5OMsl8LezbHXL2oFVHDV1rW5SNLIWEVztpIQfIHUCfoMDOHOEJYqt+aC1OLMCWuHcWsxUHcgk9R1w5UOaJIxQB1cC+mRSpse4v1HxGAxroHlnNZXyUipLyoUisGPlDGRzYkruvw+d8TBzfwjmoL4hD47pEhklTkaHebWkgbymPQLqF/pm5b1wsUdKZHRAQCzBQTsBc2uT2GLenVqrL1vGk8jkorMot77KJvUDSNW3rirM3Qx6YdV9Ba4AGxvZvNpGq5H0t88b45Wq9DDJGt/UxBVNTTNy2DaGtqHRgrgi3exKg4dczzqSp11U7BZaiwAW5Cp0VFG52Fz63J9cJuS5Q1RJoW9ykjLtcsY0L6V9TsMWh4QJTFpXm08yKGNoy5BCR2Otlv0IYbt2uPjgyK1Q8XIoZUytVckBxGoIa3lKxIrO/UXVie+LAy/w9D09AyqEJcSVIv1ja0mj42IVR8L46+FlizOprKnkiOAK0CaVCs+sAySMe7lQoHoDY4sONAoAGwAAH0xDdcGsI3uBeJcolmamlgeNXp5DIqyqWRjpKi4BBuL3BBxqQpQo81TK0s9RINRVCS72ssccYuQoA2Hpck4YceHiUkEgErupI3B9Qext6YV7UXpV2BqXPln1wqskFQYyyJMhViP117EA9d9sJuQ8KB2odVCYJadhJU1MhF5XU38vmJbU/mLEdAB32sKpyyN5oZmB1w6tBBtswsQfUd7eu+Oy+DVXAnC3uAeN8rFRSSAjzxgyRnuGUXH0IuD8CcUVk2p3ScC0bSSRk+rWaQD42AF/wCkMfSTKCCCLgixH7PwxWnHuUx0VJRLCv2ccmi+1/OCNZ23Y26+mF2phK7TEqrgGmYp+cKq1vityp+e2L+yfiSOWnhl1D7SNH/4lB/fj59jq0El21IJUTRrBGobi49cCk4gqIwI1kYKg0gbbAbDt6DBibjszPNT3LU8ZtXOkXlBudRW1m32aQymWY7n3j9mB8cevCpZK/VX1Z5rJ9hBqAAVRYu2n3dbG1z8MKXjtWSy17hVflQRJG7AHTdmDm56e8VH0GLO8J41GVUunupJ/pFmvi8zqJlj5GGWgDSxS94lcKvbz6QT9ApH1x2YmB2d0Mk0eiKdqclvM6KC2nuFJ2Un13xy88m4Iqc/eTMIaWlZWWPU9YdvKpFkUH9Yse3phoGK6mylMnqYqmFG9ldOVVMTqZTqBWZu5vdrnFhRShgGUhlIuCDcEfDFSVVQov1PRYDrjOFLxSdBllQHcKxUcvfcuGBULbqdQG2DXDeYrUUsEym+uNSbdjYXB+IN8LTtY7CAj3J7mw6+l+3QYqLxb4XClJkRpZJ6rUV6AqIxeMkepTb54uDCn4nwn2FplNnpnSoS/QlGvY/MEjFYnUhTWx8+5u001/aG0GnCxIjnzKhZiEN/MdIPX78DcrpObNGpB0tIitbtqNvp3wSzOsSSJgWKzMzSzB1uWmLFSFYKCqlGLWYkXB36Yd+A8qD0CEMVbmlwwG4Knb5gi4+uOrJPSrMccNToYuGMkFJDygdR1MS1rXudvuH78F8TExwN27Z6CVKjBxoho403REX5KB+Axoz2vEFPLKTbSp0/Fuw+ZNsbst1cqPmG76BqPxtv+OBJ1Ym1dGnMspjmZGbUHQ+VlYgi5Fxt1BsLg45c14XpahtcsQLm12BIO3yIx4zXMWSso4lNll5moeoVCR+3BzDuSppiqLtNHJldCIIliVmKoLLq3IG9h06DYfTFR+INAIqpgmor13HlBYl9IPfdid8XMcV/4hU7TyFVkAFPAZCNyNWrp6BrAdexxphl8W5nmitOxW9QQrsEYlQSFPS49fhfDPw/S+0xwQD848oiBFxZSdT3sdxpvtvhZr9JkYoWINjdgASSAW6be9fFg+E0f8so9r3EzH4bWv8AdjqmcuPkt3grKDS0oiKhSZJHIH+s7FfuTSPpg9iYmMWdaVKiYW6viGSlnkFWmmmJvFOillAsPJJa5U3v5unQXwyYhwAwdkueQVas9PIJFU6SQDa9r23G+x7YI4wBjOEMmEbxZV3gpoYwGkkqUCqT3AJ+7v8ATDzjRPSI7Rs6gtGSyE9VJBW4+NicNcikrRU1Py4snraarCtLBNNBDtcmRgChS+4BYg/LCTSUlFoTmVRV9I1jRezW3F+9jhn4sjT8rVrfqiM/AExi5+GwGLP4f4JpvZafXEjNyY9RI3J0i5+pxpGW7Oecdk2IHiM7XzWlXd5J0qWHpCkIOo/AuFX5kYZ/BCrLUDRNa8MhXb0YBx8+vX+GDvEuVv7csij7OqpnpZCFvpfzNE7G1wpuyXHcre+1qw8O66oy6pf2mPTAzpSSuvRZUJCM3e2k9dgVZcPJG4mcHTL0xMYBxnHEdIG4ky+eVUNPKilb64pF1RTKRYo9tx8CPuwp5LwdU+cB5MuF9lpqjmxN/wC26+Qj1B39MWLiYtTaVEuNi7lnCEMcgmlaSpnA2lnbUR28q+6mx7DBDKcjgp2laFNHNbU4BOm/qF6Le+9uuCWJhOTY0kiYTfFyuEWVVN7XcLGoJtcswG3rYXP0w5Yprxfrpa6dMvpUL8q8khANi4UnRf1Cm9vVhisauRM3SKwnoGp/zraJXiSSMFQQVkBvcn3fISb+tu9sWT4Y1OuiVe8bsvy7j8f2Y7sk8PRmDVLPJphVo6e5TU5MCqGaN9VlGvUttJ2B74DZbk02T1fKqbCGqZ1hbUDflkBSfTUHA+uOnLHVHYjDLTLceMTExMcHB3cgnMsiSoe8zF4wPLF0UGxux7sfS+wxyURrIPszGtQi7LJzAjkdgylSLjp13ww4mK1uqJ0K7EvMKKsMsda6KWhJ008Z1HQQVY6rbtv0t2w30s2tFcBgGF7MCCL9iDuDjbiYJStBGFMhwNrKFFgnUCwcOzfMjf8ADBLC5x5nC09K4/TkBRB8+p+gvghbaoJtJOynKMKWjVm0DVuxFwAbC9rb23P3YsDgmqWCry0g3R3mjV+l7sUBt8TpP1wmcP06mpgEoRU1KxEp0q6jzabn9cDSDsLkb4tWbgRq2MGjUxRc9ainLDSEimjGwtfeOVL6QfdII649Bqzz4y0lsHEwC4Tzw1ERWUaKmElJ4z1Vgbarfqt7wPe+Dtsc72O1O1ZMTExMIZMYvgdxJWywUsssEYlkRdQQm17EaunWy3NsV9V1XtSq7NPmD6FlMVKxihhBsy7gq5kAOwN2JG4GGkTKVDpnmazCoipKflq8iPI0r3YRqukX0C1ySw6sBgBw5M6ZgEgqJqyF0b2mVzeOORfdKkeS5PlKL02OOCmyJKx0EdPWImu9VPVlkeVADaEb6iNRGwAG3xwYzHmVSPl+U6IkjAWWcbRRi+8SFQS0tuo7DuDi0vQzcu5WXEteJ6qseNSTVSiGIDe4UcoP8iSPvGPpSgptEUaHqqKv3ADFSZFwKlNmVNBzROyMZmI25UcSrykZR0Zpm1C/aMepxcmNIoxlKzNscOY5TDNHJHLGrJKLOCPe2sLnrcDoe1hjGf5gaemnnABMUbOAeh0gm2FbJs1zeohimEVCqSosi3aQmzAMLgd7HFEA9IK/KzoEbVtCPcKm9REPQg25igdLb4K5TxtRVBKpOquNmjlBjcH0KsB+y+N7QZwb/bUKg9LRStb47uL4DZ1wZXVR+3ky6T0L0ZLD5HXf9uMpYostTaHIG/TpjOKki8Gq5G1RZkI7G40CRbfAWfYY3z8F8Qxm0WYrID1LMR/aU4zeB9mX4pamOXMcyigQyTSLGg/ScgD/AOcVY/BfEbX1Vyj+jMR+CDBDIeBKuB1eejpax1/Tmq5SdX61njdR9Fw1g9WDy+gZbPKnMfJlyGOE7NWTKVFjb80h8zNvsSLbYbOHOGYKONEjF2XVeRt3ZmsXZj3JIH3YEDiDMF8v5Hew2BSqh0/S5U2+gx6izzNH93K0j/ratfwSNvxxtGCjwZOTfIx5blsVPGIoUCICSFHqSST8yTfFZ8V8FtmXPM1Ur1aNL7LBHIvLRNgoYadWogAsb9cGM7/LklPOAlHGTGwURs7Pe3RSbDUeguOuKzrslK+yv7NNTRJ9nUzsDESSASjm4ZvMDd+m/XfDboErDeT1dTTiODMYjDKRaN2sVkA2C6lJGsel9+uGHFdVGXLM9ckdQ60iBGNmDIZQCwsWvYDcbG+OrIK6uip6ZvJUiZlVI72k36AMTY9D16Y5Z41J3H8HVDI4qpfke8TAiXOmjNqilqoT3LQsy/8AEgIPzGNa8WUh6ylf6SOPxXfGPhzXY28SL7hvEwF/ungPuCaT+rgkN/8AttjvpKPMam3IpeRGRfm1RsfpEDr++2KWKT7EvLFdzRnmcx0seuQ9dlUe8x9B/HpivZoXnrEqK8COIWflyhvPGCAI4wvvObjbY9+2LZzLwwU0zMGM1aGWRZZNgWQhuWo6Ro1rftOANfw/mEs9PUmhYJCWvGZYuYxZSNQGrTYG3Vr/ACx0Qg4cHPOanydi8T5JUywySxNG3IaIll+ziU3Ajc+6r2B0+l/jhr4K4oo3ENHT84BIRyTMhXmIgC3B7kbdQD3wiQeHGYMtVGRCiVbGQlnJMV7nTpC7t0Fw1sMOU+GzTBPyiVIiXTHHAzDfYF2cWJ2AGkC3XrjVNmTSO3xKymKNRXRtJDWArHE8I1GVm2WJ06Op679LYVch8V1C6a2Io6+9JCupBc286glo2uDsb74OZz4fillpanL4GmeOQ645J2sVKsoYFyQCpIOwv8DhalyOr9lzClGXu1VUSySu62EIDNrXS5tq6WCgdetsElY4yaH2i4ropfzdVC3w1gH6g7j64MpuLjceo3H34pyfh2OT8n3y6pWmgQrORCQ7yWB0kDzsC4N20232OG7hLwwpzE71MMiF5C0cfOe8ce2lWKsBq6m3a9rnEeGa+M0N1VWxx35kiJ/SYD9+F6HimijvDRjnvcnlUiatz1JIGhbnuTgrN4Z5YygNSobfpXbV9Te5xpovC3LYnLpAwv1XmPpPzXVbDWMl5mcE9FPU6vbp46On7wxyLzmX9WSS9lHwQX+OHbJ6aFIUWnCCEDyCO2m3qLYDpwBloN/YoCT3Zb/jfA/wiJFByj/kZ5oh8lc2H0Bt9MWlXBk23yN0NBGjvIqKJJLa3AGptOwue9hjotjOJhiEXxKzdgkdBEE5tasi65DpREVfOx9TY2A9ccHAOaVEE0WXzzQVK8kmGSAj7NYgF0OB2I02Pzx68a8shkpIpZIuYyTRqAu0jKzANGh9T1+mA/ClIozSlVaD8nhY5XHQvNYBSrFT7g1hrHqwHpie462LeXGcYXGcUImJiYhwATExV9B4sSPG1QcunNMrFTKjBrW63HwG5w/5DnUNZCs8Dh426EdQe4I7Edxi545Q5FYRxMTGCcQMzjXNCGBVgGUixBFwfgb4yXxkNhWgAEvBdE0olNMmuyja4U6fdugOg2+IxpyXgOjppRNHGS6k8vW7MIgeojBJCDc9MM18S+DYZi2PBp1/VX7hj3qxm+HYjyiAdBbHvHknAtc4f2s0/s8mgRh+ftyySbaPXVgALYmAHB2fmsilkKBNE8kQAN7hDYHp1Ppg1US6VZgCxAJ0jqbdh8ThtU6A2E4zhMz3i6WLKnrhTtFIALRTdR5wtzY+hvgvmmdvClOy08k5ldFYRW8mobub/ojD0urAOYmBmd57DSIjztpV5FiUgE+Zr26dBsd8Er4l7AZxMYviDBYGcTExMACzx5xOaCGOQIrF5BHqdisaXudTsASF27DrbCJ4XZ46Vfsizx1KTPNPIUjdRExsxKu20iliFsBcFvnho8Y4ycvuBuk0TgndFIb3pBveMd9sI+XZq35Qy/XmEFXMsxVYoowkaq6MrHUthqAOwPX0wm9xpbF44mJiYYhM8V6Zny59CsWWSNlZb3jIdQZbLudAJNvr2wpeHzx/lNWhqpMwvTuJZXB+xYMCNNwAocg7C52vi3yMIHgzTKtHMyqAXqprsB71mIG/cAbYVDsfxjOJiYYiY8yNYH5Y9Y8utwcAFH+GPiDR0dCY53czPM7lFjZidVrC4AXe3rhi8P1ejgzKumhamgkYzRwN7yqoYlrfoliQLfD0tjXwf4ZxPlqQ19OqVCs9pFIEijUSp1r1HcA32wQyvhuvMFVl9XKJqdoisNTc6xcWAYXubbHr26nHZknjerS++/1+xKTFas4qrTGk/wCUAtVMA8NBDCsnlO6q594XUi5Nvxwy+InFNXS0tJutO8xAnmKF1h8tyABfe/wPTAzhikr8uTkxZNE8o8pqknRRJ/rNca7d7XHfpg9XV+bQRQa6SGtJU89Y20FWJJUANcFQthe259MJ6dSpKvYNwdwblT856yHNGrYjA6sCxNpD5hZb2SwA2Iv19cBODps5qaAzpWIqxczQrIGaUqSSHY9BfYYN8DZFULVVdW9ItBDJCFFOrKbsL+fygAfcOuF7gXMcz9gMFHRo6O8qrUGUDQWYgkodzY+mLe9vbtzX19gGKt8QJ5MtopaZF9rrH5SA7qrKxV3+V12+d+2NtDmGYUNdSwVlQlVFV61DBAhjdRcDbqD0/wDrfTW8DT01BQCk0yVNC5k0k2EhckyKDtbc2F+2N+XUVbmFfT1VXTexw0mopGZA7SSMCNVwAABsenbvfGfwVtVb/f6BuBKLMcyqs0zCjgqDHEst2lIDGJRcBEB28x+vlPxx15bxhVx5RWyk8+opZ3hDlfeGsAOQv6oJPyGGDgPI5aerzSSWPSJ6nXG1wdaeYjpuLaj19TgNklFmFElfyKUTFq1nVJG064mFyUPS+q3X44HKLdUtq9w3B3ClHJXS09SmcGoljcPLCLogTuoj2J321EWw3ZNnU0mb1tMzDkxRRlFsNmPU3698LOX5VV1WZ0tV+Tly8QljK/MVjKCLaSFVb+lz6/DDPkfD8sWbV1UwHKmjjCm+5YWB27dMGSt7rj8b/QBP4HyrMJ46jkVopoRVT6QkYZ2bXvqLbBflfDFkvFFS1FmAqNIqqLWjMosrWW6Pa+1x1HywJ4fkzWhWaFMtEyvPLIj+0IttTGxYb3FrHaxwXyrhKdaGvE7BqutDs4X3VJXSqA97DvhSab+KvoCAnF+YST8MrNK2qSRIyxta51jsPhhg4pzqankymKJgonlCSCwN1Crt8OuBmecLVLZBBRKmqdREHVWHQPdtyQNhgxxXw/NNUZW8YBWmlvLc2sCq7/H3cCcNvu/8AK3jJlFQI1m9sYxNURBYCi6UaxAYN1NtzY+uCXEZzHLadKn2x6tY5Q06NGikxEaSBbsDvfbr8MFfFnJ5qqhEVOheTnRsLdQATdt/S+GyspUkieOQBkZSrA9CCLHErJ8EU/VgJXGvFshShhy9/t61lKOBfTFsWffbp+wN6YfYum5ufXFQ+DOQXnnqWdpIoS9PSFugXUSzL8NwL/FsW+owsyjF6V2Gj1iYmJjEYF4xyx6miqIIiBJJEyqSbC5HcjcDFeUdNJNMmWGhjotCRVBk1ozWSVd0CDfUUIuSD1uMW7hEkB/ukUjoMs3/AOe1v34VDTaHkY9YmJhiOPOagxwTOOqxswv6gE4XfCiLTlVKe7qXPzZif34L8XShaGqZjYCGQk/7pwH8Ps0hXLKJWmiDCnjuC63HlHUXwAN+JgBPxnl6MVatplYdQZkB/HGmTj7LV611P9JFP4HAAy4mFNvEjKwQPbYvoSf3bY6I+PctbpXU31lUficADEFxNOF48c5d/p1N/wA5P445arxJyxP/AMyNvhGGkP3IpwUA2acY04Tz4lUR932h/wCjSzfvQY2w8dRP7lNXN6fyZh069bd8ADTMlwR6gjC/wLw+1DSiB3DkO7XUWHmYm2/pfA1/EmnUkNT1y22N6V8ef751J/mqz/pZP4Yep1QDuRiacJP98+k/zVZ/0sn8MZHibSf5ur/6WT+GEA6acTThRj8QYWuEpq57elK4/tWxibjSYe5lde47HQi/i+ABv04mnCeOMqkg2ymt++L974zDxrMT58rr0Hc6Fb9gfAA36cZ04UX4+iBANLXAnoPZW3+ouPvxsfjhAQDSV25sP5M3X78ADTpxm2FOr4+giF5IKxNr70z/AF3AsMcp8UaLutV/00n8MADtbA/PaN5qeaKN9DyRsiv10kggH6XwsSeKdAoBc1CAm12p5Rc+nu9ceh4p5XuTOwA9YJh9fzeAQd4RyNaKkhplIPLWzEC2pjuzfVif2YM4SP76uV2uZ3Udbmnmtb1/N9MZTxXyk2/lgF/WKUfjHht27Yx2xMK0PiFljdK6D6vp/G2ClLxFSyDUlTCw9RIpH44QBXCPl6as/q2bqlHCq/AFmJHx3w1flaD/AD8X/Gv8cKWQVCTZ1XSRMHRaeFC67rqBYlbja4BFxgAe8TExMAFYZFxXX5hTmQQ0awSa1CyiRiwBK2YA23wmZhwYlTmUdPPDDTIYHcexjSGswALawbHfsMN/hilsujHo8oFvTmvbHusP880vxpZh/wBy45PFm5tdgxu50zhl8JcvIGgSoR+kshJ+5rjfHBxXwYtPSTTrVVBeJCy35Vr9vdiBt8jhgzzP5lq1o4o2UyhNE+kkC5bmHpYaVG1+5GBHEFRPNk9es2oPEzoHKaTIqMpDW+IuCRsdyMVGUrVs7JRhvSLNyGlBpYNaqW5Ka/KN20i5+pwtcZVVJDLHTjLI6uaVWdU5cIFl2JLOLd/TDdkrhqeEjoYkI+WkYR+Ln/nqgt3p5vxGNpy0xbOSKtpA/Jc0RKunhmyOmpBO5RJEMTEMFLbhYx2GLQSnUbBV+gGKu4uzSKCuyxpn0RrK7lrXGyFR036kDDPL4mZaoJ9pBsbWVHLfQBbnE4ZucFJl5YqMqG4LgdxJXtT0k8yAFo42cA9CQL744+GOL6avMop2Y8oqH1Iye9e2zAHse2PXHX+Lqz+ok/snGpmJGYcUZnHRw1jS03LYwl1WJtWmRlFrl7XGrFoobgH13xS/GlUi8PwqZFR2jp9IJ8x0shOkdyBv9MeIaKewH5RrTt053b1+WE3RWSotDVx3VTtmFJSw1UlOkkUrvytOq66dPUG3cYD1ebS5ZVUjz11TPTyM6SrIFb9A6SNK3uGt9MA8tyvk5rRuHkcusodpHLsbLt16bemDnH4HPy4n/SCPvRv34uK1Aq02D+PfEh5JqZcuqJYrLIZdUWnV7ug2dd+jdMLQ46zFTYZgxO5sUjPbv5cbOPhesg/qW/tYTqWaMgIAbjUx3+GMsqcZ6Uev0GLDLplKcVbbStvtXH5PqDgrM3qaCmnktrkjVmt623OFDMeP60VVVBBSQsIJNGp5WBO1wbBfT445vD/jblUFND7DXSFIwNccaaG+KlpBcfTAHh/N1qavMZVRk1TqSjgBlsumxsSAbqe+KtM8uELlTCtb4k5hEQJI6CK/TVK5Nj+lYfo/Hphh4A4kq6iqqoalomEccTpylIA1ltrknVsBviouLgyVpjEh01LKJF1i5U2X9S6r1774sjgBhHms0SgANRxkf7jsPwYYLCUEk67Db4j3/JVbY2Igfv8ADFVjP6igFJMauolh5iK8TlWuhU3A21E7bC+LW8Rv8V13+zyf2TilOLz/ACOk/rYv7Jx19PjjOM7+h5vVZZQyY6ezbv8AAzcb+IlLVxQwxxzK/tMLK0kekeVxfv6X+/BHjOwoKo2H5l+3qLDFW5qftaUnoJ0v94xavF0ZehqgO8L2+gvgzYlim4Iy8bxVCfH+wjl3iBSJBEohqmCooJWkewsAPTp8sGso4xoamVIYyea4OlHhZTYC595QNhhVySuSSKIBhq5Uble4DLsbehx5olJzqhHQCKdiPoB+/HmY87lPS0e9k6VQx67Dfirl8T0aI0a6ZKmBHIABCmQXsbXF+n1xW/E3COXwT03sUkTO8/JeJ2WdE2a5K31agRYgtbpi0vFA/wAiUnoKmmJPoOcm+Kkahj/KMcqxRq7VzjUkxYtp5l7xHdLkAk3/ABxObUsiabVJnJ/1bOk8P8iqSHlUMmuNpLvTHbSVGmwkPXVhqoM4rKSN0p6WgRBdrIJEBNtyRvvtbAriKWRa5DEut1pJSik9TrTb4YF8MVUzNUX5nJ+0a0i20OWJCqTufL17Dtjo6aWvGpS5ZeFRlFWXfw3mBqaWnqCApliSQqDcAsoYj6E2wTwveHy2yyh/2aL9qKcMOLMyg+H4pGyqjUVXs32swlJJGpA0jOAbbEKL3v2OOvJYeTmVInNEyn2tVIYtoGoHllibkrax+JOOepoFenqoJm0Qw106KFkWNyXOpfM3l06ZCumxv8OmNuVUrQV2Wxsmg66sG8wlLEqhJJAADX7AY5mt37hj86DPG2bzQVC8uogjUoh0SzBCSsl22Km6st1vjTJIzZDUlpkmYxzkuj613ZmsGIF9IIGPXF+Z1yVYSESiDSlzHCJBpOsyPc7B0AWw3G5viVldLJkta02q4WZUZwFZ0GyOyjYN2+ODsjrb3fuJFJGxRYoedqSBHdjVyKpJjDhFVT73XboBvj1muW1EVbTGiaTnmEuwkl1G1xdbubW7W7405plUbLHaObnPFCQedGsZblgbqWBtpBH1wR4jptdewYJZKINqaXlhDrHmDlWF/QEG+NW+Tz8bbmj3JPVyZlSCsUBkQ+XUmz6DdrKfKDt19MG4OJInmEcYZlLaOatimuxbSTe99Iwt5K7y1VHUzA82bm+ZnVy6BAFNgqhB1ABHbBLLW01EcISJlR3YlIXj0NpN2BJ0sT7u3rfGuHaFFZachy8KB/K81/rIf/GcOHGqXoKsf+i/9k4pvI8qeWur2SpqICsifmX0ggr1IIN/hg5nmXzimk1ZjWsqRsba032OzWQFh8zjKWWKlpNEnRXy1VGcuqIjPNNUcuMxhhcJbzuqG52BvqO2wHphlzlWeOmeMqkgTXz2IARQFLXXq4N/dtbC/S15MUEE1JBeWnRIZ2TzFblSxa9hbcDbqe+NtfURfk+keVXZ1VkAVgoOkWZHJBsp0j4ntipE5N6GDIZ2bMKD7cTqyzMG0qvRbW8uGDxKWyUcp6R1UZP+8Cv4nCzwwqiqy9vJctP7j6wNal9N7CxF+mGrxTivl7m9tMsTA/8AuKP/AOsXDg0j8tiV4i+Wpp263ikFvkQf34SKadXJuH1EHe/l6fjh48RR9tRn/Vl3+iYTKMki5kvsTax9LdenTE9R8x+x6/6a28MFe2p/2L08P/8AF1J/VKMKeQRqtdmgA39oBJ+eo/iT9+OnIOLFostpeZBOw5agMijSb9AD632tjmyObVX5gSpTXyH0tsVDR3sR+sO+OLBFrJJvucakvhODN4HNeCkkvSMsixBgF1HctfYYNfl2KizWjlmYIjxzRyOQdlsrL06ecKPqcKlXRwPmbl3qA+seUJqU2CEdvcubfC2OzxAYLU0LG1+YRb5kfs6Y7VyRLyy+488feIVBLl9XFFMXd4mVdMUmkk7e/o0j78InF+1JTD/1YfwOCfE8eqkqBb/JsfuF/wB2BfFO9JSf1sP4HHp4MehTX0PD/UFWTF93+wt8QS6eSx6LKCfpvhwzelrJlq2WqB0yMsaX0+QAlwy23OkgDrhI4u/Np/S/dh29nk9qLijQWkAdmGpn1CwdWvddCgG1ut8Z9b85+xPSfJi/v+4KgrIZGo1llaFIaRAZEJUszKDyyw6bLcDe+GKnyxfbqZElnAWmlcPzCJPMyDc2vax6YVMpoY5dpIDKBClrSiOxRpQCfMCfIBvuRb44fKKH+cgx2/kQABN7faebfv8Ao798eQvmJI+kxrXHfvX8/ocnGmVBYkfXPI5nhHnmkYfnB+gW0/swFDRyZrCyQqoad3EoUKzeVrowDtc331bfLDZxybUwPW00Bt6/arthGyHJ5Ys1R5KQ0wkd2QMWN1CtqC3J1C7KSe31ws9W/szn6yKjLZdg9xQ6iuJfTpFFISWBK++vW25HwGAvCdPyqesY6SdDMWXWOzG2l0XSBb64K+IdMXmCqLs1JMAPWzIbY5FqAaOv0GZlWK15ma+oodQ0sBptcb98a9G7xRMun8qLq4GW2XUIPUUsP/jXB3AvhdLUdKPSCIf9i4KY1Myis8pYXmzJJXZQtcpQIoYs0kYQLpbbve9x0645KClSKoy5V1aoaxo21xhJAZIlYmSzMJGNgdd+m3bHfxFqNfmaqkT6p6YFJraCNPUkg27bgXGOKjqI2loFjWFSK4fmnke/2fvM0iqxuCtjuNNt8YPlhHzIN8d0FS1SkpmjWk8gaKSoESPYkujAizarLuewPrjXmVGUyfMG0xIspaSNIZA6IpCAgMAF3ILGwHXHfxnKsdRHLpqg4URrJHFHJFeRgApWQ+8WA3UX6DvjFXQKMqrY15gLLKzmSPRdiLkqo2C9AAB1v1vifQ7Gt2JeVa3qGAaFTIItBmgL3tCh0K9wAQCW0fXHbmcUpzOYRRLLKKWNgjWIYLMhYANsDYG2AmXymZIytIZWSOM+SdlOyFNTBZB5tQXe3u3v2wbzMSjM4uVEkuulAkjO941cM4W5ALW2FzbFy7nm4vmo2yQss9HJJEsLvUSry15dgDCvvcva+oMd7kA2xyU9XzJ4Y5ZoZGimNnQkym5Nk0geVf1jciwxiKuimMEtPHHDCtcAiBVVwGh3LBdtyNjubY30uTJFVIwhZfOyq8k5Bt5msiLcEdfK3XGuDy+5rm83sFOG005jXi4+0SF7fIMp+e+/1GDHFB/kdTb/ADT/AIYC5Uf53n/2Vb/8zBnir/A6n+qf8Mcmb5prDyCtDl94adEcsaqgRHiSm5rBFv5geYunzNfcdQcBaKjkSlKDWBT1MgYFV1Fdx5ldgo7XudsEeS0cVNVxVNpEigURpAry/m3JF2YApo1MRuNjfpiM2pa1bLO0s4ZVkIQSa40kvYHY2ubD446mTkWxpyqf/Ap0VworFA1oi3DqU1AJtYnufXFg+I0GvLKsekeof7pDfuxWlM7w5e0ki6XjmikC6bKNMiW0m51gjvc9cW9xHS82lqIwba4XX71OLhwx4uGVXxy4aLL3BuDe3xBjU3/ZhNoxZSeZcqGBG42t0t88M+eya8tyxtrgqn3Iy/t04WIbmKUkAWBFlG339Tieo8/sj0/0tpY9+zl6+iLBmy+qjiy6WmjaYw0w8rxholLXJcecHmAHoAdrdMb8im5ldVyagxkipnLKCFN0O4B3UdNjuMdeWSwz8mGXmI5Ipl5MzKrIsCzXdQbb6mW436Y8CnWPNalEAVBTwgKOgA2A+gxy438VP+bnLHlM5c0aqFUrEN7NfYwC73stte19Or02sMDvEdTzKI9ucB+0fwxzZvmdRFXSAVUaxaluhuxVfKTtpNtgd+m56XwS4/UMlKw3AqEI9CD/APGOpchJpxl9wpmEeqKRR1KEfsOFbNZL5dQn/Xh/Cx/acNtR7jfI/hhQqG/meE+nLP3SWx6sHz9jxv1Bb4//AEB+II9XJUdWlAH12w55LHGksksrUZkMsvmD3m31WHWw8u1vTCnmA+1ptiQJ1JAFzYEE2tudsGOGYaeSapnijk0Qo9zJIAdw3l0Bdx16m/TGPW/O9kY9Mqw/n9zjocjj0o6mbmGm5kukx6RHJqP+U3J03Fh6DfDzlsgOZWHuiiQr6+aQ/uUYT8jlDrTmeKV0VEjKCBiBHy1ZW1Kt31N2vbSdwMOVMoGaKRsHoztbpokW3x6Ob/IY8iL/AOU+mxJKKr1Rt4+/wJj3EkP/AJo8KOV1jSZ1ZqiSXQ9RZXBtGCx2U6iCD8LdBhr8Q3IoXI6iSE//ALU/fhK4Lp75ks/mtKai2ttT6l0atRAt1Y2Ivtgzpby+jOfrvN7DJxrQiaop1bUFaKYakF2/ROw7nbCyoWKjzKzSsCqC84KvdhboRe1zthk4wq1SqViXHLpJnOiwIuyAEX2v1wHWk1Ly2LNJNVU8chaQOCt1cAEKO3bF9H8lM58Pk/Jf+TxaIIV/VjQfcoGOzHlFtt6Y9Y2IKP41oI3zCuWo50aPyWSVIHlW4Qqw8qke6fod+2B619KtbRzQLU1EUZmdmWByQzhVVQNCiyqoUAdLDF+SdMaaPp9+I03IOHZVmZZpSVJ1SUNfI1rBTDIBt021aQb97Y9y5nMYJYafLK3zowBcWALC3VnJ2P0xbKdMa5f3YSxpGjyyZ80U/DBWBY5Ia+OZb6lWnDKT0I1AAlCLbEkdcdldls001M8lJWxQxRaA8cQDah7pCAEBbj3cfRyYwvU4vSZJU7KGzOjJg5VJR1zScyErzItIVYrWAPy1de7HGRk1XzA4oK7SJObyi0ejmddW51dd7XxfOMLhQjoVIqfxclL5HkWamqmqfYkQOqoommCkKtzfyhr3PwHbBbMeEM2nilR5aSNXUjQiu5tbpqa3X1ti0zjDYHCLdsE6VIo/K+HqoRwiXLasyRwmI6J4lRvI8Yexb3gjsL/H4YF5lw9Uxyu1RR1cMH2RiMJSVl0RCE6ymrdlA/bj6EHfGRhtA3aPm3MYx7HJBFFXuSoCrJC5C6Tcfoi2H+TjFDGwalrUJU2BpnNyRa23TFq48jvhrYIvTwfLsiymipKfkT86Oa5TkyX0+axF1seuOSsy6TQyrSVAaxH5h/4Y+qX6/T+ONjYUlrds6en6ueCEoRSp+q/YpURUjohbKKiWTQoYmnIJYADqT8P2YFhaqHMJqiShqo4XjRI1EesqFAAB0kgdDi/8eE6nERxKO6MXldooCbIoppXl9lzHU5u2mNgDcAEW2NiB0xv4kpaieKOOChqtSSI4DRaQAvbc+m2L6PXGRjSgeV8epSqUWYOp/m2cXHd4h/acYX6nhzMRQijNBNrBGkroZSNerchiAbY+iPXGI+mNfHmvwYZMcclauzs+eIOHa9Z6aVqCo0xyBmsFJ6W2s2GSsyupnMhiyqVJnjaMSyNEmzC128+4+hOLlOPI74U8spvUyY9PBKkVrlvDmZQwxwiKlbloE1Gd1uAAAbck2PqMcL8NZqa5JvZ6fSkLJ/hB0nUQevK1X26aSPji2jiYwWKKepLc6n1GRqrKp4p4XzOemaMw0rKzKWjjkbVpVgxszhVJOm1jbqcC58lqI6mCanyeSGKJXWRUaLU7PpFwBIdQGnt64ukY8n94wp4lPkic5T3kUJncjPmEoa9M3sgVRUADq9/dLEEG1sesieM1NDAppgWrA+ina6qFS+/ckkHcjuB2xo8c/wDG9P8A1Kf2nwe4T/xrS/0H/s40hFQjpQJ1Gi58TExMBJ//2Q=="/>
          <p:cNvSpPr>
            <a:spLocks noChangeAspect="1" noChangeArrowheads="1"/>
          </p:cNvSpPr>
          <p:nvPr/>
        </p:nvSpPr>
        <p:spPr bwMode="auto">
          <a:xfrm>
            <a:off x="1143000" y="-925513"/>
            <a:ext cx="1785938" cy="19145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6" name="Picture 4" descr="http://www.oknation.net/blog/home/blog_data/246/4246/images/content/not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820" y="43666"/>
            <a:ext cx="2215861" cy="1489551"/>
          </a:xfrm>
          <a:prstGeom prst="rect">
            <a:avLst/>
          </a:prstGeom>
          <a:noFill/>
        </p:spPr>
      </p:pic>
      <p:pic>
        <p:nvPicPr>
          <p:cNvPr id="8" name="Picture 7" descr="ความรับผิดชอบ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751" y="4724400"/>
            <a:ext cx="1785715" cy="19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058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จากการวางแผนการใช้สื่อดังกล่าว จะช่วยให้สามารถตอบคำถาม </a:t>
            </a:r>
            <a:r>
              <a:rPr lang="en-US" dirty="0"/>
              <a:t>5</a:t>
            </a:r>
            <a:r>
              <a:rPr lang="th-TH" dirty="0"/>
              <a:t> ประการ อันเป็นหลักสำคัญของการสื่อสารการตลาด  </a:t>
            </a:r>
            <a:r>
              <a:rPr lang="th-TH" dirty="0" smtClean="0"/>
              <a:t>ดังนี้คือ</a:t>
            </a:r>
            <a:endParaRPr lang="en-US" dirty="0"/>
          </a:p>
          <a:p>
            <a:r>
              <a:rPr lang="en-US" dirty="0"/>
              <a:t>1</a:t>
            </a:r>
            <a:r>
              <a:rPr lang="th-TH" dirty="0"/>
              <a:t>. ใครคือกลุ่มเป้าหมายที่องค์กรต้องการเข้าถึง</a:t>
            </a:r>
            <a:endParaRPr lang="en-US" dirty="0"/>
          </a:p>
          <a:p>
            <a:r>
              <a:rPr lang="en-US" dirty="0"/>
              <a:t>2</a:t>
            </a:r>
            <a:r>
              <a:rPr lang="th-TH" dirty="0"/>
              <a:t>. เมื่อไรและที่ไหนที่องค์กรต้องการจะเข้าถึง</a:t>
            </a:r>
            <a:endParaRPr lang="en-US" dirty="0"/>
          </a:p>
          <a:p>
            <a:r>
              <a:rPr lang="en-US" dirty="0"/>
              <a:t>3</a:t>
            </a:r>
            <a:r>
              <a:rPr lang="th-TH" dirty="0"/>
              <a:t>. องค์กรควรเข้าถึงมากน้อยเพียงไร</a:t>
            </a:r>
            <a:endParaRPr lang="en-US" dirty="0"/>
          </a:p>
          <a:p>
            <a:r>
              <a:rPr lang="en-US" dirty="0"/>
              <a:t>4</a:t>
            </a:r>
            <a:r>
              <a:rPr lang="th-TH" dirty="0"/>
              <a:t>. องค์กรจำเป็นต้องเข้าถึงบ่อยเพียงใด</a:t>
            </a:r>
            <a:endParaRPr lang="en-US" dirty="0"/>
          </a:p>
          <a:p>
            <a:r>
              <a:rPr lang="en-US" dirty="0"/>
              <a:t>5</a:t>
            </a:r>
            <a:r>
              <a:rPr lang="th-TH" dirty="0"/>
              <a:t>. จะต้องลงทุนมากน้อยแค่ไหน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267098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/>
              <a:t>การวางแผนการใช้สื่อ มีกระบวนการดำเนินงานเช่นเดียวกับการวางแผนการโฆษณาดังกล่าวมาแล้ว ประกอบด้วย </a:t>
            </a:r>
            <a:r>
              <a:rPr lang="en-US" dirty="0"/>
              <a:t>4</a:t>
            </a:r>
            <a:r>
              <a:rPr lang="th-TH" dirty="0"/>
              <a:t> ขั้นตอน คือ</a:t>
            </a:r>
            <a:endParaRPr lang="en-US" dirty="0"/>
          </a:p>
          <a:p>
            <a:r>
              <a:rPr lang="en-US" dirty="0"/>
              <a:t>1</a:t>
            </a:r>
            <a:r>
              <a:rPr lang="th-TH" dirty="0"/>
              <a:t>. การวิเคราะห์ตลาดและกำหนดกลุ่มเป้าหมาย</a:t>
            </a:r>
            <a:endParaRPr lang="en-US" dirty="0"/>
          </a:p>
          <a:p>
            <a:r>
              <a:rPr lang="en-US" dirty="0"/>
              <a:t>2</a:t>
            </a:r>
            <a:r>
              <a:rPr lang="th-TH" dirty="0"/>
              <a:t>. การกำหนดวัตถุประสงค์ในการใช้สื่อ</a:t>
            </a:r>
            <a:endParaRPr lang="en-US" dirty="0"/>
          </a:p>
          <a:p>
            <a:r>
              <a:rPr lang="en-US" dirty="0"/>
              <a:t>3</a:t>
            </a:r>
            <a:r>
              <a:rPr lang="th-TH" dirty="0"/>
              <a:t>. การพัฒนากลยุทธ์การใช้สื่อ</a:t>
            </a:r>
            <a:endParaRPr lang="en-US" dirty="0"/>
          </a:p>
          <a:p>
            <a:r>
              <a:rPr lang="en-US" dirty="0"/>
              <a:t>4</a:t>
            </a:r>
            <a:r>
              <a:rPr lang="th-TH" dirty="0"/>
              <a:t>. การประเมินผลและการติดตามผลการใช้สื่อ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288276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>ความสำคัญของการวางแผนการสื่อสารการตลาด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th-TH" dirty="0"/>
              <a:t>ช่วยให้แนวทางการปฏิบัติงานสื่อสารการตลาดแก่บุคคลทุกฝ่ายที่เกี่ยวข้อง ซึ่งจะทำให้เกิดความเข้าใจที่ชัดเจนตรงกัน อันเป็นผลดีต่อส่วนรวม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th-TH" dirty="0"/>
              <a:t>ช่วยกำหนดขอบข่ายของงานและภารกิจรับผิดชอบในงานด้านสื่อสารการตลาด การวางแผนการสื่อสารการตลาดจะทำให้ทราบถึงปริมาณงาน กิจกรรมหรือโครงการต่างๆ  ที่จะต้องปฏิบัติ</a:t>
            </a:r>
            <a:endParaRPr lang="en-US" dirty="0"/>
          </a:p>
          <a:p>
            <a:r>
              <a:rPr lang="en-US" dirty="0"/>
              <a:t>3. </a:t>
            </a:r>
            <a:r>
              <a:rPr lang="th-TH" dirty="0"/>
              <a:t>ช่วยในการพัฒนาการตลาดของธุรกิจให้มีประสิทธิภาพยิ่งขึ้น การวางแผนการสื่อสารการตลาดจำเป็นต้องมีการวิเคราะห์สถานการณ์ของโอกาส และปัญหาที่เป็นอุปสรรค ซึ่งจะทำให้ธุรกิจต้องแสวงหาลู่ทางสำหรับสถานการณ์ดังกล่าว ก่อให้เกิดพัฒนาการทางการตลาด และพัฒนาธุรกิจต่อไป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587480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วัตถุประสงค์ของการวางแผนการสื่อสารการตลาด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th-TH" dirty="0"/>
              <a:t>เพื่อให้เกิดการสอดคล้องกับนโยบาย และวัตถุประสงค์ทางการตลาด การสื่อสารการตลาดเป็นกิจกรรมที่มีความสำคัญต่อผลสำเร็จทางการตลาดไม่น้อยกว่ากิจกรมทางด้านอื่น เป็นการถ่ายทอดสารจากธุรกิจไปยังผู้รับสาร โดยต้องสอดคล้องกับนโยบายและวัตถุประสงค์ การวางแผนการสื่อสารการตลาดเป็นการวิเคราะห์และดำเนินงานเกี่ยวกับผู้รับสารเป้าหมาย สื่อวิธีการสื่อสารการตลาด ฯลฯ ที่ช่วยให้กระบวนการสื่อสารการตลาดสอดคล้องกับนโยบายและวัตถุประสงค์</a:t>
            </a:r>
            <a:endParaRPr lang="en-US" dirty="0"/>
          </a:p>
          <a:p>
            <a:r>
              <a:rPr lang="en-US" dirty="0"/>
              <a:t>2. </a:t>
            </a:r>
            <a:r>
              <a:rPr lang="th-TH" dirty="0"/>
              <a:t>เพื่อให้เกิดการประสานและสอดคล้องกับส่วนผสมทางการตลาด การสื่อสารการตลาดเป็นองค์ประกอบหนึ่งของส่วนผสมการตลาด ซึ่งต้องมีการวางแผนและกำหนดยุทธวีธีให้มีความเหมาะสมมากที่สุด ภายใต้สถานการณ์ที่เป็นอยู่ อำนวยให้เกิดการประสานงาน และสอดคล้องกับองค์ประกอบอื่นๆ 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724097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วัตถุประสงค์ของการวางแผนการสื่อสารการตลาด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 </a:t>
            </a:r>
            <a:r>
              <a:rPr lang="th-TH" dirty="0"/>
              <a:t>เพื่อกำหนดกิจกรรมที่สนับสนุนและส่งเสริมการตลาด กิจกรรมทางธุรกิจที่เป็นหัวใจสำคัญ คือ การตลาด การสื่อสารการตลาดเป็นกิจกรรมที่เกี่ยวข้องกับผู้บริโภคโดยตรง การวางแผนการสื่อสารจะเป็นการกำหนดรายละเอียดของกิจกรรมที่จะปฏิบัติให้สามารถส่งเสริมและสนับสนุนงานด้านการตลาดได้อย่างมีประสิทธภาพ</a:t>
            </a:r>
            <a:endParaRPr lang="en-US" dirty="0"/>
          </a:p>
          <a:p>
            <a:r>
              <a:rPr lang="en-US" dirty="0"/>
              <a:t> 4. </a:t>
            </a:r>
            <a:r>
              <a:rPr lang="th-TH" dirty="0"/>
              <a:t>เพื่อให้เกิดการใช้ทรัพยากรอย่างประหยัดและคุ้มค่า การวางแผนเป็นการกำหนดรายละเอียดของการปฏิบัติงานในลักษณะของแผนงาน โครงการ กิจกรรมต่างๆ  ตลอดจนมีการกำหนดผู้รับผิดชอบ กำหนดงบประมาณ ระยะเวลา โดยคาดคะเนความต้องการในการใช้ทรัพยากรบุคคล วัสดุอุปกรณ์ต่างๆ  อย่างเหมาะสม เป็นการสร้างความชัดเจน ลดความซ้ำซ้อนและความสิ้นเปลือง</a:t>
            </a:r>
            <a:endParaRPr lang="en-US" dirty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053298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วัตถุประสงค์ของการวางแผนการสื่อสารการตลาด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5. </a:t>
            </a:r>
            <a:r>
              <a:rPr lang="th-TH" dirty="0"/>
              <a:t>เพื่อเป็นแนวทางในการปฏิบัติงานของผู้ที่เกี่ยวข้อง การวางแผนเป็นการคาดคะเนสิ่งที่ต้องกระทำ หรือควรกระทำในอนาคตเพื่อให้บรรลุเป้าหมายทางธุรกิจ</a:t>
            </a:r>
            <a:endParaRPr lang="en-US" dirty="0"/>
          </a:p>
          <a:p>
            <a:r>
              <a:rPr lang="en-US" dirty="0"/>
              <a:t>6. </a:t>
            </a:r>
            <a:r>
              <a:rPr lang="th-TH" dirty="0"/>
              <a:t>เพื่อเพิ่มประสิทธิภาพในการประเมินผลการสื่อสารการตลาด แผนงานจะประกอบด้วยรายละเอียดที่ชัดเจนทำให้สามารถติดตามตรวจสอบเพื่อดูว่าเป็นไปตามเป้าหมายที่กำหนดหรือไม่ ทั้งก่อน ระหว่าง และหลังการดำเนินงานตามแผนที่วางไว้ ซึ่งเป็นการเพิ่ม ประสิทธิภาพของการประเมินผล </a:t>
            </a:r>
          </a:p>
        </p:txBody>
      </p:sp>
    </p:spTree>
    <p:extLst>
      <p:ext uri="{BB962C8B-B14F-4D97-AF65-F5344CB8AC3E}">
        <p14:creationId xmlns:p14="http://schemas.microsoft.com/office/powerpoint/2010/main" val="3577957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1014</TotalTime>
  <Words>2286</Words>
  <Application>Microsoft Office PowerPoint</Application>
  <PresentationFormat>On-screen Show (4:3)</PresentationFormat>
  <Paragraphs>148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Opulent</vt:lpstr>
      <vt:lpstr>AIM1202  หลักการสื่อสารการตลาด</vt:lpstr>
      <vt:lpstr>PowerPoint Presentation</vt:lpstr>
      <vt:lpstr>การวางแผนการสื่อสารการตลาด </vt:lpstr>
      <vt:lpstr>PowerPoint Presentation</vt:lpstr>
      <vt:lpstr>PowerPoint Presentation</vt:lpstr>
      <vt:lpstr>ความสำคัญของการวางแผนการสื่อสารการตลาด </vt:lpstr>
      <vt:lpstr>วัตถุประสงค์ของการวางแผนการสื่อสารการตลาด</vt:lpstr>
      <vt:lpstr>วัตถุประสงค์ของการวางแผนการสื่อสารการตลาด</vt:lpstr>
      <vt:lpstr>วัตถุประสงค์ของการวางแผนการสื่อสารการตลาด</vt:lpstr>
      <vt:lpstr>กระบวนการวางแผนการสื่อสารการตลาด</vt:lpstr>
      <vt:lpstr>กระบวนการวางแผนการสื่อสารการตลาด</vt:lpstr>
      <vt:lpstr>การกำหนดวัตถุประสงค์การสื่อสารการตลาด </vt:lpstr>
      <vt:lpstr>ต่อ</vt:lpstr>
      <vt:lpstr>การเลือกกลยุทธ์</vt:lpstr>
      <vt:lpstr>PowerPoint Presentation</vt:lpstr>
      <vt:lpstr>PowerPoint Presentation</vt:lpstr>
      <vt:lpstr>PowerPoint Presentation</vt:lpstr>
      <vt:lpstr>การวัดและการประเมินผลการส่งเสริมการตลาด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HOMEWORK งานเดี่ยว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สัมมนาการโฆษณา Seminar inAdvertising CAD4902</dc:title>
  <dc:creator>HOME</dc:creator>
  <cp:lastModifiedBy>TAO</cp:lastModifiedBy>
  <cp:revision>114</cp:revision>
  <cp:lastPrinted>2020-02-14T07:21:26Z</cp:lastPrinted>
  <dcterms:created xsi:type="dcterms:W3CDTF">2012-10-31T06:48:48Z</dcterms:created>
  <dcterms:modified xsi:type="dcterms:W3CDTF">2022-01-20T08:39:39Z</dcterms:modified>
</cp:coreProperties>
</file>