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295" r:id="rId38"/>
    <p:sldId id="296" r:id="rId39"/>
    <p:sldId id="258" r:id="rId40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D2E8E63-C5F2-4E03-8634-2EEA06F33942}" type="doc">
      <dgm:prSet loTypeId="urn:microsoft.com/office/officeart/2005/8/layout/orgChart1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33D0B14E-2A4C-46F9-901E-D4B42DC3463C}">
      <dgm:prSet phldrT="[ข้อความ]" custT="1"/>
      <dgm:spPr/>
      <dgm:t>
        <a:bodyPr/>
        <a:lstStyle/>
        <a:p>
          <a:r>
            <a:rPr lang="th-TH" sz="3600" b="1" dirty="0" smtClean="0">
              <a:cs typeface="JasmineUPC" pitchFamily="18" charset="-34"/>
            </a:rPr>
            <a:t>ฝ่ายประชาสัมพันธ์</a:t>
          </a:r>
          <a:endParaRPr lang="th-TH" sz="3600" b="1" dirty="0">
            <a:cs typeface="JasmineUPC" pitchFamily="18" charset="-34"/>
          </a:endParaRPr>
        </a:p>
      </dgm:t>
    </dgm:pt>
    <dgm:pt modelId="{9253C916-8E01-4529-9CCC-AE50ABCD1C1F}" type="parTrans" cxnId="{16A96230-E3D4-41FE-9CA2-A2B144A4E359}">
      <dgm:prSet/>
      <dgm:spPr/>
      <dgm:t>
        <a:bodyPr/>
        <a:lstStyle/>
        <a:p>
          <a:endParaRPr lang="th-TH"/>
        </a:p>
      </dgm:t>
    </dgm:pt>
    <dgm:pt modelId="{22D553E5-7BB5-4869-B3A7-7CCAD971E77F}" type="sibTrans" cxnId="{16A96230-E3D4-41FE-9CA2-A2B144A4E359}">
      <dgm:prSet/>
      <dgm:spPr/>
      <dgm:t>
        <a:bodyPr/>
        <a:lstStyle/>
        <a:p>
          <a:endParaRPr lang="th-TH"/>
        </a:p>
      </dgm:t>
    </dgm:pt>
    <dgm:pt modelId="{FE6549F9-264A-4078-B243-1102C61753C3}">
      <dgm:prSet phldrT="[ข้อความ]" custT="1"/>
      <dgm:spPr/>
      <dgm:t>
        <a:bodyPr/>
        <a:lstStyle/>
        <a:p>
          <a:r>
            <a:rPr lang="th-TH" sz="3200" b="1" dirty="0" smtClean="0">
              <a:cs typeface="JasmineUPC" pitchFamily="18" charset="-34"/>
            </a:rPr>
            <a:t>สื่อมวลชนสัมพันธ์</a:t>
          </a:r>
          <a:endParaRPr lang="th-TH" sz="3200" b="1" dirty="0">
            <a:cs typeface="JasmineUPC" pitchFamily="18" charset="-34"/>
          </a:endParaRPr>
        </a:p>
      </dgm:t>
    </dgm:pt>
    <dgm:pt modelId="{A30314A3-5769-42E2-8B15-2C2CC8427640}" type="parTrans" cxnId="{F66831D7-FDC2-465C-9DA6-40B727E338E5}">
      <dgm:prSet/>
      <dgm:spPr/>
      <dgm:t>
        <a:bodyPr/>
        <a:lstStyle/>
        <a:p>
          <a:endParaRPr lang="th-TH"/>
        </a:p>
      </dgm:t>
    </dgm:pt>
    <dgm:pt modelId="{7683E497-ACF8-4AD6-A90F-853851C438E2}" type="sibTrans" cxnId="{F66831D7-FDC2-465C-9DA6-40B727E338E5}">
      <dgm:prSet/>
      <dgm:spPr/>
      <dgm:t>
        <a:bodyPr/>
        <a:lstStyle/>
        <a:p>
          <a:endParaRPr lang="th-TH"/>
        </a:p>
      </dgm:t>
    </dgm:pt>
    <dgm:pt modelId="{BEC6F8E5-84C1-42AC-B278-C83E8C088B2B}">
      <dgm:prSet phldrT="[ข้อความ]" custT="1"/>
      <dgm:spPr/>
      <dgm:t>
        <a:bodyPr/>
        <a:lstStyle/>
        <a:p>
          <a:r>
            <a:rPr lang="th-TH" sz="3200" b="1" dirty="0" smtClean="0">
              <a:cs typeface="JasmineUPC" pitchFamily="18" charset="-34"/>
            </a:rPr>
            <a:t>ชุมชนสัมพันธ์</a:t>
          </a:r>
          <a:endParaRPr lang="th-TH" sz="3200" b="1" dirty="0">
            <a:cs typeface="JasmineUPC" pitchFamily="18" charset="-34"/>
          </a:endParaRPr>
        </a:p>
      </dgm:t>
    </dgm:pt>
    <dgm:pt modelId="{AF8B1585-80F6-41EF-8A09-C4A22FF50CBB}" type="parTrans" cxnId="{C6436748-6B8F-470E-B4CA-EFFD0A752669}">
      <dgm:prSet/>
      <dgm:spPr/>
      <dgm:t>
        <a:bodyPr/>
        <a:lstStyle/>
        <a:p>
          <a:endParaRPr lang="th-TH"/>
        </a:p>
      </dgm:t>
    </dgm:pt>
    <dgm:pt modelId="{02DC94CC-0AF1-4B34-BD5B-6065F3B4841F}" type="sibTrans" cxnId="{C6436748-6B8F-470E-B4CA-EFFD0A752669}">
      <dgm:prSet/>
      <dgm:spPr/>
      <dgm:t>
        <a:bodyPr/>
        <a:lstStyle/>
        <a:p>
          <a:endParaRPr lang="th-TH"/>
        </a:p>
      </dgm:t>
    </dgm:pt>
    <dgm:pt modelId="{742E9E1D-5908-40AD-BBD0-595290FF4D3A}">
      <dgm:prSet phldrT="[ข้อความ]"/>
      <dgm:spPr/>
      <dgm:t>
        <a:bodyPr/>
        <a:lstStyle/>
        <a:p>
          <a:r>
            <a:rPr lang="th-TH" b="1" dirty="0" smtClean="0">
              <a:cs typeface="JasmineUPC" pitchFamily="18" charset="-34"/>
            </a:rPr>
            <a:t>การประชาสัมพันธ์ภายใน</a:t>
          </a:r>
          <a:endParaRPr lang="th-TH" b="1" dirty="0">
            <a:cs typeface="JasmineUPC" pitchFamily="18" charset="-34"/>
          </a:endParaRPr>
        </a:p>
      </dgm:t>
    </dgm:pt>
    <dgm:pt modelId="{6704D092-4277-4947-8BCE-D878C7C51829}" type="parTrans" cxnId="{2D6B833A-64DF-4269-80E6-5459F3E2E849}">
      <dgm:prSet/>
      <dgm:spPr/>
      <dgm:t>
        <a:bodyPr/>
        <a:lstStyle/>
        <a:p>
          <a:endParaRPr lang="th-TH"/>
        </a:p>
      </dgm:t>
    </dgm:pt>
    <dgm:pt modelId="{C4987587-0E9A-4750-B284-7FE5C818D2D7}" type="sibTrans" cxnId="{2D6B833A-64DF-4269-80E6-5459F3E2E849}">
      <dgm:prSet/>
      <dgm:spPr/>
      <dgm:t>
        <a:bodyPr/>
        <a:lstStyle/>
        <a:p>
          <a:endParaRPr lang="th-TH"/>
        </a:p>
      </dgm:t>
    </dgm:pt>
    <dgm:pt modelId="{56E86453-084A-44E3-B748-A2F09504FFBD}" type="pres">
      <dgm:prSet presAssocID="{4D2E8E63-C5F2-4E03-8634-2EEA06F3394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h-TH"/>
        </a:p>
      </dgm:t>
    </dgm:pt>
    <dgm:pt modelId="{09D88AE2-C172-440B-89E2-C42DE5AE434B}" type="pres">
      <dgm:prSet presAssocID="{33D0B14E-2A4C-46F9-901E-D4B42DC3463C}" presName="hierRoot1" presStyleCnt="0">
        <dgm:presLayoutVars>
          <dgm:hierBranch val="init"/>
        </dgm:presLayoutVars>
      </dgm:prSet>
      <dgm:spPr/>
    </dgm:pt>
    <dgm:pt modelId="{5F64CFF1-1A45-436C-B012-488A4D493EF8}" type="pres">
      <dgm:prSet presAssocID="{33D0B14E-2A4C-46F9-901E-D4B42DC3463C}" presName="rootComposite1" presStyleCnt="0"/>
      <dgm:spPr/>
    </dgm:pt>
    <dgm:pt modelId="{C1C0428C-7F27-4666-AE40-0D6038A42F54}" type="pres">
      <dgm:prSet presAssocID="{33D0B14E-2A4C-46F9-901E-D4B42DC3463C}" presName="rootText1" presStyleLbl="node0" presStyleIdx="0" presStyleCnt="1" custScaleX="128957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CAD51159-A34B-44A7-9AD1-B2D0440CA9F1}" type="pres">
      <dgm:prSet presAssocID="{33D0B14E-2A4C-46F9-901E-D4B42DC3463C}" presName="rootConnector1" presStyleLbl="node1" presStyleIdx="0" presStyleCnt="0"/>
      <dgm:spPr/>
      <dgm:t>
        <a:bodyPr/>
        <a:lstStyle/>
        <a:p>
          <a:endParaRPr lang="th-TH"/>
        </a:p>
      </dgm:t>
    </dgm:pt>
    <dgm:pt modelId="{6A75FB1B-EA93-42F6-AA96-A6EC39F736B5}" type="pres">
      <dgm:prSet presAssocID="{33D0B14E-2A4C-46F9-901E-D4B42DC3463C}" presName="hierChild2" presStyleCnt="0"/>
      <dgm:spPr/>
    </dgm:pt>
    <dgm:pt modelId="{BEC21034-E217-4031-8362-23BC3EC64390}" type="pres">
      <dgm:prSet presAssocID="{A30314A3-5769-42E2-8B15-2C2CC8427640}" presName="Name37" presStyleLbl="parChTrans1D2" presStyleIdx="0" presStyleCnt="3"/>
      <dgm:spPr/>
      <dgm:t>
        <a:bodyPr/>
        <a:lstStyle/>
        <a:p>
          <a:endParaRPr lang="th-TH"/>
        </a:p>
      </dgm:t>
    </dgm:pt>
    <dgm:pt modelId="{2EC34A3A-068C-4321-A76D-5E225C7CC21F}" type="pres">
      <dgm:prSet presAssocID="{FE6549F9-264A-4078-B243-1102C61753C3}" presName="hierRoot2" presStyleCnt="0">
        <dgm:presLayoutVars>
          <dgm:hierBranch val="init"/>
        </dgm:presLayoutVars>
      </dgm:prSet>
      <dgm:spPr/>
    </dgm:pt>
    <dgm:pt modelId="{97F5086F-EC49-4A79-90D3-F9923FAB3372}" type="pres">
      <dgm:prSet presAssocID="{FE6549F9-264A-4078-B243-1102C61753C3}" presName="rootComposite" presStyleCnt="0"/>
      <dgm:spPr/>
    </dgm:pt>
    <dgm:pt modelId="{0B42EB24-DA0D-4994-8E72-85AE87A5604F}" type="pres">
      <dgm:prSet presAssocID="{FE6549F9-264A-4078-B243-1102C61753C3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328FC228-AFB6-4AE1-8E2A-46E2FAF2E5F4}" type="pres">
      <dgm:prSet presAssocID="{FE6549F9-264A-4078-B243-1102C61753C3}" presName="rootConnector" presStyleLbl="node2" presStyleIdx="0" presStyleCnt="3"/>
      <dgm:spPr/>
      <dgm:t>
        <a:bodyPr/>
        <a:lstStyle/>
        <a:p>
          <a:endParaRPr lang="th-TH"/>
        </a:p>
      </dgm:t>
    </dgm:pt>
    <dgm:pt modelId="{43839718-A8F8-40D8-83D7-A8949124CE01}" type="pres">
      <dgm:prSet presAssocID="{FE6549F9-264A-4078-B243-1102C61753C3}" presName="hierChild4" presStyleCnt="0"/>
      <dgm:spPr/>
    </dgm:pt>
    <dgm:pt modelId="{E013B6D9-985F-4DCB-BF7B-9831B5B1E72F}" type="pres">
      <dgm:prSet presAssocID="{FE6549F9-264A-4078-B243-1102C61753C3}" presName="hierChild5" presStyleCnt="0"/>
      <dgm:spPr/>
    </dgm:pt>
    <dgm:pt modelId="{90604E35-21F1-4B17-97BB-8EA4D4ACD9CC}" type="pres">
      <dgm:prSet presAssocID="{AF8B1585-80F6-41EF-8A09-C4A22FF50CBB}" presName="Name37" presStyleLbl="parChTrans1D2" presStyleIdx="1" presStyleCnt="3"/>
      <dgm:spPr/>
      <dgm:t>
        <a:bodyPr/>
        <a:lstStyle/>
        <a:p>
          <a:endParaRPr lang="th-TH"/>
        </a:p>
      </dgm:t>
    </dgm:pt>
    <dgm:pt modelId="{11A292AC-2B6D-462C-839A-84FFDDCA6746}" type="pres">
      <dgm:prSet presAssocID="{BEC6F8E5-84C1-42AC-B278-C83E8C088B2B}" presName="hierRoot2" presStyleCnt="0">
        <dgm:presLayoutVars>
          <dgm:hierBranch val="init"/>
        </dgm:presLayoutVars>
      </dgm:prSet>
      <dgm:spPr/>
    </dgm:pt>
    <dgm:pt modelId="{077BCE12-60CD-4765-9492-D5155F36E855}" type="pres">
      <dgm:prSet presAssocID="{BEC6F8E5-84C1-42AC-B278-C83E8C088B2B}" presName="rootComposite" presStyleCnt="0"/>
      <dgm:spPr/>
    </dgm:pt>
    <dgm:pt modelId="{2D2B2F89-3D8B-46F6-B8F7-BD9F82D6EBE3}" type="pres">
      <dgm:prSet presAssocID="{BEC6F8E5-84C1-42AC-B278-C83E8C088B2B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85BD2B13-66F6-46F0-B94B-8B207BCB6C9B}" type="pres">
      <dgm:prSet presAssocID="{BEC6F8E5-84C1-42AC-B278-C83E8C088B2B}" presName="rootConnector" presStyleLbl="node2" presStyleIdx="1" presStyleCnt="3"/>
      <dgm:spPr/>
      <dgm:t>
        <a:bodyPr/>
        <a:lstStyle/>
        <a:p>
          <a:endParaRPr lang="th-TH"/>
        </a:p>
      </dgm:t>
    </dgm:pt>
    <dgm:pt modelId="{75815F46-443D-4B0A-AE5B-AB48CEC674EB}" type="pres">
      <dgm:prSet presAssocID="{BEC6F8E5-84C1-42AC-B278-C83E8C088B2B}" presName="hierChild4" presStyleCnt="0"/>
      <dgm:spPr/>
    </dgm:pt>
    <dgm:pt modelId="{2A59A319-8C66-4A54-8C82-8F7A7B7F4794}" type="pres">
      <dgm:prSet presAssocID="{BEC6F8E5-84C1-42AC-B278-C83E8C088B2B}" presName="hierChild5" presStyleCnt="0"/>
      <dgm:spPr/>
    </dgm:pt>
    <dgm:pt modelId="{AEBBD753-7A72-41FE-A645-DCEE12956824}" type="pres">
      <dgm:prSet presAssocID="{6704D092-4277-4947-8BCE-D878C7C51829}" presName="Name37" presStyleLbl="parChTrans1D2" presStyleIdx="2" presStyleCnt="3"/>
      <dgm:spPr/>
      <dgm:t>
        <a:bodyPr/>
        <a:lstStyle/>
        <a:p>
          <a:endParaRPr lang="th-TH"/>
        </a:p>
      </dgm:t>
    </dgm:pt>
    <dgm:pt modelId="{2DC96BCF-CD87-4E66-BC4C-7E316A37BD2F}" type="pres">
      <dgm:prSet presAssocID="{742E9E1D-5908-40AD-BBD0-595290FF4D3A}" presName="hierRoot2" presStyleCnt="0">
        <dgm:presLayoutVars>
          <dgm:hierBranch val="init"/>
        </dgm:presLayoutVars>
      </dgm:prSet>
      <dgm:spPr/>
    </dgm:pt>
    <dgm:pt modelId="{3FF4435F-00ED-4BA5-8C0B-B0D2DF07CEB8}" type="pres">
      <dgm:prSet presAssocID="{742E9E1D-5908-40AD-BBD0-595290FF4D3A}" presName="rootComposite" presStyleCnt="0"/>
      <dgm:spPr/>
    </dgm:pt>
    <dgm:pt modelId="{153A07ED-FF2D-45FF-8EF4-123808F30311}" type="pres">
      <dgm:prSet presAssocID="{742E9E1D-5908-40AD-BBD0-595290FF4D3A}" presName="rootText" presStyleLbl="node2" presStyleIdx="2" presStyleCnt="3" custScaleX="112484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D6A92627-87B3-43DA-9BB0-B96FB13DDE8C}" type="pres">
      <dgm:prSet presAssocID="{742E9E1D-5908-40AD-BBD0-595290FF4D3A}" presName="rootConnector" presStyleLbl="node2" presStyleIdx="2" presStyleCnt="3"/>
      <dgm:spPr/>
      <dgm:t>
        <a:bodyPr/>
        <a:lstStyle/>
        <a:p>
          <a:endParaRPr lang="th-TH"/>
        </a:p>
      </dgm:t>
    </dgm:pt>
    <dgm:pt modelId="{F6EABEAC-FCA1-4B24-8711-832826207AF5}" type="pres">
      <dgm:prSet presAssocID="{742E9E1D-5908-40AD-BBD0-595290FF4D3A}" presName="hierChild4" presStyleCnt="0"/>
      <dgm:spPr/>
    </dgm:pt>
    <dgm:pt modelId="{EADDC63A-70C6-4F68-A552-527EF2F1A5D4}" type="pres">
      <dgm:prSet presAssocID="{742E9E1D-5908-40AD-BBD0-595290FF4D3A}" presName="hierChild5" presStyleCnt="0"/>
      <dgm:spPr/>
    </dgm:pt>
    <dgm:pt modelId="{78F6E4B6-2A96-4B26-8831-6484AB75F696}" type="pres">
      <dgm:prSet presAssocID="{33D0B14E-2A4C-46F9-901E-D4B42DC3463C}" presName="hierChild3" presStyleCnt="0"/>
      <dgm:spPr/>
    </dgm:pt>
  </dgm:ptLst>
  <dgm:cxnLst>
    <dgm:cxn modelId="{2FE64498-05AC-4783-8EF6-1B78B0DCFEA9}" type="presOf" srcId="{FE6549F9-264A-4078-B243-1102C61753C3}" destId="{328FC228-AFB6-4AE1-8E2A-46E2FAF2E5F4}" srcOrd="1" destOrd="0" presId="urn:microsoft.com/office/officeart/2005/8/layout/orgChart1"/>
    <dgm:cxn modelId="{BB29AD59-2E04-45C0-93E6-092967A56294}" type="presOf" srcId="{BEC6F8E5-84C1-42AC-B278-C83E8C088B2B}" destId="{2D2B2F89-3D8B-46F6-B8F7-BD9F82D6EBE3}" srcOrd="0" destOrd="0" presId="urn:microsoft.com/office/officeart/2005/8/layout/orgChart1"/>
    <dgm:cxn modelId="{16A96230-E3D4-41FE-9CA2-A2B144A4E359}" srcId="{4D2E8E63-C5F2-4E03-8634-2EEA06F33942}" destId="{33D0B14E-2A4C-46F9-901E-D4B42DC3463C}" srcOrd="0" destOrd="0" parTransId="{9253C916-8E01-4529-9CCC-AE50ABCD1C1F}" sibTransId="{22D553E5-7BB5-4869-B3A7-7CCAD971E77F}"/>
    <dgm:cxn modelId="{67D52E73-74F4-439D-B063-76BBC519E25D}" type="presOf" srcId="{742E9E1D-5908-40AD-BBD0-595290FF4D3A}" destId="{D6A92627-87B3-43DA-9BB0-B96FB13DDE8C}" srcOrd="1" destOrd="0" presId="urn:microsoft.com/office/officeart/2005/8/layout/orgChart1"/>
    <dgm:cxn modelId="{C25840DC-1EF2-4FDC-8E58-3A4BECA80B6D}" type="presOf" srcId="{FE6549F9-264A-4078-B243-1102C61753C3}" destId="{0B42EB24-DA0D-4994-8E72-85AE87A5604F}" srcOrd="0" destOrd="0" presId="urn:microsoft.com/office/officeart/2005/8/layout/orgChart1"/>
    <dgm:cxn modelId="{C6436748-6B8F-470E-B4CA-EFFD0A752669}" srcId="{33D0B14E-2A4C-46F9-901E-D4B42DC3463C}" destId="{BEC6F8E5-84C1-42AC-B278-C83E8C088B2B}" srcOrd="1" destOrd="0" parTransId="{AF8B1585-80F6-41EF-8A09-C4A22FF50CBB}" sibTransId="{02DC94CC-0AF1-4B34-BD5B-6065F3B4841F}"/>
    <dgm:cxn modelId="{841C3CB2-FFF9-4A21-9E62-7B0A889278C6}" type="presOf" srcId="{BEC6F8E5-84C1-42AC-B278-C83E8C088B2B}" destId="{85BD2B13-66F6-46F0-B94B-8B207BCB6C9B}" srcOrd="1" destOrd="0" presId="urn:microsoft.com/office/officeart/2005/8/layout/orgChart1"/>
    <dgm:cxn modelId="{A337FF6B-D196-4DE7-8270-32619CE22826}" type="presOf" srcId="{A30314A3-5769-42E2-8B15-2C2CC8427640}" destId="{BEC21034-E217-4031-8362-23BC3EC64390}" srcOrd="0" destOrd="0" presId="urn:microsoft.com/office/officeart/2005/8/layout/orgChart1"/>
    <dgm:cxn modelId="{9BA31DEF-AA14-47DE-99F8-1FA05B477B49}" type="presOf" srcId="{AF8B1585-80F6-41EF-8A09-C4A22FF50CBB}" destId="{90604E35-21F1-4B17-97BB-8EA4D4ACD9CC}" srcOrd="0" destOrd="0" presId="urn:microsoft.com/office/officeart/2005/8/layout/orgChart1"/>
    <dgm:cxn modelId="{FFD000C9-6709-4FC0-8AE9-F6409936D113}" type="presOf" srcId="{6704D092-4277-4947-8BCE-D878C7C51829}" destId="{AEBBD753-7A72-41FE-A645-DCEE12956824}" srcOrd="0" destOrd="0" presId="urn:microsoft.com/office/officeart/2005/8/layout/orgChart1"/>
    <dgm:cxn modelId="{F66831D7-FDC2-465C-9DA6-40B727E338E5}" srcId="{33D0B14E-2A4C-46F9-901E-D4B42DC3463C}" destId="{FE6549F9-264A-4078-B243-1102C61753C3}" srcOrd="0" destOrd="0" parTransId="{A30314A3-5769-42E2-8B15-2C2CC8427640}" sibTransId="{7683E497-ACF8-4AD6-A90F-853851C438E2}"/>
    <dgm:cxn modelId="{4B7E80A7-CA30-48D2-B48E-32912EECE705}" type="presOf" srcId="{742E9E1D-5908-40AD-BBD0-595290FF4D3A}" destId="{153A07ED-FF2D-45FF-8EF4-123808F30311}" srcOrd="0" destOrd="0" presId="urn:microsoft.com/office/officeart/2005/8/layout/orgChart1"/>
    <dgm:cxn modelId="{B58CDFA4-420F-46E9-A9CF-CD3391F1BABE}" type="presOf" srcId="{33D0B14E-2A4C-46F9-901E-D4B42DC3463C}" destId="{C1C0428C-7F27-4666-AE40-0D6038A42F54}" srcOrd="0" destOrd="0" presId="urn:microsoft.com/office/officeart/2005/8/layout/orgChart1"/>
    <dgm:cxn modelId="{FB99B74D-5A46-4CF9-A47F-EF8C1B5392CB}" type="presOf" srcId="{4D2E8E63-C5F2-4E03-8634-2EEA06F33942}" destId="{56E86453-084A-44E3-B748-A2F09504FFBD}" srcOrd="0" destOrd="0" presId="urn:microsoft.com/office/officeart/2005/8/layout/orgChart1"/>
    <dgm:cxn modelId="{2D6B833A-64DF-4269-80E6-5459F3E2E849}" srcId="{33D0B14E-2A4C-46F9-901E-D4B42DC3463C}" destId="{742E9E1D-5908-40AD-BBD0-595290FF4D3A}" srcOrd="2" destOrd="0" parTransId="{6704D092-4277-4947-8BCE-D878C7C51829}" sibTransId="{C4987587-0E9A-4750-B284-7FE5C818D2D7}"/>
    <dgm:cxn modelId="{8EA13C32-5587-41DF-A43C-F62657D53ADA}" type="presOf" srcId="{33D0B14E-2A4C-46F9-901E-D4B42DC3463C}" destId="{CAD51159-A34B-44A7-9AD1-B2D0440CA9F1}" srcOrd="1" destOrd="0" presId="urn:microsoft.com/office/officeart/2005/8/layout/orgChart1"/>
    <dgm:cxn modelId="{5C214EBC-DF0D-4413-A871-0C6FFD8B064E}" type="presParOf" srcId="{56E86453-084A-44E3-B748-A2F09504FFBD}" destId="{09D88AE2-C172-440B-89E2-C42DE5AE434B}" srcOrd="0" destOrd="0" presId="urn:microsoft.com/office/officeart/2005/8/layout/orgChart1"/>
    <dgm:cxn modelId="{F6BFEAD0-3432-4D46-A9C9-C8542D79CDAB}" type="presParOf" srcId="{09D88AE2-C172-440B-89E2-C42DE5AE434B}" destId="{5F64CFF1-1A45-436C-B012-488A4D493EF8}" srcOrd="0" destOrd="0" presId="urn:microsoft.com/office/officeart/2005/8/layout/orgChart1"/>
    <dgm:cxn modelId="{8AE6844C-D2D1-421B-9AF6-823370339263}" type="presParOf" srcId="{5F64CFF1-1A45-436C-B012-488A4D493EF8}" destId="{C1C0428C-7F27-4666-AE40-0D6038A42F54}" srcOrd="0" destOrd="0" presId="urn:microsoft.com/office/officeart/2005/8/layout/orgChart1"/>
    <dgm:cxn modelId="{B04FFBF2-3025-46B6-80C4-4B193CF7DBA9}" type="presParOf" srcId="{5F64CFF1-1A45-436C-B012-488A4D493EF8}" destId="{CAD51159-A34B-44A7-9AD1-B2D0440CA9F1}" srcOrd="1" destOrd="0" presId="urn:microsoft.com/office/officeart/2005/8/layout/orgChart1"/>
    <dgm:cxn modelId="{E1843320-50E3-4831-98D3-34C053950F12}" type="presParOf" srcId="{09D88AE2-C172-440B-89E2-C42DE5AE434B}" destId="{6A75FB1B-EA93-42F6-AA96-A6EC39F736B5}" srcOrd="1" destOrd="0" presId="urn:microsoft.com/office/officeart/2005/8/layout/orgChart1"/>
    <dgm:cxn modelId="{BB9D7D41-9B9A-44E5-BA26-91E7CFC5B4EE}" type="presParOf" srcId="{6A75FB1B-EA93-42F6-AA96-A6EC39F736B5}" destId="{BEC21034-E217-4031-8362-23BC3EC64390}" srcOrd="0" destOrd="0" presId="urn:microsoft.com/office/officeart/2005/8/layout/orgChart1"/>
    <dgm:cxn modelId="{49AE1419-C406-489C-8463-8C8D04F981D6}" type="presParOf" srcId="{6A75FB1B-EA93-42F6-AA96-A6EC39F736B5}" destId="{2EC34A3A-068C-4321-A76D-5E225C7CC21F}" srcOrd="1" destOrd="0" presId="urn:microsoft.com/office/officeart/2005/8/layout/orgChart1"/>
    <dgm:cxn modelId="{0EA624BE-F7D6-4BB2-93E1-C65F1A562945}" type="presParOf" srcId="{2EC34A3A-068C-4321-A76D-5E225C7CC21F}" destId="{97F5086F-EC49-4A79-90D3-F9923FAB3372}" srcOrd="0" destOrd="0" presId="urn:microsoft.com/office/officeart/2005/8/layout/orgChart1"/>
    <dgm:cxn modelId="{F260AD68-71F5-4E8C-8EB4-03A0034DCDC7}" type="presParOf" srcId="{97F5086F-EC49-4A79-90D3-F9923FAB3372}" destId="{0B42EB24-DA0D-4994-8E72-85AE87A5604F}" srcOrd="0" destOrd="0" presId="urn:microsoft.com/office/officeart/2005/8/layout/orgChart1"/>
    <dgm:cxn modelId="{9D96BFAC-44FC-481D-8B07-4B36A16235B5}" type="presParOf" srcId="{97F5086F-EC49-4A79-90D3-F9923FAB3372}" destId="{328FC228-AFB6-4AE1-8E2A-46E2FAF2E5F4}" srcOrd="1" destOrd="0" presId="urn:microsoft.com/office/officeart/2005/8/layout/orgChart1"/>
    <dgm:cxn modelId="{AA0D5245-23FC-4F7F-996C-B5A32A828730}" type="presParOf" srcId="{2EC34A3A-068C-4321-A76D-5E225C7CC21F}" destId="{43839718-A8F8-40D8-83D7-A8949124CE01}" srcOrd="1" destOrd="0" presId="urn:microsoft.com/office/officeart/2005/8/layout/orgChart1"/>
    <dgm:cxn modelId="{0476AD73-F46A-47FB-AFAF-0E4824539553}" type="presParOf" srcId="{2EC34A3A-068C-4321-A76D-5E225C7CC21F}" destId="{E013B6D9-985F-4DCB-BF7B-9831B5B1E72F}" srcOrd="2" destOrd="0" presId="urn:microsoft.com/office/officeart/2005/8/layout/orgChart1"/>
    <dgm:cxn modelId="{E3182474-5444-4615-9660-90D71865F281}" type="presParOf" srcId="{6A75FB1B-EA93-42F6-AA96-A6EC39F736B5}" destId="{90604E35-21F1-4B17-97BB-8EA4D4ACD9CC}" srcOrd="2" destOrd="0" presId="urn:microsoft.com/office/officeart/2005/8/layout/orgChart1"/>
    <dgm:cxn modelId="{C01D3FD6-97F0-4420-B492-455E4B9D231D}" type="presParOf" srcId="{6A75FB1B-EA93-42F6-AA96-A6EC39F736B5}" destId="{11A292AC-2B6D-462C-839A-84FFDDCA6746}" srcOrd="3" destOrd="0" presId="urn:microsoft.com/office/officeart/2005/8/layout/orgChart1"/>
    <dgm:cxn modelId="{5ED3A47B-28D9-4B40-881B-19361149222B}" type="presParOf" srcId="{11A292AC-2B6D-462C-839A-84FFDDCA6746}" destId="{077BCE12-60CD-4765-9492-D5155F36E855}" srcOrd="0" destOrd="0" presId="urn:microsoft.com/office/officeart/2005/8/layout/orgChart1"/>
    <dgm:cxn modelId="{CB5F3413-0425-4EDD-95B9-99154F3B383C}" type="presParOf" srcId="{077BCE12-60CD-4765-9492-D5155F36E855}" destId="{2D2B2F89-3D8B-46F6-B8F7-BD9F82D6EBE3}" srcOrd="0" destOrd="0" presId="urn:microsoft.com/office/officeart/2005/8/layout/orgChart1"/>
    <dgm:cxn modelId="{53AD93EB-A4F0-4800-A002-3475A3DB1D8E}" type="presParOf" srcId="{077BCE12-60CD-4765-9492-D5155F36E855}" destId="{85BD2B13-66F6-46F0-B94B-8B207BCB6C9B}" srcOrd="1" destOrd="0" presId="urn:microsoft.com/office/officeart/2005/8/layout/orgChart1"/>
    <dgm:cxn modelId="{D12AC3D1-FC9D-4688-8804-F1DBDFE7807A}" type="presParOf" srcId="{11A292AC-2B6D-462C-839A-84FFDDCA6746}" destId="{75815F46-443D-4B0A-AE5B-AB48CEC674EB}" srcOrd="1" destOrd="0" presId="urn:microsoft.com/office/officeart/2005/8/layout/orgChart1"/>
    <dgm:cxn modelId="{E8CDFD5B-FDC7-4B73-B0F7-E02F1B4D2AEC}" type="presParOf" srcId="{11A292AC-2B6D-462C-839A-84FFDDCA6746}" destId="{2A59A319-8C66-4A54-8C82-8F7A7B7F4794}" srcOrd="2" destOrd="0" presId="urn:microsoft.com/office/officeart/2005/8/layout/orgChart1"/>
    <dgm:cxn modelId="{E1AA3D02-42F4-4A39-81C6-39E473465D4C}" type="presParOf" srcId="{6A75FB1B-EA93-42F6-AA96-A6EC39F736B5}" destId="{AEBBD753-7A72-41FE-A645-DCEE12956824}" srcOrd="4" destOrd="0" presId="urn:microsoft.com/office/officeart/2005/8/layout/orgChart1"/>
    <dgm:cxn modelId="{2AE46959-35D2-4B15-B466-0C65933B1C31}" type="presParOf" srcId="{6A75FB1B-EA93-42F6-AA96-A6EC39F736B5}" destId="{2DC96BCF-CD87-4E66-BC4C-7E316A37BD2F}" srcOrd="5" destOrd="0" presId="urn:microsoft.com/office/officeart/2005/8/layout/orgChart1"/>
    <dgm:cxn modelId="{7A226FA3-78EF-4B71-A1BD-689723E3B391}" type="presParOf" srcId="{2DC96BCF-CD87-4E66-BC4C-7E316A37BD2F}" destId="{3FF4435F-00ED-4BA5-8C0B-B0D2DF07CEB8}" srcOrd="0" destOrd="0" presId="urn:microsoft.com/office/officeart/2005/8/layout/orgChart1"/>
    <dgm:cxn modelId="{AC0B1B87-571D-4C90-A2E2-C4AE44FB1060}" type="presParOf" srcId="{3FF4435F-00ED-4BA5-8C0B-B0D2DF07CEB8}" destId="{153A07ED-FF2D-45FF-8EF4-123808F30311}" srcOrd="0" destOrd="0" presId="urn:microsoft.com/office/officeart/2005/8/layout/orgChart1"/>
    <dgm:cxn modelId="{AAA0E7D5-9F7C-4DEF-9F5C-B5FB223EA3AF}" type="presParOf" srcId="{3FF4435F-00ED-4BA5-8C0B-B0D2DF07CEB8}" destId="{D6A92627-87B3-43DA-9BB0-B96FB13DDE8C}" srcOrd="1" destOrd="0" presId="urn:microsoft.com/office/officeart/2005/8/layout/orgChart1"/>
    <dgm:cxn modelId="{7973A59B-6B17-4B65-BAB5-4B0E9837B7E5}" type="presParOf" srcId="{2DC96BCF-CD87-4E66-BC4C-7E316A37BD2F}" destId="{F6EABEAC-FCA1-4B24-8711-832826207AF5}" srcOrd="1" destOrd="0" presId="urn:microsoft.com/office/officeart/2005/8/layout/orgChart1"/>
    <dgm:cxn modelId="{7C927E97-02E6-4074-ACD2-F0041EC45153}" type="presParOf" srcId="{2DC96BCF-CD87-4E66-BC4C-7E316A37BD2F}" destId="{EADDC63A-70C6-4F68-A552-527EF2F1A5D4}" srcOrd="2" destOrd="0" presId="urn:microsoft.com/office/officeart/2005/8/layout/orgChart1"/>
    <dgm:cxn modelId="{2C47466E-34BF-44EB-AF1F-992DF1600DD7}" type="presParOf" srcId="{09D88AE2-C172-440B-89E2-C42DE5AE434B}" destId="{78F6E4B6-2A96-4B26-8831-6484AB75F69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BBD753-7A72-41FE-A645-DCEE12956824}">
      <dsp:nvSpPr>
        <dsp:cNvPr id="0" name=""/>
        <dsp:cNvSpPr/>
      </dsp:nvSpPr>
      <dsp:spPr>
        <a:xfrm>
          <a:off x="3929090" y="1338957"/>
          <a:ext cx="2681201" cy="4653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2666"/>
              </a:lnTo>
              <a:lnTo>
                <a:pt x="2681201" y="232666"/>
              </a:lnTo>
              <a:lnTo>
                <a:pt x="2681201" y="46533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604E35-21F1-4B17-97BB-8EA4D4ACD9CC}">
      <dsp:nvSpPr>
        <dsp:cNvPr id="0" name=""/>
        <dsp:cNvSpPr/>
      </dsp:nvSpPr>
      <dsp:spPr>
        <a:xfrm>
          <a:off x="3790775" y="1338957"/>
          <a:ext cx="138314" cy="465332"/>
        </a:xfrm>
        <a:custGeom>
          <a:avLst/>
          <a:gdLst/>
          <a:ahLst/>
          <a:cxnLst/>
          <a:rect l="0" t="0" r="0" b="0"/>
          <a:pathLst>
            <a:path>
              <a:moveTo>
                <a:pt x="138314" y="0"/>
              </a:moveTo>
              <a:lnTo>
                <a:pt x="138314" y="232666"/>
              </a:lnTo>
              <a:lnTo>
                <a:pt x="0" y="232666"/>
              </a:lnTo>
              <a:lnTo>
                <a:pt x="0" y="46533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C21034-E217-4031-8362-23BC3EC64390}">
      <dsp:nvSpPr>
        <dsp:cNvPr id="0" name=""/>
        <dsp:cNvSpPr/>
      </dsp:nvSpPr>
      <dsp:spPr>
        <a:xfrm>
          <a:off x="1109574" y="1338957"/>
          <a:ext cx="2819515" cy="465332"/>
        </a:xfrm>
        <a:custGeom>
          <a:avLst/>
          <a:gdLst/>
          <a:ahLst/>
          <a:cxnLst/>
          <a:rect l="0" t="0" r="0" b="0"/>
          <a:pathLst>
            <a:path>
              <a:moveTo>
                <a:pt x="2819515" y="0"/>
              </a:moveTo>
              <a:lnTo>
                <a:pt x="2819515" y="232666"/>
              </a:lnTo>
              <a:lnTo>
                <a:pt x="0" y="232666"/>
              </a:lnTo>
              <a:lnTo>
                <a:pt x="0" y="46533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C0428C-7F27-4666-AE40-0D6038A42F54}">
      <dsp:nvSpPr>
        <dsp:cNvPr id="0" name=""/>
        <dsp:cNvSpPr/>
      </dsp:nvSpPr>
      <dsp:spPr>
        <a:xfrm>
          <a:off x="2500331" y="231023"/>
          <a:ext cx="2857517" cy="110793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600" b="1" kern="1200" dirty="0" smtClean="0">
              <a:cs typeface="JasmineUPC" pitchFamily="18" charset="-34"/>
            </a:rPr>
            <a:t>ฝ่ายประชาสัมพันธ์</a:t>
          </a:r>
          <a:endParaRPr lang="th-TH" sz="3600" b="1" kern="1200" dirty="0">
            <a:cs typeface="JasmineUPC" pitchFamily="18" charset="-34"/>
          </a:endParaRPr>
        </a:p>
      </dsp:txBody>
      <dsp:txXfrm>
        <a:off x="2500331" y="231023"/>
        <a:ext cx="2857517" cy="1107934"/>
      </dsp:txXfrm>
    </dsp:sp>
    <dsp:sp modelId="{0B42EB24-DA0D-4994-8E72-85AE87A5604F}">
      <dsp:nvSpPr>
        <dsp:cNvPr id="0" name=""/>
        <dsp:cNvSpPr/>
      </dsp:nvSpPr>
      <dsp:spPr>
        <a:xfrm>
          <a:off x="1640" y="1804290"/>
          <a:ext cx="2215868" cy="110793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200" b="1" kern="1200" dirty="0" smtClean="0">
              <a:cs typeface="JasmineUPC" pitchFamily="18" charset="-34"/>
            </a:rPr>
            <a:t>สื่อมวลชนสัมพันธ์</a:t>
          </a:r>
          <a:endParaRPr lang="th-TH" sz="3200" b="1" kern="1200" dirty="0">
            <a:cs typeface="JasmineUPC" pitchFamily="18" charset="-34"/>
          </a:endParaRPr>
        </a:p>
      </dsp:txBody>
      <dsp:txXfrm>
        <a:off x="1640" y="1804290"/>
        <a:ext cx="2215868" cy="1107934"/>
      </dsp:txXfrm>
    </dsp:sp>
    <dsp:sp modelId="{2D2B2F89-3D8B-46F6-B8F7-BD9F82D6EBE3}">
      <dsp:nvSpPr>
        <dsp:cNvPr id="0" name=""/>
        <dsp:cNvSpPr/>
      </dsp:nvSpPr>
      <dsp:spPr>
        <a:xfrm>
          <a:off x="2682841" y="1804290"/>
          <a:ext cx="2215868" cy="110793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200" b="1" kern="1200" dirty="0" smtClean="0">
              <a:cs typeface="JasmineUPC" pitchFamily="18" charset="-34"/>
            </a:rPr>
            <a:t>ชุมชนสัมพันธ์</a:t>
          </a:r>
          <a:endParaRPr lang="th-TH" sz="3200" b="1" kern="1200" dirty="0">
            <a:cs typeface="JasmineUPC" pitchFamily="18" charset="-34"/>
          </a:endParaRPr>
        </a:p>
      </dsp:txBody>
      <dsp:txXfrm>
        <a:off x="2682841" y="1804290"/>
        <a:ext cx="2215868" cy="1107934"/>
      </dsp:txXfrm>
    </dsp:sp>
    <dsp:sp modelId="{153A07ED-FF2D-45FF-8EF4-123808F30311}">
      <dsp:nvSpPr>
        <dsp:cNvPr id="0" name=""/>
        <dsp:cNvSpPr/>
      </dsp:nvSpPr>
      <dsp:spPr>
        <a:xfrm>
          <a:off x="5364042" y="1804290"/>
          <a:ext cx="2492497" cy="110793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200" b="1" kern="1200" dirty="0" smtClean="0">
              <a:cs typeface="JasmineUPC" pitchFamily="18" charset="-34"/>
            </a:rPr>
            <a:t>การประชาสัมพันธ์ภายใน</a:t>
          </a:r>
          <a:endParaRPr lang="th-TH" sz="3200" b="1" kern="1200" dirty="0">
            <a:cs typeface="JasmineUPC" pitchFamily="18" charset="-34"/>
          </a:endParaRPr>
        </a:p>
      </dsp:txBody>
      <dsp:txXfrm>
        <a:off x="5364042" y="1804290"/>
        <a:ext cx="2492497" cy="11079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FB8FA-68A6-4478-8E4E-EF178F61BFEB}" type="datetimeFigureOut">
              <a:rPr lang="th-TH" smtClean="0"/>
              <a:t>08/02/65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22218-004E-4A14-BDAF-2FEB5018C91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69208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FB8FA-68A6-4478-8E4E-EF178F61BFEB}" type="datetimeFigureOut">
              <a:rPr lang="th-TH" smtClean="0"/>
              <a:t>08/02/65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22218-004E-4A14-BDAF-2FEB5018C91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04728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FB8FA-68A6-4478-8E4E-EF178F61BFEB}" type="datetimeFigureOut">
              <a:rPr lang="th-TH" smtClean="0"/>
              <a:t>08/02/65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22218-004E-4A14-BDAF-2FEB5018C91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68734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FB8FA-68A6-4478-8E4E-EF178F61BFEB}" type="datetimeFigureOut">
              <a:rPr lang="th-TH" smtClean="0"/>
              <a:t>08/02/65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22218-004E-4A14-BDAF-2FEB5018C91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26151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FB8FA-68A6-4478-8E4E-EF178F61BFEB}" type="datetimeFigureOut">
              <a:rPr lang="th-TH" smtClean="0"/>
              <a:t>08/02/65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22218-004E-4A14-BDAF-2FEB5018C91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04305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FB8FA-68A6-4478-8E4E-EF178F61BFEB}" type="datetimeFigureOut">
              <a:rPr lang="th-TH" smtClean="0"/>
              <a:t>08/02/65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22218-004E-4A14-BDAF-2FEB5018C91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81039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FB8FA-68A6-4478-8E4E-EF178F61BFEB}" type="datetimeFigureOut">
              <a:rPr lang="th-TH" smtClean="0"/>
              <a:t>08/02/65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22218-004E-4A14-BDAF-2FEB5018C91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22167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FB8FA-68A6-4478-8E4E-EF178F61BFEB}" type="datetimeFigureOut">
              <a:rPr lang="th-TH" smtClean="0"/>
              <a:t>08/02/65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22218-004E-4A14-BDAF-2FEB5018C91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8459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FB8FA-68A6-4478-8E4E-EF178F61BFEB}" type="datetimeFigureOut">
              <a:rPr lang="th-TH" smtClean="0"/>
              <a:t>08/02/65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22218-004E-4A14-BDAF-2FEB5018C91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90406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FB8FA-68A6-4478-8E4E-EF178F61BFEB}" type="datetimeFigureOut">
              <a:rPr lang="th-TH" smtClean="0"/>
              <a:t>08/02/65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22218-004E-4A14-BDAF-2FEB5018C91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77886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FB8FA-68A6-4478-8E4E-EF178F61BFEB}" type="datetimeFigureOut">
              <a:rPr lang="th-TH" smtClean="0"/>
              <a:t>08/02/65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22218-004E-4A14-BDAF-2FEB5018C91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68239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FB8FA-68A6-4478-8E4E-EF178F61BFEB}" type="datetimeFigureOut">
              <a:rPr lang="th-TH" smtClean="0"/>
              <a:t>08/02/65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22218-004E-4A14-BDAF-2FEB5018C91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60346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isaritiaw@gmail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2100943"/>
            <a:ext cx="5867400" cy="1752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200" dirty="0"/>
              <a:t>MCA 2102  </a:t>
            </a:r>
            <a:endParaRPr lang="th-TH" sz="2200" dirty="0" smtClean="0"/>
          </a:p>
          <a:p>
            <a:pPr algn="ctr">
              <a:buNone/>
            </a:pPr>
            <a:r>
              <a:rPr lang="th-TH" sz="2200" dirty="0" smtClean="0"/>
              <a:t>การ</a:t>
            </a:r>
            <a:r>
              <a:rPr lang="th-TH" sz="2200" dirty="0"/>
              <a:t>จัดการธุรกิจ</a:t>
            </a:r>
            <a:r>
              <a:rPr lang="th-TH" sz="2200" dirty="0" smtClean="0"/>
              <a:t>สื่อสารมวลชน</a:t>
            </a:r>
          </a:p>
          <a:p>
            <a:pPr algn="ctr">
              <a:buNone/>
            </a:pPr>
            <a:r>
              <a:rPr lang="en-US" sz="2200" dirty="0"/>
              <a:t>Mass Communication Business Management </a:t>
            </a:r>
            <a:r>
              <a:rPr lang="th-TH" sz="2200" dirty="0" smtClean="0"/>
              <a:t> 	</a:t>
            </a:r>
            <a:endParaRPr lang="en-US" sz="2200" dirty="0"/>
          </a:p>
        </p:txBody>
      </p:sp>
      <p:sp>
        <p:nvSpPr>
          <p:cNvPr id="4" name="Rectangle 3"/>
          <p:cNvSpPr/>
          <p:nvPr/>
        </p:nvSpPr>
        <p:spPr>
          <a:xfrm>
            <a:off x="5410200" y="5105400"/>
            <a:ext cx="3429000" cy="1246495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 algn="r"/>
            <a:r>
              <a:rPr lang="th-TH" sz="2500" b="1" dirty="0" smtClean="0">
                <a:solidFill>
                  <a:schemeClr val="bg1"/>
                </a:solidFill>
              </a:rPr>
              <a:t>อ. อิสรี ไพเราะ (อ.ต๊ะ)</a:t>
            </a:r>
          </a:p>
          <a:p>
            <a:pPr algn="r"/>
            <a:r>
              <a:rPr lang="en-US" sz="2500" b="1" dirty="0" smtClean="0">
                <a:solidFill>
                  <a:schemeClr val="bg1"/>
                </a:solidFill>
                <a:hlinkClick r:id="rId2"/>
              </a:rPr>
              <a:t>isaritiaw@gmail.com</a:t>
            </a:r>
            <a:endParaRPr lang="th-TH" sz="2500" b="1" dirty="0" smtClean="0">
              <a:solidFill>
                <a:schemeClr val="bg1"/>
              </a:solidFill>
            </a:endParaRPr>
          </a:p>
          <a:p>
            <a:pPr algn="r"/>
            <a:r>
              <a:rPr lang="en-US" sz="2500" b="1" dirty="0" smtClean="0">
                <a:solidFill>
                  <a:schemeClr val="bg1"/>
                </a:solidFill>
              </a:rPr>
              <a:t>MB. 0863583508</a:t>
            </a:r>
            <a:endParaRPr lang="en-US" sz="2500" dirty="0">
              <a:solidFill>
                <a:schemeClr val="bg1"/>
              </a:solidFill>
            </a:endParaRPr>
          </a:p>
        </p:txBody>
      </p:sp>
      <p:pic>
        <p:nvPicPr>
          <p:cNvPr id="31746" name="Picture 2" descr="http://www.theiiat.or.th/media/km/thumbnail/20/90210141120/nw-9021014112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3886200"/>
            <a:ext cx="2895600" cy="2362200"/>
          </a:xfrm>
          <a:prstGeom prst="rect">
            <a:avLst/>
          </a:prstGeom>
          <a:noFill/>
        </p:spPr>
      </p:pic>
      <p:pic>
        <p:nvPicPr>
          <p:cNvPr id="31748" name="Picture 4" descr="http://www.oknation.net/blog/home/blog_data/202/31202/images/teamwork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685800"/>
            <a:ext cx="2819400" cy="23622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6705600" y="214290"/>
            <a:ext cx="2009804" cy="107721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3200" b="1" dirty="0" smtClean="0">
                <a:solidFill>
                  <a:schemeClr val="bg1"/>
                </a:solidFill>
              </a:rPr>
              <a:t>Week 9-10  </a:t>
            </a:r>
          </a:p>
          <a:p>
            <a:pPr algn="r"/>
            <a:r>
              <a:rPr lang="en-US" sz="3200" b="1" dirty="0" smtClean="0">
                <a:solidFill>
                  <a:schemeClr val="bg1"/>
                </a:solidFill>
              </a:rPr>
              <a:t>Chapter </a:t>
            </a:r>
            <a:r>
              <a:rPr lang="en-US" sz="3200" b="1" dirty="0">
                <a:solidFill>
                  <a:schemeClr val="bg1"/>
                </a:solidFill>
              </a:rPr>
              <a:t>5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683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b="1" dirty="0" smtClean="0"/>
              <a:t>ความหมายของการประชาสัมพันธ์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thaiDist">
              <a:buNone/>
            </a:pPr>
            <a:r>
              <a:rPr lang="th-TH" dirty="0" smtClean="0"/>
              <a:t>	</a:t>
            </a:r>
            <a:r>
              <a:rPr lang="th-TH" dirty="0"/>
              <a:t> การประชาสัมพันธ์เป็นความพยายามที่มีการวางแผนในการที่จะมีอิทธิพลเหนือความคิดจิตใจของสาธารณชนที่เกี่ยวข้อง โดยการกระทำสิ่งที่มีคุณค่ากับสังคม  เพื่อให้สาธารณชนเหล่านั้นมีทัศนคติที่ดีต่อหน่วยงาน  องค์การ  บริษัท  ห้างร้านหรือสมาคม  ตลอดจนมีภาพพจน์ที่ดีเกี่ยวกับหน่วยงานต่าง ๆ เหล่านั้น  เพื่อให้หน่วยงานได้รับการสนับสนุนและความร่วมมือที่ดีจากสาธารณชนที่เกี่ยวข้องในระยะยาวต่อเนื่องกันไปเรื่อยๆ  การประชาสัมพันธ์จึงมาจากภาษาอังกฤษว่า </a:t>
            </a:r>
            <a:r>
              <a:rPr lang="en-US" dirty="0"/>
              <a:t>Public Relation </a:t>
            </a:r>
            <a:r>
              <a:rPr lang="th-TH" dirty="0"/>
              <a:t>หรือ </a:t>
            </a:r>
            <a:r>
              <a:rPr lang="en-US" dirty="0"/>
              <a:t>PR</a:t>
            </a:r>
            <a:r>
              <a:rPr lang="th-TH" dirty="0"/>
              <a:t> ซึ่งหมายถึงความสัมพันธ์กับสาธารณชน</a:t>
            </a:r>
            <a:endParaRPr lang="en-US" dirty="0"/>
          </a:p>
          <a:p>
            <a:pPr marL="0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8224780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336704"/>
          </a:xfrm>
        </p:spPr>
        <p:txBody>
          <a:bodyPr/>
          <a:lstStyle/>
          <a:p>
            <a:pPr algn="thaiDist"/>
            <a:r>
              <a:rPr lang="en-US" dirty="0" err="1"/>
              <a:t>Cutlip</a:t>
            </a:r>
            <a:r>
              <a:rPr lang="en-US" dirty="0"/>
              <a:t> and Center (1971) </a:t>
            </a:r>
            <a:r>
              <a:rPr lang="th-TH" dirty="0"/>
              <a:t>แสดงทรรศนะเพิ่มเติมว่า การประชาสัมพันธ์เป็นงานเชิงสร้างสรรค์ที่ก่อให้เกิดความรู้ ความเข้าใจแก่ประชาชน  ขณะเดียวกันก็ส่งเสริมความเข้าใจอันดี และสร้างสัมพันธภาพที่กลมเกลียวราบรื่นระหว่างองค์การสถาบันกับกลุ่มประชาสัมพันธ์ที่เกี่ยวข้อง  ซึ่งอาจสรุปได้ว่า การประชาสัมพันธ์คือการสื่อสารความคิดเห็น ข้อเท็จจริงต่าง ๆ ไปสู่กลุ่มประชาชน โดยมีจุดมุ่งหมายที่จะเสริมสร้างความสัมพันธ์และความเข้าใจอันดีระหว่างองค์การสถาบันหรือหน่วยงานกับกลุ่มประชาชนที่เกี่ยวข้อง เพื่อหวังผลในความร่วมมือและสนับสนุนจากประชาชนนั่นเอง</a:t>
            </a:r>
            <a:endParaRPr lang="en-US" dirty="0"/>
          </a:p>
          <a:p>
            <a:pPr marL="0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5364856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336704"/>
          </a:xfrm>
        </p:spPr>
        <p:txBody>
          <a:bodyPr/>
          <a:lstStyle/>
          <a:p>
            <a:r>
              <a:rPr lang="th-TH" dirty="0"/>
              <a:t>ดร . เสรี วงษ์มณฑา นักการประชาสัมพันธ์และอดีตอาจารย์มหาวิทยาลัยชื่อดังได้ กล่าวไว้ว่า การประชาสัมพันธ์พื่อสร้างภาพลักษณ์  เป็นการสร้างความเข้าใจและทัศนคติที่ดี  อันจะนำไปสู่การสนับสนุนและความร่วมมือและสัมพันธภาพที่ดีระหว่างองค์กรและประชาชน</a:t>
            </a:r>
            <a:r>
              <a:rPr lang="th-TH" dirty="0" smtClean="0"/>
              <a:t>กลุ่มเป้าหมาย</a:t>
            </a:r>
          </a:p>
          <a:p>
            <a:r>
              <a:rPr lang="th-TH" dirty="0" smtClean="0"/>
              <a:t>เอ็ดเวิร์ด แอล.เบอร์เนส์(</a:t>
            </a:r>
            <a:r>
              <a:rPr lang="en-US" dirty="0" smtClean="0"/>
              <a:t>Edward L. </a:t>
            </a:r>
            <a:r>
              <a:rPr lang="en-US" dirty="0" err="1" smtClean="0"/>
              <a:t>Bernays</a:t>
            </a:r>
            <a:r>
              <a:rPr lang="en-US" dirty="0" smtClean="0"/>
              <a:t>) </a:t>
            </a:r>
            <a:r>
              <a:rPr lang="th-TH" dirty="0" smtClean="0"/>
              <a:t>ให้ความหมาย “การประชาสัมพันธ์” ไว้ ๓ ประการ ได้แก่</a:t>
            </a:r>
          </a:p>
          <a:p>
            <a:pPr marL="0" indent="0">
              <a:buNone/>
            </a:pPr>
            <a:r>
              <a:rPr lang="th-TH" dirty="0" smtClean="0"/>
              <a:t>๑.เป็นการเผยแพร่ ชี้แจงให้ประชาชนทราบ</a:t>
            </a:r>
          </a:p>
          <a:p>
            <a:pPr marL="0" indent="0">
              <a:buNone/>
            </a:pPr>
            <a:r>
              <a:rPr lang="th-TH" dirty="0" smtClean="0"/>
              <a:t>๒.เป็นการชักจูงใจให้ประชาชนมีส่วนร่วม และเห็นด้วยกับวัตถุประสงค์ ตลอดจนวิธีการดำเนินงานของสถาบัน หน่วยงาน</a:t>
            </a:r>
          </a:p>
          <a:p>
            <a:pPr marL="0" indent="0">
              <a:buNone/>
            </a:pPr>
            <a:r>
              <a:rPr lang="th-TH" dirty="0" smtClean="0"/>
              <a:t>๓.เป็นการผสมผสานความคิดเห็นของประชาชนที่เกี่ยวข้อง ให้เข้ากับจุดมุ่งหมายและวิธีการดำเนินงานของสถาบัน</a:t>
            </a:r>
          </a:p>
          <a:p>
            <a:endParaRPr lang="th-TH" dirty="0" smtClean="0"/>
          </a:p>
        </p:txBody>
      </p:sp>
    </p:spTree>
    <p:extLst>
      <p:ext uri="{BB962C8B-B14F-4D97-AF65-F5344CB8AC3E}">
        <p14:creationId xmlns:p14="http://schemas.microsoft.com/office/powerpoint/2010/main" val="39014630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336704"/>
          </a:xfrm>
        </p:spPr>
        <p:txBody>
          <a:bodyPr/>
          <a:lstStyle/>
          <a:p>
            <a:r>
              <a:rPr lang="th-TH" dirty="0" smtClean="0"/>
              <a:t> พรทิพย์ วรกิจโภคาทร ให้ความหมาย “ การประชาสัมพันธ์ ” คือ การปฏิบัติกิจกรรมต่างๆ ตามแผนการของการสื่อสารที่ได้กำหนดไว้ เพื่อส่งเสริมความเข้าใจอันถูกต้องตรงกันในอันที่จะสร้างความเชื่อถือ ศรัทธา และความร่วมมือระหว่างสถาบันกับประชาชนกลุ่มเป้าหมาย โดยเป็นการปฏิบัติกิจกรรมที่ต่อเนื่องและหวังผลระยะยาว</a:t>
            </a:r>
          </a:p>
          <a:p>
            <a:pPr marL="0" indent="0">
              <a:buNone/>
            </a:pPr>
            <a:r>
              <a:rPr lang="en-US" dirty="0" err="1"/>
              <a:t>จากความหมาย</a:t>
            </a:r>
            <a:r>
              <a:rPr lang="en-US" dirty="0"/>
              <a:t> “ </a:t>
            </a:r>
            <a:r>
              <a:rPr lang="en-US" dirty="0" err="1"/>
              <a:t>การประชาสัมพันธ์</a:t>
            </a:r>
            <a:r>
              <a:rPr lang="en-US" dirty="0"/>
              <a:t>” </a:t>
            </a:r>
            <a:r>
              <a:rPr lang="en-US" dirty="0" err="1"/>
              <a:t>ที่ได้กล่าวมาแล้วข้างต้น</a:t>
            </a:r>
            <a:r>
              <a:rPr lang="en-US" dirty="0"/>
              <a:t> </a:t>
            </a:r>
            <a:r>
              <a:rPr lang="en-US" dirty="0" err="1"/>
              <a:t>สามารถสรุปได้ว่า</a:t>
            </a:r>
            <a:r>
              <a:rPr lang="en-US" dirty="0"/>
              <a:t> “</a:t>
            </a:r>
            <a:r>
              <a:rPr lang="en-US" dirty="0" err="1"/>
              <a:t>การประชาสัมพันธ์</a:t>
            </a:r>
            <a:r>
              <a:rPr lang="en-US" dirty="0"/>
              <a:t>” </a:t>
            </a:r>
            <a:r>
              <a:rPr lang="en-US" dirty="0" err="1"/>
              <a:t>หมายถึง</a:t>
            </a:r>
            <a:r>
              <a:rPr lang="en-US" dirty="0"/>
              <a:t> “</a:t>
            </a:r>
            <a:r>
              <a:rPr lang="en-US" dirty="0" err="1"/>
              <a:t>การติดต่อสื่อสารระหว่างหน่วยงาน</a:t>
            </a:r>
            <a:r>
              <a:rPr lang="en-US" dirty="0"/>
              <a:t> </a:t>
            </a:r>
            <a:r>
              <a:rPr lang="en-US" dirty="0" err="1"/>
              <a:t>หรือองค์กรและกลุ่มประชาชนเป้าหมาย</a:t>
            </a:r>
            <a:r>
              <a:rPr lang="en-US" dirty="0"/>
              <a:t> </a:t>
            </a:r>
            <a:r>
              <a:rPr lang="en-US" dirty="0" err="1"/>
              <a:t>เพื่อสร้างความเข้าใจอันถูกต้องในอันที่จะสร้างความเชื่อถือ</a:t>
            </a:r>
            <a:r>
              <a:rPr lang="en-US" dirty="0"/>
              <a:t> </a:t>
            </a:r>
            <a:r>
              <a:rPr lang="en-US" dirty="0" err="1"/>
              <a:t>ศรัทธา</a:t>
            </a:r>
            <a:r>
              <a:rPr lang="en-US" dirty="0"/>
              <a:t> </a:t>
            </a:r>
            <a:r>
              <a:rPr lang="en-US" dirty="0" err="1"/>
              <a:t>และความร่วมมือตลอดจนความสัมพันธ์ที่ดี</a:t>
            </a:r>
            <a:r>
              <a:rPr lang="en-US" dirty="0"/>
              <a:t> </a:t>
            </a:r>
            <a:r>
              <a:rPr lang="en-US" dirty="0" err="1"/>
              <a:t>ซึ่งจะช่วยให้การดำเนินงานของหน่วยงานนั้นๆ</a:t>
            </a:r>
            <a:r>
              <a:rPr lang="en-US" dirty="0"/>
              <a:t> </a:t>
            </a:r>
            <a:r>
              <a:rPr lang="en-US" dirty="0" err="1"/>
              <a:t>บรรลุเป้าหมาย</a:t>
            </a:r>
            <a:r>
              <a:rPr lang="en-US" dirty="0"/>
              <a:t>”</a:t>
            </a:r>
          </a:p>
          <a:p>
            <a:pPr marL="0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5830007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b="1" dirty="0"/>
              <a:t>การพัฒนาธุรกิจ</a:t>
            </a:r>
            <a:r>
              <a:rPr lang="th-TH" b="1" dirty="0" smtClean="0"/>
              <a:t>ประชาสัมพันธ์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thaiDist">
              <a:buNone/>
            </a:pPr>
            <a:r>
              <a:rPr lang="th-TH" sz="3300" b="1" dirty="0" smtClean="0"/>
              <a:t>	</a:t>
            </a:r>
            <a:r>
              <a:rPr lang="th-TH" sz="3300" dirty="0"/>
              <a:t>พัฒนาธุรกิจ</a:t>
            </a:r>
            <a:r>
              <a:rPr lang="th-TH" sz="3300" dirty="0" smtClean="0"/>
              <a:t>ประชาสัมพันธ์ในปัจจุบันได้ถูกนำไปใช้ทั้งในภาครัฐฯแลภาคเอกชนไม่ว่าจะเป็นการจัดทำประเด็นข่าว บทความประชาสัมพันธ์                การทำกิจกรรมสร้างการความรับผิดชอบต่อสังคมทั้ง</a:t>
            </a:r>
            <a:r>
              <a:rPr lang="en-US" sz="3300" dirty="0" smtClean="0"/>
              <a:t>SR/CSR </a:t>
            </a:r>
            <a:r>
              <a:rPr lang="th-TH" sz="3300" dirty="0" smtClean="0"/>
              <a:t>การสร้างความเข้าให้กับกลุ่มเป้าหมาย จัดกิจกรรมสร้างความสัมพันธ์ฯลฯ </a:t>
            </a:r>
          </a:p>
          <a:p>
            <a:pPr marL="0" indent="0" algn="thaiDist">
              <a:buNone/>
            </a:pPr>
            <a:r>
              <a:rPr lang="th-TH" sz="3300" dirty="0"/>
              <a:t>	</a:t>
            </a:r>
            <a:r>
              <a:rPr lang="th-TH" sz="3300" dirty="0" smtClean="0"/>
              <a:t>ดังนั้นธุรกิจประชาสัมพันธ์จึงจำเป็นต้อง</a:t>
            </a:r>
            <a:r>
              <a:rPr lang="th-TH" sz="3300" dirty="0"/>
              <a:t>องค์ความรู้</a:t>
            </a:r>
            <a:r>
              <a:rPr lang="th-TH" sz="3300" dirty="0" smtClean="0"/>
              <a:t>ทางด้าน            การ</a:t>
            </a:r>
            <a:r>
              <a:rPr lang="th-TH" sz="3300" dirty="0"/>
              <a:t>สื่อสาร การประชาสัมพันธ์   แผนกลยุทธ์การสื่อสาร</a:t>
            </a:r>
            <a:r>
              <a:rPr lang="th-TH" sz="3300" dirty="0" smtClean="0"/>
              <a:t>ประชาสัมพันธ์                 </a:t>
            </a:r>
            <a:r>
              <a:rPr lang="th-TH" sz="3300" dirty="0"/>
              <a:t>การสร้างภาพลักษณ์</a:t>
            </a:r>
            <a:r>
              <a:rPr lang="th-TH" sz="3300" dirty="0" smtClean="0"/>
              <a:t>และอการ</a:t>
            </a:r>
            <a:r>
              <a:rPr lang="th-TH" sz="3300" dirty="0"/>
              <a:t>ประชาสัมพันธ์</a:t>
            </a:r>
            <a:r>
              <a:rPr lang="th-TH" sz="3300" dirty="0" smtClean="0"/>
              <a:t>ให้แก่กลุ่มเป้าหมาย </a:t>
            </a:r>
            <a:r>
              <a:rPr lang="th-TH" sz="3300" dirty="0"/>
              <a:t>และผู้ปฏิบัติงานสื่อสารองค์กรประชาสัมพันธ์  โฆษณา การตลาด ตลอดจนผู้สนใจ ได้เพิ่มพูนความรู้ พัฒนาศักยภาพประสบการณ์เพื่อให้เกิดประสิทธิภาพในการบริหาร และปฏิบัติงานประชาสัมพันธ์ให้เกิดประโยชน์สูงสุดต่อองค์กรต่อไป</a:t>
            </a:r>
            <a:endParaRPr lang="en-US" sz="3300" dirty="0"/>
          </a:p>
          <a:p>
            <a:pPr marL="0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000339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algn="thaiDist"/>
            <a:r>
              <a:rPr lang="th-TH" dirty="0"/>
              <a:t>ภาพรวมธุรกิจประชาสัมพันธ์ (พีอาร์) คาดว่าจะเติบโต เพราะแนวโน้มเศรษฐกิจกำลังปรับตัวในทิศทางที่ดีขึ้น ทำให้ทุกบริษัทต่างหันมารุกทำ พีอาร์มากยิ่งขึ้น เพื่อสร้างแบรนด์และขยายตลาดสู่กลุ่มลูกค้าเป้าหมาย ส่วนในปีก่อนตลาดอยู่ในระดับทรงตัวหรืออาจ</a:t>
            </a:r>
            <a:r>
              <a:rPr lang="th-TH" dirty="0" smtClean="0"/>
              <a:t>เติบโต</a:t>
            </a:r>
            <a:r>
              <a:rPr lang="th-TH" dirty="0"/>
              <a:t>ตามภาวะเศรษฐกิจและปัจจัยลบที่</a:t>
            </a:r>
            <a:r>
              <a:rPr lang="th-TH" dirty="0" smtClean="0"/>
              <a:t>เกิดขึ้นโดย</a:t>
            </a:r>
            <a:r>
              <a:rPr lang="th-TH" dirty="0"/>
              <a:t>ธุรกิจพีอาร์มีสัดส่วนประมาณ 5% ของภาคธุรกิจโฆษณาที่มีมูลค่า</a:t>
            </a:r>
            <a:r>
              <a:rPr lang="th-TH" dirty="0" smtClean="0"/>
              <a:t>สูงขึ้น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7296977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ลักษณะการประชาสัมพันธ์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การประชาสัมพันธ์เป็นการสื่อสารสองทางจากผู้ส่งสารไปยังผู้รับสารเพื่อมุ่งสร้างการรับรู้และความเข้าใจของ</a:t>
            </a:r>
            <a:r>
              <a:rPr lang="th-TH" dirty="0" smtClean="0"/>
              <a:t>กลุ่มเป้าหมาย</a:t>
            </a:r>
            <a:r>
              <a:rPr lang="th-TH" dirty="0" smtClean="0"/>
              <a:t>ร่วมกัน รวมทั้งผลตอบรับจากกลุ่มเป้าหมายในรูปแบบใด ขึ้นอยู่กับวัตถุประสงค์ในการสื่อสารให้เหมาะสมกับกลุ่มเป้าหมายโดยมีวิธีการดังต่อไปนี้</a:t>
            </a:r>
          </a:p>
          <a:p>
            <a:pPr marL="0" indent="0">
              <a:buNone/>
            </a:pPr>
            <a:r>
              <a:rPr lang="th-TH" dirty="0" smtClean="0"/>
              <a:t>-การประชาสัมพันธ์เพื่อโน้มน้าวใจ</a:t>
            </a:r>
          </a:p>
          <a:p>
            <a:pPr marL="0" indent="0">
              <a:buNone/>
            </a:pPr>
            <a:r>
              <a:rPr lang="th-TH" dirty="0" smtClean="0"/>
              <a:t>-การประชาสัมพันธ์เพื่อสร้างการจดจำและรักษาสัมพันธ์</a:t>
            </a:r>
          </a:p>
          <a:p>
            <a:pPr marL="0" indent="0">
              <a:buNone/>
            </a:pPr>
            <a:r>
              <a:rPr lang="th-TH" dirty="0" smtClean="0"/>
              <a:t>-การประชาสัมพันธ์แบบครบวงจร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9025250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กลุ่มสาธารณชนกับการประชาสัมพันธ์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thaiDist"/>
            <a:r>
              <a:rPr lang="th-TH" b="1" dirty="0"/>
              <a:t>กลุ่มสาธารณชน (</a:t>
            </a:r>
            <a:r>
              <a:rPr lang="en-US" b="1" dirty="0"/>
              <a:t>Public)</a:t>
            </a:r>
          </a:p>
          <a:p>
            <a:pPr marL="0" indent="0" algn="thaiDist">
              <a:buNone/>
            </a:pPr>
            <a:r>
              <a:rPr lang="th-TH" dirty="0" smtClean="0"/>
              <a:t>	จาก</a:t>
            </a:r>
            <a:r>
              <a:rPr lang="th-TH" dirty="0"/>
              <a:t>ความหมายของการประชาสัมพันธ์ จะเห็นว่าการประชาสัมพันธ์เป็นความสัมพันธ์ที่เกี่ยวข้องกับสาธารณชน </a:t>
            </a:r>
            <a:br>
              <a:rPr lang="th-TH" dirty="0"/>
            </a:br>
            <a:r>
              <a:rPr lang="th-TH" dirty="0"/>
              <a:t>(</a:t>
            </a:r>
            <a:r>
              <a:rPr lang="en-US" dirty="0"/>
              <a:t>Public) </a:t>
            </a:r>
            <a:r>
              <a:rPr lang="th-TH" dirty="0"/>
              <a:t>สาธารณชนสามารถแบ่งออกได้เป็น 2 ประเภท คือ</a:t>
            </a:r>
          </a:p>
          <a:p>
            <a:pPr marL="0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7351936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0465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h-TH" i="1" dirty="0"/>
              <a:t>สาธารณชนภายใน (</a:t>
            </a:r>
            <a:r>
              <a:rPr lang="en-US" i="1" dirty="0"/>
              <a:t>Internal public)</a:t>
            </a:r>
            <a:r>
              <a:rPr lang="en-US" dirty="0"/>
              <a:t> </a:t>
            </a:r>
            <a:r>
              <a:rPr lang="th-TH" dirty="0"/>
              <a:t>คือ สาธารณชนที่มีความเกี่ยวข้องกับการดำเนินงานขององค์การ</a:t>
            </a:r>
            <a:br>
              <a:rPr lang="th-TH" dirty="0"/>
            </a:br>
            <a:r>
              <a:rPr lang="th-TH" dirty="0"/>
              <a:t>โดยตรง เช่น พนักงาน หรือลูกค้าขององค์การ ซึ่งองค์การในที่นี้อาจเป็นบริษัท รัฐบาล องค์การไม่แสวงหา</a:t>
            </a:r>
            <a:br>
              <a:rPr lang="th-TH" dirty="0"/>
            </a:br>
            <a:r>
              <a:rPr lang="th-TH" dirty="0"/>
              <a:t>ผลกำไรหรือสถาบันใดๆ กิจกรรมในการประชาสัมพันธ์จะดำเนินไปได้อย่างมีประสิทธิภาพนั้น จะต้อง</a:t>
            </a:r>
            <a:br>
              <a:rPr lang="th-TH" dirty="0"/>
            </a:br>
            <a:r>
              <a:rPr lang="th-TH" dirty="0"/>
              <a:t>ให้สาธารณชนภายในมีความเข้าใจและสนับสนุนในกิจกรรมเหล่านั้นด้วย ดังนั้นกิจกรรมประชาสัมพันธ์</a:t>
            </a:r>
            <a:br>
              <a:rPr lang="th-TH" dirty="0"/>
            </a:br>
            <a:r>
              <a:rPr lang="th-TH" dirty="0"/>
              <a:t>สำหรับสาธารณชนภายใน  คือ    การให้สาธารณชนเหล่านี้ได้รับรู้ข้อมูลข่าวสาร  นโยบาย   เป้าหมาย </a:t>
            </a:r>
            <a:br>
              <a:rPr lang="th-TH" dirty="0"/>
            </a:br>
            <a:r>
              <a:rPr lang="th-TH" dirty="0"/>
              <a:t>วัตถุประสงค์       รวมถึงมีส่วนร่วมในการตัดสินใจในกิจกรรมต่างๆ ขององค์การ เพื่อสร้างภาพลักษณ์</a:t>
            </a:r>
            <a:br>
              <a:rPr lang="th-TH" dirty="0"/>
            </a:br>
            <a:r>
              <a:rPr lang="th-TH" dirty="0"/>
              <a:t>ขององค์การ</a:t>
            </a:r>
          </a:p>
          <a:p>
            <a:pPr marL="0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8493184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0465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h-TH" i="1" dirty="0"/>
              <a:t>สาธารณชนภายนอก (</a:t>
            </a:r>
            <a:r>
              <a:rPr lang="en-US" i="1" dirty="0"/>
              <a:t>External public)</a:t>
            </a:r>
            <a:r>
              <a:rPr lang="en-US" dirty="0"/>
              <a:t> </a:t>
            </a:r>
            <a:r>
              <a:rPr lang="th-TH" dirty="0"/>
              <a:t>คือ   สาธารณชนที่อยู่ภายนอกองค์การซึ่งไม่มีความเกี่ยวข้อง</a:t>
            </a:r>
            <a:br>
              <a:rPr lang="th-TH" dirty="0"/>
            </a:br>
            <a:r>
              <a:rPr lang="th-TH" dirty="0"/>
              <a:t>โดยตรงกับองค์การ แต่มีอิทธิพลและมีผลกระทบต่อการดำเนินการต่างๆ  ขององค์การ  ดังนั้นกิจกรรม</a:t>
            </a:r>
            <a:br>
              <a:rPr lang="th-TH" dirty="0"/>
            </a:br>
            <a:r>
              <a:rPr lang="th-TH" dirty="0"/>
              <a:t>ในการประชาสัมพันธ์เป็นการสร้างความรู้ความเข้าใจกับสาธารณชนเหล่านี้   เพื่อให้เกิดความร่วมมือ</a:t>
            </a:r>
            <a:br>
              <a:rPr lang="th-TH" dirty="0"/>
            </a:br>
            <a:r>
              <a:rPr lang="th-TH" dirty="0"/>
              <a:t>และสนับสนุนกิจกรรมต่างๆ ขององค์การด้วยดี เป็นการส่งเสริมและเผยแพร่ผลงาน ชื่อเสียงขององค์การ</a:t>
            </a:r>
            <a:br>
              <a:rPr lang="th-TH" dirty="0"/>
            </a:br>
            <a:r>
              <a:rPr lang="th-TH" dirty="0"/>
              <a:t>ให้สาธารณชนเหล่านี้ได้เข้าใจถึงเจตนารมย์ เป้าหมาย และวัตถุประสงค์ขององค์การ รวมถึงการสร้าง</a:t>
            </a:r>
            <a:br>
              <a:rPr lang="th-TH" dirty="0"/>
            </a:br>
            <a:r>
              <a:rPr lang="th-TH" dirty="0"/>
              <a:t>ทัศนคติที่ดีต่อองค์การ เพื่อให้เกิดความร่วมมือในการดำเนินกิจกรรมต่างๆ สาธารณชนภายนอกอาจ</a:t>
            </a:r>
            <a:br>
              <a:rPr lang="th-TH" dirty="0"/>
            </a:br>
            <a:r>
              <a:rPr lang="th-TH" dirty="0"/>
              <a:t>แบ่งได้เป็น 4 กลุ่ม ดังนี้</a:t>
            </a:r>
          </a:p>
          <a:p>
            <a:pPr marL="0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657744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676400" y="2881725"/>
          <a:ext cx="5791200" cy="196291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62540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16579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1753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>
                          <a:effectLst/>
                        </a:rPr>
                        <a:t>สัปดาห์ที่ </a:t>
                      </a:r>
                      <a:r>
                        <a:rPr lang="en-US" sz="1600" dirty="0">
                          <a:effectLst/>
                        </a:rPr>
                        <a:t>9-10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159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>
                          <a:effectLst/>
                        </a:rPr>
                        <a:t>บทที่ </a:t>
                      </a:r>
                      <a:r>
                        <a:rPr lang="en-US" sz="1600" dirty="0">
                          <a:effectLst/>
                        </a:rPr>
                        <a:t>5 </a:t>
                      </a:r>
                      <a:r>
                        <a:rPr lang="th-TH" sz="1600" dirty="0">
                          <a:effectLst/>
                        </a:rPr>
                        <a:t>- การจัดการธุรกิจประชาสัมพันธ์และสื่อสารองค์กร</a:t>
                      </a:r>
                      <a:endParaRPr lang="en-US" sz="1200" dirty="0">
                        <a:effectLst/>
                      </a:endParaRPr>
                    </a:p>
                    <a:p>
                      <a:pPr indent="2159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>
                          <a:effectLst/>
                        </a:rPr>
                        <a:t>- การจัดการธุรกิจ</a:t>
                      </a:r>
                      <a:endParaRPr lang="en-US" sz="1200" dirty="0">
                        <a:effectLst/>
                      </a:endParaRPr>
                    </a:p>
                    <a:p>
                      <a:pPr indent="2159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>
                          <a:effectLst/>
                        </a:rPr>
                        <a:t> - ความสำคัญและพัฒนาการของธุรกิจ</a:t>
                      </a:r>
                      <a:endParaRPr lang="en-US" sz="1200" dirty="0">
                        <a:effectLst/>
                      </a:endParaRPr>
                    </a:p>
                    <a:p>
                      <a:pPr indent="2159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>
                          <a:effectLst/>
                        </a:rPr>
                        <a:t>- ชนิดของธุรกิจ</a:t>
                      </a:r>
                      <a:endParaRPr lang="en-US" sz="1200" dirty="0">
                        <a:effectLst/>
                      </a:endParaRPr>
                    </a:p>
                    <a:p>
                      <a:pPr indent="2159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>
                          <a:effectLst/>
                        </a:rPr>
                        <a:t> - โครงสร้างและบุคลากรในธุรกิจ</a:t>
                      </a:r>
                      <a:endParaRPr lang="en-US" sz="1200" dirty="0">
                        <a:effectLst/>
                      </a:endParaRPr>
                    </a:p>
                    <a:p>
                      <a:pPr indent="2159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>
                          <a:effectLst/>
                        </a:rPr>
                        <a:t>- การดำเนินงาน/ ลักษณะการประกอบธุรกิจ</a:t>
                      </a:r>
                      <a:endParaRPr lang="en-US" sz="1200" dirty="0">
                        <a:effectLst/>
                      </a:endParaRPr>
                    </a:p>
                    <a:p>
                      <a:pPr indent="2159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>
                          <a:effectLst/>
                        </a:rPr>
                        <a:t>อุปสรรคและปัญหาในการประกอบธุรกิจ 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48131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04656"/>
          </a:xfrm>
        </p:spPr>
        <p:txBody>
          <a:bodyPr>
            <a:noAutofit/>
          </a:bodyPr>
          <a:lstStyle/>
          <a:p>
            <a:pPr algn="thaiDist"/>
            <a:r>
              <a:rPr lang="th-TH" sz="2800" dirty="0"/>
              <a:t>กลุ่ม</a:t>
            </a:r>
            <a:r>
              <a:rPr lang="th-TH" sz="2800" dirty="0" smtClean="0"/>
              <a:t>ลูกค้า </a:t>
            </a:r>
            <a:r>
              <a:rPr lang="th-TH" sz="2800" dirty="0"/>
              <a:t>(</a:t>
            </a:r>
            <a:r>
              <a:rPr lang="en-US" sz="2800" dirty="0"/>
              <a:t>Customers)  </a:t>
            </a:r>
            <a:r>
              <a:rPr lang="th-TH" sz="2800" dirty="0"/>
              <a:t>กลุ่มลูกค้าเป็นกลุ่มสาธารณชนที่สำคัญมากต่อองค์การ  โดยเฉพาะบริษัท</a:t>
            </a:r>
            <a:r>
              <a:rPr lang="th-TH" sz="2800" dirty="0" smtClean="0"/>
              <a:t>ที่ดำเนิน</a:t>
            </a:r>
            <a:r>
              <a:rPr lang="th-TH" sz="2800" dirty="0"/>
              <a:t>ธุรกิจเพื่อแสวงหากำไร เพราะเป้าหมายหลักของธุรกิจคือการทำรายได้หรือกำไรสูงสุดจากลูกค้า </a:t>
            </a:r>
            <a:endParaRPr lang="th-TH" sz="2800" dirty="0" smtClean="0"/>
          </a:p>
          <a:p>
            <a:pPr marL="0" indent="0" algn="thaiDist">
              <a:buNone/>
            </a:pPr>
            <a:r>
              <a:rPr lang="th-TH" sz="2800" dirty="0" smtClean="0"/>
              <a:t>กลุ่มลูกค้า คือ ผู้ซื้อสินค้าหรือบริการของบริษัท ดังนั้นลูกค้าจึงมีความสนใจเกี่ยวกับคุณภาพของสินค้าหรือบริการของบริษัท ดังนั้นลูกค้าจึงต้องการข้อมูลข่าวสารต่างๆ เกี่ยวกับสินค้าหรือบริการ    ซึ่งลูกค้าคาดหวังจะได้ข้อมูลข่าวสารเกี่ยวกับสินค้าและบริการจากบริษัทอย่างถูกต้องและเพียงพอในการตัดสินใจ</a:t>
            </a:r>
            <a:br>
              <a:rPr lang="th-TH" sz="2800" dirty="0" smtClean="0"/>
            </a:br>
            <a:r>
              <a:rPr lang="th-TH" sz="2800" dirty="0" smtClean="0"/>
              <a:t>ซื้อสินค้าหรือบริการเหล่านั้น  </a:t>
            </a:r>
            <a:endParaRPr lang="th-TH" sz="1100" dirty="0"/>
          </a:p>
        </p:txBody>
      </p:sp>
    </p:spTree>
    <p:extLst>
      <p:ext uri="{BB962C8B-B14F-4D97-AF65-F5344CB8AC3E}">
        <p14:creationId xmlns:p14="http://schemas.microsoft.com/office/powerpoint/2010/main" val="3659691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04656"/>
          </a:xfrm>
        </p:spPr>
        <p:txBody>
          <a:bodyPr>
            <a:normAutofit fontScale="77500" lnSpcReduction="20000"/>
          </a:bodyPr>
          <a:lstStyle/>
          <a:p>
            <a:pPr algn="thaiDist"/>
            <a:r>
              <a:rPr lang="th-TH" dirty="0"/>
              <a:t>ลูกค้าจะมีความพึงพอใจต่อบริษัทเมื่อเขารู้สึกว่าสินค้าหรือบริการที่ซื้อ</a:t>
            </a:r>
            <a:r>
              <a:rPr lang="th-TH" dirty="0" smtClean="0"/>
              <a:t>นั้นมี</a:t>
            </a:r>
            <a:r>
              <a:rPr lang="th-TH" dirty="0"/>
              <a:t>คุณภาพตามที่ต้องการในราคาเหมาะสม ดังนั้นกิจกรรมประชาสัมพันธ์ในกลุ่มลูกค้า คือ การทำให้</a:t>
            </a:r>
            <a:r>
              <a:rPr lang="th-TH" dirty="0" smtClean="0"/>
              <a:t>ลูกค้า</a:t>
            </a:r>
          </a:p>
          <a:p>
            <a:pPr marL="0" indent="0" algn="thaiDist">
              <a:buNone/>
            </a:pPr>
            <a:r>
              <a:rPr lang="th-TH" dirty="0"/>
              <a:t/>
            </a:r>
            <a:br>
              <a:rPr lang="th-TH" dirty="0"/>
            </a:br>
            <a:r>
              <a:rPr lang="th-TH" dirty="0"/>
              <a:t>เกิดความเชื่อถือ </a:t>
            </a:r>
            <a:r>
              <a:rPr lang="th-TH" dirty="0" smtClean="0"/>
              <a:t>ศรัทธาและ</a:t>
            </a:r>
            <a:r>
              <a:rPr lang="th-TH" dirty="0"/>
              <a:t>มีภาพลักษณ์ที่ดีต่อสินค้าและบริการของบริษัทนั่นเอง และเมื่อ</a:t>
            </a:r>
            <a:r>
              <a:rPr lang="th-TH" dirty="0" smtClean="0"/>
              <a:t>ลูกค้า</a:t>
            </a:r>
          </a:p>
          <a:p>
            <a:pPr marL="0" indent="0" algn="thaiDist">
              <a:buNone/>
            </a:pPr>
            <a:r>
              <a:rPr lang="th-TH" dirty="0"/>
              <a:t/>
            </a:r>
            <a:br>
              <a:rPr lang="th-TH" dirty="0"/>
            </a:br>
            <a:r>
              <a:rPr lang="th-TH" dirty="0"/>
              <a:t>เกิดความเชื่อมั่นแล้ว บริษัทจะสามารถบรรลุเป้าหมายของบริษัทได้ นอกจากนั้นลูกค้าที่มีความพึง</a:t>
            </a:r>
            <a:r>
              <a:rPr lang="th-TH" dirty="0" smtClean="0"/>
              <a:t>พอใจ</a:t>
            </a:r>
          </a:p>
          <a:p>
            <a:pPr marL="0" indent="0" algn="thaiDist">
              <a:buNone/>
            </a:pPr>
            <a:r>
              <a:rPr lang="th-TH" dirty="0"/>
              <a:t/>
            </a:r>
            <a:br>
              <a:rPr lang="th-TH" dirty="0"/>
            </a:br>
            <a:r>
              <a:rPr lang="th-TH" dirty="0"/>
              <a:t>ยังจะเป็นกระบอกเสียงที่ดีเยี่ยมให้กับบริษัท โดยการบอกต่อแบบปากต่อปากและช่วยประชาสัมพันธ์</a:t>
            </a:r>
            <a:r>
              <a:rPr lang="th-TH" dirty="0" smtClean="0"/>
              <a:t>สินค้า</a:t>
            </a:r>
          </a:p>
          <a:p>
            <a:pPr marL="0" indent="0" algn="thaiDist">
              <a:buNone/>
            </a:pPr>
            <a:r>
              <a:rPr lang="th-TH" dirty="0"/>
              <a:t/>
            </a:r>
            <a:br>
              <a:rPr lang="th-TH" dirty="0"/>
            </a:br>
            <a:r>
              <a:rPr lang="th-TH" dirty="0"/>
              <a:t>หรือบริการของบริษัทให้แก่คนรู้จัก ญาติหรือเพื่อนได้อย่างเต็มใจ  โดยที่บริษัท</a:t>
            </a:r>
            <a:r>
              <a:rPr lang="th-TH" dirty="0" smtClean="0"/>
              <a:t>ไม่จำเป็นต้อง</a:t>
            </a:r>
            <a:r>
              <a:rPr lang="th-TH" dirty="0"/>
              <a:t>เสีย</a:t>
            </a:r>
            <a:r>
              <a:rPr lang="th-TH" dirty="0" smtClean="0"/>
              <a:t>ค่าใช้จ่าย</a:t>
            </a:r>
          </a:p>
          <a:p>
            <a:pPr marL="0" indent="0" algn="thaiDist">
              <a:buNone/>
            </a:pPr>
            <a:r>
              <a:rPr lang="th-TH" dirty="0"/>
              <a:t/>
            </a:r>
            <a:br>
              <a:rPr lang="th-TH" dirty="0"/>
            </a:br>
            <a:r>
              <a:rPr lang="th-TH" dirty="0"/>
              <a:t>ในการประชาสัมพันธ์เลย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5436508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04656"/>
          </a:xfrm>
        </p:spPr>
        <p:txBody>
          <a:bodyPr>
            <a:normAutofit/>
          </a:bodyPr>
          <a:lstStyle/>
          <a:p>
            <a:pPr algn="thaiDist"/>
            <a:r>
              <a:rPr lang="th-TH" dirty="0"/>
              <a:t>กลุ่มผู้ถือหุ้น (</a:t>
            </a:r>
            <a:r>
              <a:rPr lang="en-US" dirty="0"/>
              <a:t>Shareholders) </a:t>
            </a:r>
            <a:r>
              <a:rPr lang="th-TH" dirty="0"/>
              <a:t>เป็นผู้ที่ได้รับผลได้หรือผลเสียของการลงทุน ร่วมเป็นหุ้นส่วนและเป็น</a:t>
            </a:r>
            <a:r>
              <a:rPr lang="th-TH" dirty="0" smtClean="0"/>
              <a:t>เสมือนแหล่ง</a:t>
            </a:r>
            <a:r>
              <a:rPr lang="th-TH" dirty="0"/>
              <a:t>เงินทุนสำหรับกิจการ เนื่องจากผู้ถือหุ้นได้ลงทุนในกิจการ จึงต้องการผลตอบแทนไม่ว่าจะเป็นใน</a:t>
            </a:r>
            <a:r>
              <a:rPr lang="th-TH" dirty="0" smtClean="0"/>
              <a:t>รูปของ</a:t>
            </a:r>
            <a:r>
              <a:rPr lang="th-TH" dirty="0"/>
              <a:t>กำไรหรือเงินปันผล  ดังนั้นผู้ถือหุ้นมักจะให้ความสนใจในการดำเนินงานและการบริหารของบริษัท</a:t>
            </a:r>
            <a:r>
              <a:rPr lang="th-TH" dirty="0" smtClean="0"/>
              <a:t>ว่ามี</a:t>
            </a:r>
            <a:r>
              <a:rPr lang="th-TH" dirty="0"/>
              <a:t>ประสิทธิภาพเพียงพอหรือไม่   บริษัทจึงต้องตอบสนองความต้องการของผู้ถือหุ้นดังกล่าว โดย</a:t>
            </a:r>
            <a:r>
              <a:rPr lang="th-TH" dirty="0" smtClean="0"/>
              <a:t>กิจกรรมประชาสัมพันธ์</a:t>
            </a:r>
            <a:r>
              <a:rPr lang="th-TH" dirty="0"/>
              <a:t>ของบริษัทจะเป็นไปเพื่อสร้างความสัมพันธ์อันดีกับกลุ่มผู้ถือ</a:t>
            </a:r>
            <a:r>
              <a:rPr lang="th-TH" dirty="0" smtClean="0"/>
              <a:t>หุ้น </a:t>
            </a:r>
            <a:r>
              <a:rPr lang="th-TH" dirty="0"/>
              <a:t>     สร้างความ</a:t>
            </a:r>
            <a:r>
              <a:rPr lang="th-TH" dirty="0" smtClean="0"/>
              <a:t>น่าเชื่อถือและ</a:t>
            </a:r>
            <a:r>
              <a:rPr lang="th-TH" dirty="0"/>
              <a:t>ขจัดความเข้าใจผิดหรือข่าวลือในทางลบที่เกิดขึ้นกับ</a:t>
            </a:r>
            <a:r>
              <a:rPr lang="th-TH" dirty="0" smtClean="0"/>
              <a:t>บริษัทและ</a:t>
            </a:r>
            <a:r>
              <a:rPr lang="th-TH" dirty="0"/>
              <a:t>กระตุ้นให้ผู้ถือหุ้นเกิดความ</a:t>
            </a:r>
            <a:br>
              <a:rPr lang="th-TH" dirty="0"/>
            </a:br>
            <a:r>
              <a:rPr lang="th-TH" dirty="0"/>
              <a:t>กระตือรือร้นต่อกิจกรรมการดำเนินงานของบริษัท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457188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04656"/>
          </a:xfrm>
        </p:spPr>
        <p:txBody>
          <a:bodyPr/>
          <a:lstStyle/>
          <a:p>
            <a:pPr algn="thaiDist"/>
            <a:r>
              <a:rPr lang="th-TH" dirty="0"/>
              <a:t>กลุ่มผู้จัดส่ง (</a:t>
            </a:r>
            <a:r>
              <a:rPr lang="en-US" dirty="0"/>
              <a:t>Suppliers) </a:t>
            </a:r>
            <a:r>
              <a:rPr lang="th-TH" dirty="0"/>
              <a:t>เป็นกลุ่มผู้จัดจำหน่ายวัตถุดิบ อุปกรณ์และชิ้นส่วนต่างๆ เพื่อป้อนเป็น</a:t>
            </a:r>
            <a:r>
              <a:rPr lang="th-TH" dirty="0" smtClean="0"/>
              <a:t>ปัจจัยใน</a:t>
            </a:r>
            <a:r>
              <a:rPr lang="th-TH" dirty="0"/>
              <a:t>การผลิตแก่บริษัท ผู้จัดส่งจึงต้องการผลกำไรที่เกิดจากการค้าขายกับบริษัท ความสัมพันธ์ที่ราบรื่น</a:t>
            </a:r>
            <a:br>
              <a:rPr lang="th-TH" dirty="0"/>
            </a:br>
            <a:r>
              <a:rPr lang="th-TH" dirty="0"/>
              <a:t>และเป็นประจำ   รวมถึงการซื้อขายในราคา</a:t>
            </a:r>
            <a:r>
              <a:rPr lang="th-TH" dirty="0" smtClean="0"/>
              <a:t>ยุติธรรม</a:t>
            </a:r>
          </a:p>
          <a:p>
            <a:pPr marL="0" indent="0" algn="thaiDist">
              <a:buNone/>
            </a:pPr>
            <a:r>
              <a:rPr lang="th-TH" dirty="0"/>
              <a:t>	</a:t>
            </a:r>
            <a:r>
              <a:rPr lang="th-TH" dirty="0" smtClean="0"/>
              <a:t>ดังนั้น</a:t>
            </a:r>
            <a:r>
              <a:rPr lang="th-TH" dirty="0"/>
              <a:t>กิจกรรมประชาสัมพันธ์ของ</a:t>
            </a:r>
            <a:r>
              <a:rPr lang="th-TH" dirty="0" smtClean="0"/>
              <a:t>บริษัทจึง</a:t>
            </a:r>
            <a:r>
              <a:rPr lang="th-TH" dirty="0"/>
              <a:t>เป็นไปเพื่อ</a:t>
            </a:r>
            <a:r>
              <a:rPr lang="th-TH" dirty="0" smtClean="0"/>
              <a:t>สร้างวาม</a:t>
            </a:r>
            <a:r>
              <a:rPr lang="th-TH" dirty="0"/>
              <a:t>สัมพันธ์กับผู้จัดส่ง เพื่อผลประโยชน์ร่วมกันทั้งสองฝ่ายทั้งบริษัทและผู้จัดส่ง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2329855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04656"/>
          </a:xfrm>
        </p:spPr>
        <p:txBody>
          <a:bodyPr>
            <a:normAutofit fontScale="92500" lnSpcReduction="10000"/>
          </a:bodyPr>
          <a:lstStyle/>
          <a:p>
            <a:pPr algn="thaiDist"/>
            <a:r>
              <a:rPr lang="th-TH" dirty="0"/>
              <a:t>กลุ่มชุมชนใกล้เคียง (</a:t>
            </a:r>
            <a:r>
              <a:rPr lang="en-US" dirty="0"/>
              <a:t>Communities)     </a:t>
            </a:r>
            <a:r>
              <a:rPr lang="th-TH" dirty="0"/>
              <a:t>เป็นกลุ่มประชาชนที่อยู่รอบๆ บริเวณที่บริษัทตั้งอยู่ บริษัท</a:t>
            </a:r>
            <a:r>
              <a:rPr lang="th-TH" dirty="0" smtClean="0"/>
              <a:t>จึงเปรียบเสมือน</a:t>
            </a:r>
            <a:r>
              <a:rPr lang="th-TH" dirty="0"/>
              <a:t>เพื่อนบ้านแปลก</a:t>
            </a:r>
            <a:r>
              <a:rPr lang="th-TH" dirty="0" smtClean="0"/>
              <a:t>หน้า </a:t>
            </a:r>
            <a:r>
              <a:rPr lang="th-TH" dirty="0"/>
              <a:t>ดังนั้นกิจกรรมประชาสัมพันธ์ของบริษัทจะเป็นไปเพื่อสร้าง</a:t>
            </a:r>
            <a:br>
              <a:rPr lang="th-TH" dirty="0"/>
            </a:br>
            <a:r>
              <a:rPr lang="th-TH" dirty="0"/>
              <a:t>ความสัมพันธ์อันดี ความเข้าใจเพื่อให้กลุ่มชุมชนใกล้เคียงให้การสนับสนุนกิจกรรมการดำเนินการ</a:t>
            </a:r>
            <a:r>
              <a:rPr lang="th-TH" dirty="0" smtClean="0"/>
              <a:t>ต่างๆ</a:t>
            </a:r>
          </a:p>
          <a:p>
            <a:pPr marL="0" indent="0" algn="thaiDist">
              <a:buNone/>
            </a:pPr>
            <a:r>
              <a:rPr lang="th-TH" dirty="0"/>
              <a:t/>
            </a:r>
            <a:br>
              <a:rPr lang="th-TH" dirty="0"/>
            </a:br>
            <a:r>
              <a:rPr lang="th-TH" dirty="0"/>
              <a:t> ของบริษัทอย่างดีและเป็นไปอย่างราบรื่น เพื่อสร้างความเชื่อถือกับชุมชนใกล้เคียงว่าบริษัทไม่ได้ตัก</a:t>
            </a:r>
            <a:r>
              <a:rPr lang="th-TH" dirty="0" smtClean="0"/>
              <a:t>ตวง</a:t>
            </a:r>
          </a:p>
          <a:p>
            <a:pPr marL="0" indent="0" algn="thaiDist">
              <a:buNone/>
            </a:pPr>
            <a:r>
              <a:rPr lang="th-TH" dirty="0"/>
              <a:t/>
            </a:r>
            <a:br>
              <a:rPr lang="th-TH" dirty="0"/>
            </a:br>
            <a:r>
              <a:rPr lang="th-TH" dirty="0"/>
              <a:t>เอาแต่ผลประโยชน์ของบริษัทโดยไม่คำนึงถึงสังคมรอบข้าง เช่น การจัดตั้งห้องสมุดประชาชน การ</a:t>
            </a:r>
            <a:r>
              <a:rPr lang="th-TH" dirty="0" smtClean="0"/>
              <a:t>สร้าง</a:t>
            </a:r>
          </a:p>
          <a:p>
            <a:pPr marL="0" indent="0" algn="thaiDist">
              <a:buNone/>
            </a:pPr>
            <a:r>
              <a:rPr lang="th-TH" dirty="0"/>
              <a:t/>
            </a:r>
            <a:br>
              <a:rPr lang="th-TH" dirty="0"/>
            </a:br>
            <a:r>
              <a:rPr lang="th-TH" dirty="0"/>
              <a:t>สวนสาธารณะในชุมชน การร่วมกิจกรรมการกุศลต่างๆ เป็นต้น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4477729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336704"/>
          </a:xfrm>
        </p:spPr>
        <p:txBody>
          <a:bodyPr>
            <a:normAutofit lnSpcReduction="10000"/>
          </a:bodyPr>
          <a:lstStyle/>
          <a:p>
            <a:r>
              <a:rPr lang="en-US" b="1" dirty="0" err="1"/>
              <a:t>ความแตกต่างระหว่างการโฆษณาและการประชาสัมพันธ์</a:t>
            </a:r>
            <a:r>
              <a:rPr lang="en-US" b="1" dirty="0"/>
              <a:t> </a:t>
            </a:r>
            <a:endParaRPr lang="en-US" dirty="0"/>
          </a:p>
          <a:p>
            <a:pPr marL="0" indent="0" algn="thaiDist">
              <a:buNone/>
            </a:pPr>
            <a:r>
              <a:rPr lang="th-TH" dirty="0" smtClean="0"/>
              <a:t>“การโฆษณา” และ “การประชาสัมพันธ์” ต่างมีความสำคัญต่อองค์กร มีบทบาทและมีอิทธิพลต่อความคิดเห็นและทัศนคติของสังคมและมวลชนเป็นอันมาก ซึ่งคนนิยมใช้คำทั้งสองคำนี้เป็น คำเดียวกันว่า “การโฆษณาประชาสัมพันธ์” แท้จริงแล้วทั้งสองคำมีความหมายที่แตกต่างกัน </a:t>
            </a:r>
          </a:p>
          <a:p>
            <a:pPr marL="0" indent="0" algn="thaiDist">
              <a:buNone/>
            </a:pPr>
            <a:r>
              <a:rPr lang="th-TH" dirty="0" smtClean="0"/>
              <a:t>	การประชาสัมพันธ์มีความหมายที่กว้างกว่า  เน้นเรื่องการติดต่อสัมพันธ์เพื่อสร้างภาพพจน์ขององค์กร โดยการเผยแพร่ข่าวสารข้อมูลความรู้และความคิดเห็น เป็นการจูงใจให้บุคคลให้การสนับสนุนองค์กร ส่วน การโฆษณา เป็นเรื่องของธุรกิจการขายโดยเฉพาะ ซึ่งมุ่งเน้นในเรื่องการขายสินค้าเป็นสำคัญ เป็นการกระตุ้นการขาย สร้างบรรยากาศของการดำเนินการธุรกิจการขาย เผยแพร่ข้อมูลเกี่ยวกับองค์กร บุคคล สินค้า ให้เป็นที่รู้จักและเป็นลูกค้าต่อผลิตภัณฑ์ขององค์กร เพื่อให้เกิดผลกำไรมากที่สุด </a:t>
            </a:r>
          </a:p>
        </p:txBody>
      </p:sp>
    </p:spTree>
    <p:extLst>
      <p:ext uri="{BB962C8B-B14F-4D97-AF65-F5344CB8AC3E}">
        <p14:creationId xmlns:p14="http://schemas.microsoft.com/office/powerpoint/2010/main" val="1968367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48072"/>
          </a:xfrm>
        </p:spPr>
        <p:txBody>
          <a:bodyPr/>
          <a:lstStyle/>
          <a:p>
            <a:r>
              <a:rPr lang="en-US" dirty="0" err="1"/>
              <a:t>ความแตกต่างระหว่างการโฆษณาและการประชาสัมพันธ์</a:t>
            </a:r>
            <a:endParaRPr lang="th-TH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827584" y="908720"/>
          <a:ext cx="7848872" cy="468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44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92443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200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06400" algn="l"/>
                          <a:tab pos="508000" algn="l"/>
                          <a:tab pos="711200" algn="l"/>
                        </a:tabLst>
                      </a:pPr>
                      <a:r>
                        <a:rPr lang="en-US" sz="3200" dirty="0" err="1">
                          <a:effectLst/>
                          <a:latin typeface="Cordia New"/>
                          <a:ea typeface="Times New Roman"/>
                          <a:cs typeface="Angsana New"/>
                        </a:rPr>
                        <a:t>การโฆษณา</a:t>
                      </a:r>
                      <a:r>
                        <a:rPr lang="en-US" sz="3200" dirty="0">
                          <a:effectLst/>
                          <a:latin typeface="Cordia New"/>
                          <a:ea typeface="Times New Roman"/>
                          <a:cs typeface="Angsana New"/>
                        </a:rPr>
                        <a:t> </a:t>
                      </a:r>
                      <a:endParaRPr lang="en-US" sz="3200" dirty="0"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06400" algn="l"/>
                          <a:tab pos="508000" algn="l"/>
                          <a:tab pos="711200" algn="l"/>
                        </a:tabLst>
                      </a:pPr>
                      <a:r>
                        <a:rPr lang="en-US" sz="3200" dirty="0" err="1">
                          <a:effectLst/>
                          <a:latin typeface="Cordia New"/>
                          <a:ea typeface="Times New Roman"/>
                          <a:cs typeface="Angsana New"/>
                        </a:rPr>
                        <a:t>การประชาสัมพันธ์</a:t>
                      </a:r>
                      <a:r>
                        <a:rPr lang="en-US" sz="3200" dirty="0">
                          <a:effectLst/>
                          <a:latin typeface="Cordia New"/>
                          <a:ea typeface="Times New Roman"/>
                          <a:cs typeface="Angsana New"/>
                        </a:rPr>
                        <a:t> </a:t>
                      </a:r>
                      <a:endParaRPr lang="en-US" sz="3200" dirty="0"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752195"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06400" algn="l"/>
                          <a:tab pos="457200" algn="l"/>
                          <a:tab pos="508000" algn="l"/>
                          <a:tab pos="711200" algn="l"/>
                        </a:tabLst>
                      </a:pPr>
                      <a:r>
                        <a:rPr lang="en-US" sz="2000" dirty="0" err="1">
                          <a:effectLst/>
                          <a:latin typeface="Cordia New"/>
                          <a:ea typeface="Times New Roman"/>
                          <a:cs typeface="+mj-cs"/>
                        </a:rPr>
                        <a:t>การโฆษณามีจุดมุ่งหมายหลักเพื่อ</a:t>
                      </a:r>
                      <a:r>
                        <a:rPr lang="en-US" sz="2000" dirty="0">
                          <a:effectLst/>
                          <a:latin typeface="Cordia New"/>
                          <a:ea typeface="Times New Roman"/>
                          <a:cs typeface="+mj-cs"/>
                        </a:rPr>
                        <a:t> “</a:t>
                      </a:r>
                      <a:r>
                        <a:rPr lang="en-US" sz="2000" dirty="0" err="1">
                          <a:effectLst/>
                          <a:latin typeface="Cordia New"/>
                          <a:ea typeface="Times New Roman"/>
                          <a:cs typeface="+mj-cs"/>
                        </a:rPr>
                        <a:t>ผลกำไร</a:t>
                      </a:r>
                      <a:r>
                        <a:rPr lang="en-US" sz="2000" dirty="0">
                          <a:effectLst/>
                          <a:latin typeface="Cordia New"/>
                          <a:ea typeface="Times New Roman"/>
                          <a:cs typeface="+mj-cs"/>
                        </a:rPr>
                        <a:t>”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+mj-cs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06400" algn="l"/>
                          <a:tab pos="457200" algn="l"/>
                          <a:tab pos="508000" algn="l"/>
                          <a:tab pos="711200" algn="l"/>
                        </a:tabLst>
                      </a:pPr>
                      <a:r>
                        <a:rPr lang="en-US" sz="2000" dirty="0" err="1">
                          <a:effectLst/>
                          <a:latin typeface="Cordia New"/>
                          <a:ea typeface="Times New Roman"/>
                          <a:cs typeface="+mj-cs"/>
                        </a:rPr>
                        <a:t>การโฆษณาโดยส่วนใหญ่หวังให้เกิดผลใน</a:t>
                      </a:r>
                      <a:r>
                        <a:rPr lang="en-US" sz="2000" dirty="0">
                          <a:effectLst/>
                          <a:latin typeface="Cordia New"/>
                          <a:ea typeface="Times New Roman"/>
                          <a:cs typeface="+mj-cs"/>
                        </a:rPr>
                        <a:t/>
                      </a:r>
                      <a:br>
                        <a:rPr lang="en-US" sz="2000" dirty="0">
                          <a:effectLst/>
                          <a:latin typeface="Cordia New"/>
                          <a:ea typeface="Times New Roman"/>
                          <a:cs typeface="+mj-cs"/>
                        </a:rPr>
                      </a:br>
                      <a:r>
                        <a:rPr lang="en-US" sz="2000" dirty="0" err="1">
                          <a:effectLst/>
                          <a:latin typeface="Cordia New"/>
                          <a:ea typeface="Times New Roman"/>
                          <a:cs typeface="+mj-cs"/>
                        </a:rPr>
                        <a:t>ช่วงระยะเวลาสั้นๆ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+mj-cs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06400" algn="l"/>
                          <a:tab pos="457200" algn="l"/>
                          <a:tab pos="508000" algn="l"/>
                          <a:tab pos="711200" algn="l"/>
                        </a:tabLst>
                      </a:pPr>
                      <a:r>
                        <a:rPr lang="en-US" sz="2000" dirty="0" err="1">
                          <a:effectLst/>
                          <a:latin typeface="Cordia New"/>
                          <a:ea typeface="Times New Roman"/>
                          <a:cs typeface="+mj-cs"/>
                        </a:rPr>
                        <a:t>การโฆษณาเป็นการจูงใจเพื่อให้ขายสินค้า</a:t>
                      </a:r>
                      <a:r>
                        <a:rPr lang="en-US" sz="2000" dirty="0">
                          <a:effectLst/>
                          <a:latin typeface="Cordia New"/>
                          <a:ea typeface="Times New Roman"/>
                          <a:cs typeface="+mj-cs"/>
                        </a:rPr>
                        <a:t/>
                      </a:r>
                      <a:br>
                        <a:rPr lang="en-US" sz="2000" dirty="0">
                          <a:effectLst/>
                          <a:latin typeface="Cordia New"/>
                          <a:ea typeface="Times New Roman"/>
                          <a:cs typeface="+mj-cs"/>
                        </a:rPr>
                      </a:br>
                      <a:r>
                        <a:rPr lang="en-US" sz="2000" dirty="0" err="1">
                          <a:effectLst/>
                          <a:latin typeface="Cordia New"/>
                          <a:ea typeface="Times New Roman"/>
                          <a:cs typeface="+mj-cs"/>
                        </a:rPr>
                        <a:t>และบริการได้</a:t>
                      </a:r>
                      <a:r>
                        <a:rPr lang="en-US" sz="2000" dirty="0">
                          <a:effectLst/>
                          <a:latin typeface="Cordia New"/>
                          <a:ea typeface="Times New Roman"/>
                          <a:cs typeface="+mj-cs"/>
                        </a:rPr>
                        <a:t> 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+mj-cs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06400" algn="l"/>
                          <a:tab pos="457200" algn="l"/>
                          <a:tab pos="508000" algn="l"/>
                          <a:tab pos="711200" algn="l"/>
                        </a:tabLst>
                      </a:pPr>
                      <a:r>
                        <a:rPr lang="en-US" sz="2000" dirty="0" err="1">
                          <a:effectLst/>
                          <a:latin typeface="Cordia New"/>
                          <a:ea typeface="Times New Roman"/>
                          <a:cs typeface="+mj-cs"/>
                        </a:rPr>
                        <a:t>การโฆษณาต้องเสียค่าใช้จ่ายในการ</a:t>
                      </a:r>
                      <a:r>
                        <a:rPr lang="en-US" sz="2000" dirty="0">
                          <a:effectLst/>
                          <a:latin typeface="Cordia New"/>
                          <a:ea typeface="Times New Roman"/>
                          <a:cs typeface="+mj-cs"/>
                        </a:rPr>
                        <a:t/>
                      </a:r>
                      <a:br>
                        <a:rPr lang="en-US" sz="2000" dirty="0">
                          <a:effectLst/>
                          <a:latin typeface="Cordia New"/>
                          <a:ea typeface="Times New Roman"/>
                          <a:cs typeface="+mj-cs"/>
                        </a:rPr>
                      </a:br>
                      <a:r>
                        <a:rPr lang="en-US" sz="2000" dirty="0" err="1">
                          <a:effectLst/>
                          <a:latin typeface="Cordia New"/>
                          <a:ea typeface="Times New Roman"/>
                          <a:cs typeface="+mj-cs"/>
                        </a:rPr>
                        <a:t>ดำเนินการค่อนข้างมาก</a:t>
                      </a:r>
                      <a:r>
                        <a:rPr lang="en-US" sz="2000" dirty="0">
                          <a:effectLst/>
                          <a:latin typeface="Cordia New"/>
                          <a:ea typeface="Times New Roman"/>
                          <a:cs typeface="+mj-cs"/>
                        </a:rPr>
                        <a:t> 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+mj-cs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06400" algn="l"/>
                          <a:tab pos="457200" algn="l"/>
                          <a:tab pos="508000" algn="l"/>
                          <a:tab pos="711200" algn="l"/>
                        </a:tabLst>
                      </a:pPr>
                      <a:r>
                        <a:rPr lang="en-US" sz="2000" dirty="0" err="1">
                          <a:effectLst/>
                          <a:latin typeface="Cordia New"/>
                          <a:ea typeface="Times New Roman"/>
                          <a:cs typeface="+mj-cs"/>
                        </a:rPr>
                        <a:t>การโฆษณาเป็นการสื่อสารทางเดียว</a:t>
                      </a:r>
                      <a:r>
                        <a:rPr lang="en-US" sz="2000" dirty="0">
                          <a:effectLst/>
                          <a:latin typeface="Cordia New"/>
                          <a:ea typeface="Times New Roman"/>
                          <a:cs typeface="+mj-cs"/>
                        </a:rPr>
                        <a:t> 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+mj-cs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06400" algn="l"/>
                          <a:tab pos="457200" algn="l"/>
                          <a:tab pos="508000" algn="l"/>
                          <a:tab pos="711200" algn="l"/>
                        </a:tabLst>
                      </a:pPr>
                      <a:r>
                        <a:rPr lang="en-US" sz="2000" dirty="0" err="1">
                          <a:effectLst/>
                          <a:latin typeface="Cordia New"/>
                          <a:ea typeface="Times New Roman"/>
                          <a:cs typeface="+mj-cs"/>
                        </a:rPr>
                        <a:t>การโฆษณาต้องซื้อสื่อเพื่อเผยแพร่งานโฆษณา</a:t>
                      </a:r>
                      <a:r>
                        <a:rPr lang="en-US" sz="2000" dirty="0">
                          <a:effectLst/>
                          <a:latin typeface="Cordia New"/>
                          <a:ea typeface="Times New Roman"/>
                          <a:cs typeface="+mj-cs"/>
                        </a:rPr>
                        <a:t>  </a:t>
                      </a:r>
                      <a:r>
                        <a:rPr lang="en-US" sz="2000" dirty="0" err="1">
                          <a:effectLst/>
                          <a:latin typeface="Cordia New"/>
                          <a:ea typeface="Times New Roman"/>
                          <a:cs typeface="+mj-cs"/>
                        </a:rPr>
                        <a:t>เช่น</a:t>
                      </a:r>
                      <a:r>
                        <a:rPr lang="en-US" sz="2000" dirty="0">
                          <a:effectLst/>
                          <a:latin typeface="Cordia New"/>
                          <a:ea typeface="Times New Roman"/>
                          <a:cs typeface="+mj-cs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Cordia New"/>
                          <a:ea typeface="Times New Roman"/>
                          <a:cs typeface="+mj-cs"/>
                        </a:rPr>
                        <a:t>การซื้อเวลาในรายการของสื่อโทรทัศน์</a:t>
                      </a:r>
                      <a:r>
                        <a:rPr lang="en-US" sz="2000" dirty="0">
                          <a:effectLst/>
                          <a:latin typeface="Cordia New"/>
                          <a:ea typeface="Times New Roman"/>
                          <a:cs typeface="+mj-cs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Cordia New"/>
                          <a:ea typeface="Times New Roman"/>
                          <a:cs typeface="+mj-cs"/>
                        </a:rPr>
                        <a:t>หรือการซื้อพื้นที่ในหน้าหนังสือพิมพ์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+mj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06400" algn="l"/>
                          <a:tab pos="457200" algn="l"/>
                          <a:tab pos="508000" algn="l"/>
                          <a:tab pos="711200" algn="l"/>
                        </a:tabLst>
                      </a:pPr>
                      <a:r>
                        <a:rPr lang="en-US" sz="2000" dirty="0">
                          <a:effectLst/>
                          <a:latin typeface="Cordia New"/>
                          <a:ea typeface="Times New Roman"/>
                          <a:cs typeface="+mj-cs"/>
                        </a:rPr>
                        <a:t>การประชาสัมพันธ์มีจุดมุ่งหมายเพื่อสร้างความเข้าใจให้เกิดขึ้นมากกว่าผลกำไร 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+mj-cs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06400" algn="l"/>
                          <a:tab pos="457200" algn="l"/>
                          <a:tab pos="508000" algn="l"/>
                          <a:tab pos="711200" algn="l"/>
                        </a:tabLst>
                      </a:pPr>
                      <a:r>
                        <a:rPr lang="en-US" sz="2000" dirty="0" err="1">
                          <a:effectLst/>
                          <a:latin typeface="Cordia New"/>
                          <a:ea typeface="Times New Roman"/>
                          <a:cs typeface="+mj-cs"/>
                        </a:rPr>
                        <a:t>การประชาสัมพันธ์โดยส่วนใหญ่หวังผลสำเร็จในระยะยาว</a:t>
                      </a:r>
                      <a:r>
                        <a:rPr lang="en-US" sz="2000" dirty="0">
                          <a:effectLst/>
                          <a:latin typeface="Cordia New"/>
                          <a:ea typeface="Times New Roman"/>
                          <a:cs typeface="+mj-cs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Cordia New"/>
                          <a:ea typeface="Times New Roman"/>
                          <a:cs typeface="+mj-cs"/>
                        </a:rPr>
                        <a:t>เพราะเป็นการสร้าง</a:t>
                      </a:r>
                      <a:r>
                        <a:rPr lang="en-US" sz="2000" dirty="0">
                          <a:effectLst/>
                          <a:latin typeface="Cordia New"/>
                          <a:ea typeface="Times New Roman"/>
                          <a:cs typeface="+mj-cs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Cordia New"/>
                          <a:ea typeface="Times New Roman"/>
                          <a:cs typeface="+mj-cs"/>
                        </a:rPr>
                        <a:t>ทัศนคติที่ดีให้เกิดขึ้นการประชาสัมพันธ์เป็นการจูงใจเพื่อ</a:t>
                      </a:r>
                      <a:r>
                        <a:rPr lang="en-US" sz="2000" dirty="0">
                          <a:effectLst/>
                          <a:latin typeface="Cordia New"/>
                          <a:ea typeface="Times New Roman"/>
                          <a:cs typeface="+mj-cs"/>
                        </a:rPr>
                        <a:t/>
                      </a:r>
                      <a:br>
                        <a:rPr lang="en-US" sz="2000" dirty="0">
                          <a:effectLst/>
                          <a:latin typeface="Cordia New"/>
                          <a:ea typeface="Times New Roman"/>
                          <a:cs typeface="+mj-cs"/>
                        </a:rPr>
                      </a:br>
                      <a:r>
                        <a:rPr lang="en-US" sz="2000" dirty="0" err="1">
                          <a:effectLst/>
                          <a:latin typeface="Cordia New"/>
                          <a:ea typeface="Times New Roman"/>
                          <a:cs typeface="+mj-cs"/>
                        </a:rPr>
                        <a:t>สร้างภาพพจน์ที่ดีให้เกิดขึ้นกับองค์กร</a:t>
                      </a:r>
                      <a:r>
                        <a:rPr lang="en-US" sz="2000" dirty="0">
                          <a:effectLst/>
                          <a:latin typeface="Cordia New"/>
                          <a:ea typeface="Times New Roman"/>
                          <a:cs typeface="+mj-cs"/>
                        </a:rPr>
                        <a:t> 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+mj-cs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06400" algn="l"/>
                          <a:tab pos="457200" algn="l"/>
                          <a:tab pos="508000" algn="l"/>
                          <a:tab pos="711200" algn="l"/>
                        </a:tabLst>
                      </a:pPr>
                      <a:r>
                        <a:rPr lang="en-US" sz="2000" dirty="0" err="1">
                          <a:effectLst/>
                          <a:latin typeface="Cordia New"/>
                          <a:ea typeface="Times New Roman"/>
                          <a:cs typeface="+mj-cs"/>
                        </a:rPr>
                        <a:t>การประชาสัมพันธ์ส่วนใหญ่อาศัยความร่วมมือ</a:t>
                      </a:r>
                      <a:r>
                        <a:rPr lang="en-US" sz="2000" dirty="0">
                          <a:effectLst/>
                          <a:latin typeface="Cordia New"/>
                          <a:ea typeface="Times New Roman"/>
                          <a:cs typeface="+mj-cs"/>
                        </a:rPr>
                        <a:t/>
                      </a:r>
                      <a:br>
                        <a:rPr lang="en-US" sz="2000" dirty="0">
                          <a:effectLst/>
                          <a:latin typeface="Cordia New"/>
                          <a:ea typeface="Times New Roman"/>
                          <a:cs typeface="+mj-cs"/>
                        </a:rPr>
                      </a:br>
                      <a:r>
                        <a:rPr lang="en-US" sz="2000" dirty="0" err="1">
                          <a:effectLst/>
                          <a:latin typeface="Cordia New"/>
                          <a:ea typeface="Times New Roman"/>
                          <a:cs typeface="+mj-cs"/>
                        </a:rPr>
                        <a:t>จึงเสียค่าใช้จ่ายน้อย</a:t>
                      </a:r>
                      <a:r>
                        <a:rPr lang="en-US" sz="2000" dirty="0">
                          <a:effectLst/>
                          <a:latin typeface="Cordia New"/>
                          <a:ea typeface="Times New Roman"/>
                          <a:cs typeface="+mj-cs"/>
                        </a:rPr>
                        <a:t> 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+mj-cs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06400" algn="l"/>
                          <a:tab pos="457200" algn="l"/>
                          <a:tab pos="508000" algn="l"/>
                          <a:tab pos="711200" algn="l"/>
                        </a:tabLst>
                      </a:pPr>
                      <a:r>
                        <a:rPr lang="en-US" sz="2000" dirty="0" err="1">
                          <a:effectLst/>
                          <a:latin typeface="Cordia New"/>
                          <a:ea typeface="Times New Roman"/>
                          <a:cs typeface="+mj-cs"/>
                        </a:rPr>
                        <a:t>การประชาสัมพันธ์เน้นการสื่อสารสองทาง</a:t>
                      </a:r>
                      <a:r>
                        <a:rPr lang="en-US" sz="2000" dirty="0">
                          <a:effectLst/>
                          <a:latin typeface="Cordia New"/>
                          <a:ea typeface="Times New Roman"/>
                          <a:cs typeface="+mj-cs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Cordia New"/>
                          <a:ea typeface="Times New Roman"/>
                          <a:cs typeface="+mj-cs"/>
                        </a:rPr>
                        <a:t>การประชาสัมพันธ์ไม่ต้องซื้อสื่อโดยตรง</a:t>
                      </a:r>
                      <a:r>
                        <a:rPr lang="en-US" sz="2000" dirty="0">
                          <a:effectLst/>
                          <a:latin typeface="Cordia New"/>
                          <a:ea typeface="Times New Roman"/>
                          <a:cs typeface="+mj-cs"/>
                        </a:rPr>
                        <a:t> 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+mj-cs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06400" algn="l"/>
                          <a:tab pos="457200" algn="l"/>
                          <a:tab pos="508000" algn="l"/>
                          <a:tab pos="711200" algn="l"/>
                        </a:tabLst>
                      </a:pPr>
                      <a:r>
                        <a:rPr lang="en-US" sz="2000" dirty="0" err="1">
                          <a:effectLst/>
                          <a:latin typeface="Cordia New"/>
                          <a:ea typeface="Times New Roman"/>
                          <a:cs typeface="+mj-cs"/>
                        </a:rPr>
                        <a:t>แต่มีค่าใช้จ่ายทางอ้อมในลักษณะของการเป็น</a:t>
                      </a:r>
                      <a:r>
                        <a:rPr lang="en-US" sz="2000" dirty="0">
                          <a:effectLst/>
                          <a:latin typeface="Cordia New"/>
                          <a:ea typeface="Times New Roman"/>
                          <a:cs typeface="+mj-cs"/>
                        </a:rPr>
                        <a:t/>
                      </a:r>
                      <a:br>
                        <a:rPr lang="en-US" sz="2000" dirty="0">
                          <a:effectLst/>
                          <a:latin typeface="Cordia New"/>
                          <a:ea typeface="Times New Roman"/>
                          <a:cs typeface="+mj-cs"/>
                        </a:rPr>
                      </a:br>
                      <a:r>
                        <a:rPr lang="en-US" sz="2000" dirty="0" err="1">
                          <a:effectLst/>
                          <a:latin typeface="Cordia New"/>
                          <a:ea typeface="Times New Roman"/>
                          <a:cs typeface="+mj-cs"/>
                        </a:rPr>
                        <a:t>ผู้สนับสนุนรายการ</a:t>
                      </a:r>
                      <a:r>
                        <a:rPr lang="en-US" sz="2000" dirty="0">
                          <a:effectLst/>
                          <a:latin typeface="Cordia New"/>
                          <a:ea typeface="Times New Roman"/>
                          <a:cs typeface="+mj-cs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Cordia New"/>
                          <a:ea typeface="Times New Roman"/>
                          <a:cs typeface="+mj-cs"/>
                        </a:rPr>
                        <a:t>เช่น</a:t>
                      </a:r>
                      <a:r>
                        <a:rPr lang="en-US" sz="2000" dirty="0">
                          <a:effectLst/>
                          <a:latin typeface="Cordia New"/>
                          <a:ea typeface="Times New Roman"/>
                          <a:cs typeface="+mj-cs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Cordia New"/>
                          <a:ea typeface="Times New Roman"/>
                          <a:cs typeface="+mj-cs"/>
                        </a:rPr>
                        <a:t>เสื้อผ้าพิธีกรการสนับสนุนสถานที่ดำเนินการ</a:t>
                      </a:r>
                      <a:r>
                        <a:rPr lang="en-US" sz="2000" dirty="0">
                          <a:effectLst/>
                          <a:latin typeface="Cordia New"/>
                          <a:ea typeface="Times New Roman"/>
                          <a:cs typeface="+mj-cs"/>
                        </a:rPr>
                        <a:t> 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+mj-cs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8712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336704"/>
          </a:xfrm>
        </p:spPr>
        <p:txBody>
          <a:bodyPr/>
          <a:lstStyle/>
          <a:p>
            <a:r>
              <a:rPr lang="th-TH" b="1" dirty="0"/>
              <a:t>ชนิดของธุรกิจการ</a:t>
            </a:r>
            <a:r>
              <a:rPr lang="th-TH" b="1" dirty="0" smtClean="0"/>
              <a:t>ประชาสัมพันธ์และ</a:t>
            </a:r>
            <a:r>
              <a:rPr lang="th-TH" b="1" dirty="0"/>
              <a:t>สื่อสารองค์กร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-</a:t>
            </a:r>
            <a:r>
              <a:rPr lang="th-TH" dirty="0" smtClean="0"/>
              <a:t>ธุรกิจบริษัทที่ปรึกษา ด้านประชาสัมพันธ์(</a:t>
            </a:r>
            <a:r>
              <a:rPr lang="en-US" dirty="0" smtClean="0"/>
              <a:t>PR AGENCY</a:t>
            </a:r>
            <a:r>
              <a:rPr lang="th-TH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-</a:t>
            </a:r>
            <a:r>
              <a:rPr lang="th-TH" dirty="0" smtClean="0"/>
              <a:t>บริษัทสร้างภาพลักษณ์องค์กรและบุคลิกลักษณะการดำเนินงาน</a:t>
            </a:r>
          </a:p>
          <a:p>
            <a:pPr marL="0" indent="0">
              <a:buNone/>
            </a:pPr>
            <a:r>
              <a:rPr lang="en-US" dirty="0" smtClean="0"/>
              <a:t>-</a:t>
            </a:r>
            <a:r>
              <a:rPr lang="th-TH" dirty="0" smtClean="0"/>
              <a:t>บริษัทรับผลิตสื่อ</a:t>
            </a:r>
          </a:p>
          <a:p>
            <a:pPr marL="0" indent="0">
              <a:buNone/>
            </a:pPr>
            <a:endParaRPr lang="th-TH" dirty="0" smtClean="0"/>
          </a:p>
          <a:p>
            <a:pPr marL="0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965839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à¹à¸à¸£à¸à¸ªà¸£à¹à¸²à¸à¸­à¸à¸à¹à¸à¸£à¸à¸²à¸£à¸à¸£à¸°à¸à¸²à¸ªà¸±à¸¡à¸à¸±à¸à¸à¹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2273" y="1412776"/>
            <a:ext cx="6934200" cy="5200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th-TH" b="1" dirty="0" smtClean="0"/>
              <a:t>โครงสร้างและบุคลากรในการดำเนินธุรกิจ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18778547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04664"/>
            <a:ext cx="8825645" cy="6021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51442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Chapter5</a:t>
            </a:r>
            <a:endParaRPr lang="th-T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h-TH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การจัดการธุรกิจประชาสัมพันธ์และสื่อสารองค์กร</a:t>
            </a:r>
            <a:endParaRPr lang="th-TH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059005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97" t="9231" r="33095" b="39706"/>
          <a:stretch/>
        </p:blipFill>
        <p:spPr bwMode="auto">
          <a:xfrm>
            <a:off x="683568" y="737345"/>
            <a:ext cx="7385321" cy="6091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1763688" y="620688"/>
            <a:ext cx="5544616" cy="9361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8790243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98" t="60174" r="33177" b="13993"/>
          <a:stretch/>
        </p:blipFill>
        <p:spPr bwMode="auto">
          <a:xfrm>
            <a:off x="107504" y="607082"/>
            <a:ext cx="9036496" cy="37797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1907704" y="3645024"/>
            <a:ext cx="5544616" cy="9361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7983072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37" t="25595" r="34518" b="11706"/>
          <a:stretch/>
        </p:blipFill>
        <p:spPr bwMode="auto">
          <a:xfrm>
            <a:off x="1691680" y="126887"/>
            <a:ext cx="5928128" cy="6192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2752257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ไดอะแกรม 13"/>
          <p:cNvGraphicFramePr/>
          <p:nvPr>
            <p:extLst/>
          </p:nvPr>
        </p:nvGraphicFramePr>
        <p:xfrm>
          <a:off x="611560" y="1052736"/>
          <a:ext cx="7858180" cy="3143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2745123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ปัญหาและอุปสรรค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h-TH" dirty="0"/>
              <a:t>การประชาสัมพันธ์ที่กล่าวมาข้างต้นจึงเป็นแนวคิดหลักอย่างกว้างๆ ซึ่งเป็นแนวคิดจากการศึกษา ค้นคว้าทางทฤษฎี แต่เมื่อ</a:t>
            </a:r>
            <a:r>
              <a:rPr lang="th-TH" dirty="0" smtClean="0"/>
              <a:t>ต้องการนำแนวคิด</a:t>
            </a:r>
            <a:r>
              <a:rPr lang="th-TH" dirty="0"/>
              <a:t>ดังกล่าวมาใช้ในการประชาสัมพันธ์อย่างเป็นรูปธรรมโดยเฉพาะ องค์กรที่มีความแตกต่างกันเช่น องค์กรเอกชนและองค์กรส่วนราชการ ก็จะมีรูปแบบกา</a:t>
            </a:r>
            <a:r>
              <a:rPr lang="th-TH" dirty="0" smtClean="0"/>
              <a:t>รดำเนินงาน</a:t>
            </a:r>
            <a:r>
              <a:rPr lang="th-TH" dirty="0"/>
              <a:t>ด้านการ ประชาสัมพันธ์ที่แตกต่างกันออกไปตาม</a:t>
            </a:r>
            <a:r>
              <a:rPr lang="th-TH" dirty="0" smtClean="0"/>
              <a:t>ข้อจำกัด</a:t>
            </a:r>
            <a:r>
              <a:rPr lang="th-TH" dirty="0"/>
              <a:t>ได้แก่ โครงสร้างองค์กร นโยบายองค์กร วัฒนธรรม องค์กร ประเภทสินค้าและบริการ งบประมาณ ฯลฯ เป็นต้น</a:t>
            </a:r>
          </a:p>
        </p:txBody>
      </p:sp>
    </p:spTree>
    <p:extLst>
      <p:ext uri="{BB962C8B-B14F-4D97-AF65-F5344CB8AC3E}">
        <p14:creationId xmlns:p14="http://schemas.microsoft.com/office/powerpoint/2010/main" val="21780479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20680"/>
          </a:xfrm>
        </p:spPr>
        <p:txBody>
          <a:bodyPr/>
          <a:lstStyle/>
          <a:p>
            <a:pPr marL="0" indent="0">
              <a:buNone/>
            </a:pPr>
            <a:r>
              <a:rPr lang="th-TH" dirty="0"/>
              <a:t>ดังนั้นนักประชาสัมพันธ์</a:t>
            </a:r>
            <a:r>
              <a:rPr lang="th-TH" dirty="0" smtClean="0"/>
              <a:t>จึงจำเป็นต้อง</a:t>
            </a:r>
            <a:r>
              <a:rPr lang="th-TH" dirty="0"/>
              <a:t>มี</a:t>
            </a:r>
            <a:r>
              <a:rPr lang="th-TH" dirty="0" smtClean="0"/>
              <a:t>การนำหลักการ</a:t>
            </a:r>
            <a:r>
              <a:rPr lang="th-TH" dirty="0"/>
              <a:t>วิเคราะห์</a:t>
            </a:r>
            <a:r>
              <a:rPr lang="en-US" dirty="0"/>
              <a:t>SWOT Analysis</a:t>
            </a:r>
            <a:r>
              <a:rPr lang="th-TH" dirty="0"/>
              <a:t>มาใช้ในการ วิเคราะห์สถานการณ์ด้านการประชาสัมพันธ์ขององค์กรเพื่อเป็นการรู้เขารู้เรา </a:t>
            </a:r>
            <a:r>
              <a:rPr lang="th-TH" dirty="0" smtClean="0"/>
              <a:t>เพื่อกำหนดวิธีการดำเนินการ </a:t>
            </a:r>
            <a:r>
              <a:rPr lang="th-TH" dirty="0"/>
              <a:t>ประชาสัมพันธ์ให้มีความสอดคล้องมากที่สุด ซึ่งก็จะกลายเป็น</a:t>
            </a:r>
            <a:r>
              <a:rPr lang="th-TH" dirty="0" smtClean="0"/>
              <a:t>การกำหนด</a:t>
            </a:r>
            <a:r>
              <a:rPr lang="th-TH" dirty="0"/>
              <a:t>วิธีการเชิงเทคนิคที่เหมาะสมกับ องค์กรนั้นๆต่อไป โดยกระบวนการวิเคราะห์</a:t>
            </a:r>
            <a:r>
              <a:rPr lang="en-US" dirty="0"/>
              <a:t>SWOT </a:t>
            </a:r>
            <a:r>
              <a:rPr lang="th-TH" dirty="0"/>
              <a:t>ซึ่งเป็นวิธีการที่รู้จักและใช้กันอย่างแพร่หลาย และ </a:t>
            </a:r>
            <a:r>
              <a:rPr lang="en-US" dirty="0"/>
              <a:t>SWOT </a:t>
            </a:r>
            <a:r>
              <a:rPr lang="th-TH" dirty="0" smtClean="0"/>
              <a:t>เป็นคำย่อ</a:t>
            </a:r>
            <a:r>
              <a:rPr lang="th-TH" dirty="0"/>
              <a:t>มาจากค าว่า (</a:t>
            </a:r>
            <a:r>
              <a:rPr lang="en-US" dirty="0"/>
              <a:t>www.marketingteacher.com)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73228321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206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(1)Strengths </a:t>
            </a:r>
            <a:r>
              <a:rPr lang="th-TH" dirty="0"/>
              <a:t>คือ จุดแข็ง หมายถึง ความสามารถและสถานการณ์ภายในองค์กรที่เป็นบวก ซึ่งองค์กร </a:t>
            </a:r>
            <a:r>
              <a:rPr lang="th-TH" dirty="0" smtClean="0"/>
              <a:t>นำมาใช้</a:t>
            </a:r>
            <a:r>
              <a:rPr lang="th-TH" dirty="0"/>
              <a:t>เป็นประโยชน์ในกา</a:t>
            </a:r>
            <a:r>
              <a:rPr lang="th-TH" dirty="0" smtClean="0"/>
              <a:t>รทำงาน</a:t>
            </a:r>
            <a:r>
              <a:rPr lang="th-TH" dirty="0"/>
              <a:t>เพื่อบรรลุวัตถุประสงค์ หรือหมายถึง กา</a:t>
            </a:r>
            <a:r>
              <a:rPr lang="th-TH" dirty="0" smtClean="0"/>
              <a:t>รดำเนินงาน</a:t>
            </a:r>
            <a:r>
              <a:rPr lang="th-TH" dirty="0"/>
              <a:t>ภายในที่</a:t>
            </a:r>
            <a:r>
              <a:rPr lang="th-TH" dirty="0" smtClean="0"/>
              <a:t>องค์กรทำได้ดี</a:t>
            </a:r>
          </a:p>
          <a:p>
            <a:pPr marL="0" indent="0">
              <a:buNone/>
            </a:pPr>
            <a:r>
              <a:rPr lang="th-TH" dirty="0" smtClean="0"/>
              <a:t> </a:t>
            </a:r>
            <a:r>
              <a:rPr lang="th-TH" dirty="0"/>
              <a:t>(2)</a:t>
            </a:r>
            <a:r>
              <a:rPr lang="en-US" dirty="0"/>
              <a:t>Weaknesses </a:t>
            </a:r>
            <a:r>
              <a:rPr lang="th-TH" dirty="0"/>
              <a:t>คือ จุดอ่อน หมายถึง สถานการณ์ภายในองค์กรที่เป็นลบและด้อยความสามารถ ซึ่ง องค์กรไม่</a:t>
            </a:r>
            <a:r>
              <a:rPr lang="th-TH" dirty="0" smtClean="0"/>
              <a:t>สามารถนำมาใช้</a:t>
            </a:r>
            <a:r>
              <a:rPr lang="th-TH" dirty="0"/>
              <a:t>เป็นประโยชน์ในกา</a:t>
            </a:r>
            <a:r>
              <a:rPr lang="th-TH" dirty="0" smtClean="0"/>
              <a:t>รทำงาน</a:t>
            </a:r>
            <a:r>
              <a:rPr lang="th-TH" dirty="0"/>
              <a:t>เพื่อบรรลุวัตถุประสงค์ หรือหมายถึง </a:t>
            </a:r>
            <a:r>
              <a:rPr lang="th-TH" dirty="0" smtClean="0"/>
              <a:t>การดำเนินงาน </a:t>
            </a:r>
            <a:r>
              <a:rPr lang="th-TH" dirty="0"/>
              <a:t>ภายในที่</a:t>
            </a:r>
            <a:r>
              <a:rPr lang="th-TH" dirty="0" smtClean="0"/>
              <a:t>องค์กรทำได้</a:t>
            </a:r>
            <a:r>
              <a:rPr lang="th-TH" dirty="0"/>
              <a:t>ไม่ดีเช่น การวางแผนงานขององค์กร ความพร้อมด้านเทคโนโลยีการสื่อสาร การใช้ แนวคิดทางการตลาดส่งเสริมการประชาสัมพันธ์ ภาพพจน์ดั้งเดิมของ</a:t>
            </a:r>
            <a:r>
              <a:rPr lang="th-TH" dirty="0" smtClean="0"/>
              <a:t>องค์กร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81830676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2068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h-TH" dirty="0"/>
              <a:t>(3) </a:t>
            </a:r>
            <a:r>
              <a:rPr lang="en-US" dirty="0"/>
              <a:t>Opportunities </a:t>
            </a:r>
            <a:r>
              <a:rPr lang="th-TH" dirty="0"/>
              <a:t>คือ โอกาส หมายถึง ปัจจัยและสถานการณ์ภายนอกที่</a:t>
            </a:r>
            <a:r>
              <a:rPr lang="th-TH" dirty="0" smtClean="0"/>
              <a:t>เอื้ออำนวย</a:t>
            </a:r>
            <a:r>
              <a:rPr lang="th-TH" dirty="0"/>
              <a:t>ให้กา</a:t>
            </a:r>
            <a:r>
              <a:rPr lang="th-TH" dirty="0" smtClean="0"/>
              <a:t>รทำงาน </a:t>
            </a:r>
            <a:r>
              <a:rPr lang="th-TH" dirty="0"/>
              <a:t>ขององค์กรบรรลุวัตถุประสงค์ หรือ หมายถึง สภาพแวดล้อมภายนอกที่เป็นประโยชน์ต่อกา</a:t>
            </a:r>
            <a:r>
              <a:rPr lang="th-TH" dirty="0" smtClean="0"/>
              <a:t>รดำเนินการ</a:t>
            </a:r>
            <a:r>
              <a:rPr lang="th-TH" dirty="0"/>
              <a:t>ของ </a:t>
            </a:r>
            <a:r>
              <a:rPr lang="th-TH" dirty="0" smtClean="0"/>
              <a:t>องค์กร</a:t>
            </a:r>
          </a:p>
          <a:p>
            <a:pPr marL="0" indent="0">
              <a:buNone/>
            </a:pPr>
            <a:r>
              <a:rPr lang="th-TH" dirty="0" smtClean="0"/>
              <a:t> </a:t>
            </a:r>
            <a:r>
              <a:rPr lang="th-TH" dirty="0"/>
              <a:t>(4) </a:t>
            </a:r>
            <a:r>
              <a:rPr lang="en-US" dirty="0"/>
              <a:t>Threats </a:t>
            </a:r>
            <a:r>
              <a:rPr lang="th-TH" dirty="0"/>
              <a:t>คืออุปสรรค หมายถึง ปัจจัยและสถานการณ์ภายนอกที่ขัดขวางการ</a:t>
            </a:r>
            <a:r>
              <a:rPr lang="th-TH" dirty="0" smtClean="0"/>
              <a:t>ทำงาน</a:t>
            </a:r>
            <a:r>
              <a:rPr lang="th-TH" dirty="0"/>
              <a:t>ขององค์กร ไม่ให้บรรลุวัตถุประสงค์ หรือหมายถึง สภาพแวดล้อมภายนอก ที่เป็นปัญหาต่อองค์กรบางครั้ง การ</a:t>
            </a:r>
            <a:r>
              <a:rPr lang="th-TH" dirty="0" smtClean="0"/>
              <a:t>จำแนก </a:t>
            </a:r>
            <a:r>
              <a:rPr lang="th-TH" dirty="0"/>
              <a:t>โอกาสและอุปสรรคเป็นสิ่ง</a:t>
            </a:r>
            <a:r>
              <a:rPr lang="th-TH" dirty="0" smtClean="0"/>
              <a:t>ที่ทำได้</a:t>
            </a:r>
            <a:r>
              <a:rPr lang="th-TH" dirty="0"/>
              <a:t>ยาก เพราะทั้งสองสิ่งนี้สามารถเปลี่ยนแปลงไป ซึ่งการเปลี่ยนแปลง</a:t>
            </a:r>
            <a:r>
              <a:rPr lang="th-TH" dirty="0" smtClean="0"/>
              <a:t>อาจทำให้ </a:t>
            </a:r>
            <a:r>
              <a:rPr lang="th-TH" dirty="0"/>
              <a:t>สถานการณ์ที่เคยเป็นโอกาสกลับกลายเป็นอุปสรรคได้ และในทางกลับกัน อุปสรรคอาจกลับกลายเป็นโอกาส ได้เช่นกัน ด้วยเหตุนี้องค์กรมีความจ าเป็นอย่างยิ่งที่จะต้องปรับเปลี่ยนกลยุทธ์ของตนให้ทันต่อการเปลี่ยนแปลง ของสถานการณ์แวดล้อม </a:t>
            </a:r>
          </a:p>
          <a:p>
            <a:pPr marL="0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99152723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คำถามท้ายบท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th-TH" dirty="0"/>
              <a:t>กระบวนการสื่อสารในทรรศนะของอริสโตเติลประกอบด้วยอะไรบ้าง </a:t>
            </a:r>
            <a:endParaRPr lang="en-US" dirty="0"/>
          </a:p>
          <a:p>
            <a:pPr lvl="0"/>
            <a:r>
              <a:rPr lang="th-TH" dirty="0"/>
              <a:t>หลัก </a:t>
            </a:r>
            <a:r>
              <a:rPr lang="en-US" dirty="0"/>
              <a:t>5 </a:t>
            </a:r>
            <a:r>
              <a:rPr lang="th-TH" dirty="0"/>
              <a:t>ประการของซิเซโรและควินติเลียนมีอะไรบ้างที่ส่งผลให้การพูดสัมฤทธิ์ผล</a:t>
            </a:r>
            <a:endParaRPr lang="en-US" dirty="0"/>
          </a:p>
          <a:p>
            <a:pPr lvl="0"/>
            <a:r>
              <a:rPr lang="th-TH" dirty="0"/>
              <a:t>แนวคิดของซิเซโรและควินติเลียนมีความสัมพันธ์กับแนวคิดของอริสโตเติลอย่างไร</a:t>
            </a:r>
            <a:endParaRPr lang="en-US" dirty="0"/>
          </a:p>
          <a:p>
            <a:pPr lvl="0"/>
            <a:r>
              <a:rPr lang="th-TH" dirty="0"/>
              <a:t>นักศึกษาสามารถนำแนวคิดองค์ประกอบการสื่อสารของเบอร์โลมาประยุกต์ใช้ในการพูดและการนำเสนอได้อย่างไร </a:t>
            </a:r>
            <a:endParaRPr lang="en-US" dirty="0"/>
          </a:p>
          <a:p>
            <a:pPr lvl="0"/>
            <a:r>
              <a:rPr lang="th-TH" dirty="0"/>
              <a:t>จงอธิบายความสัมพันธ์ระหว่างการพูดและการนำเสนอว่ามีความสัมพันธ์กันอย่างไร</a:t>
            </a:r>
            <a:endParaRPr lang="en-US" dirty="0"/>
          </a:p>
          <a:p>
            <a:pPr lvl="0"/>
            <a:r>
              <a:rPr lang="th-TH" dirty="0"/>
              <a:t>จงอธิบายทฤษฎีลำดับความต้องการ </a:t>
            </a:r>
            <a:r>
              <a:rPr lang="en-US" dirty="0"/>
              <a:t>5 </a:t>
            </a:r>
            <a:r>
              <a:rPr lang="th-TH" dirty="0"/>
              <a:t>ขั้นของมาสโลว์</a:t>
            </a:r>
            <a:endParaRPr lang="en-US" dirty="0"/>
          </a:p>
          <a:p>
            <a:pPr lvl="0"/>
            <a:r>
              <a:rPr lang="th-TH" dirty="0"/>
              <a:t>เหตุใดทฤษฎีลำดับความต้องการ </a:t>
            </a:r>
            <a:r>
              <a:rPr lang="en-US" dirty="0"/>
              <a:t>5 </a:t>
            </a:r>
            <a:r>
              <a:rPr lang="th-TH" dirty="0"/>
              <a:t>ขั้นของมาสโลว์จึงเป็นแนวคิดหนึ่งที่สำคัญที่นำมาใช้ในการพูดและการนำเสนอ </a:t>
            </a:r>
            <a:endParaRPr lang="en-US" dirty="0"/>
          </a:p>
          <a:p>
            <a:pPr lvl="0"/>
            <a:r>
              <a:rPr lang="th-TH" dirty="0"/>
              <a:t>จงอธิบายแนวคิดของ </a:t>
            </a:r>
            <a:r>
              <a:rPr lang="en-US" dirty="0"/>
              <a:t>William </a:t>
            </a:r>
            <a:r>
              <a:rPr lang="en-US" dirty="0" err="1"/>
              <a:t>Mcguire</a:t>
            </a:r>
            <a:r>
              <a:rPr lang="en-US" dirty="0"/>
              <a:t> </a:t>
            </a:r>
          </a:p>
          <a:p>
            <a:pPr lvl="0"/>
            <a:r>
              <a:rPr lang="th-TH" dirty="0"/>
              <a:t>กลวิธีของการโน้มน้าวใจคืออะไร จงอธิบาย</a:t>
            </a:r>
            <a:endParaRPr lang="en-US"/>
          </a:p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2197159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52596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th-TH" dirty="0" smtClean="0"/>
          </a:p>
          <a:p>
            <a:endParaRPr lang="th-TH" dirty="0" smtClean="0"/>
          </a:p>
          <a:p>
            <a:r>
              <a:rPr lang="th-TH" dirty="0"/>
              <a:t>จงเขียนอธิบายพร้อมยกตัวอย่างประกอบ ตามหัวข้อในบทเรียน ต่อไปนี้</a:t>
            </a:r>
            <a:endParaRPr lang="en-US" dirty="0"/>
          </a:p>
          <a:p>
            <a:r>
              <a:rPr lang="th-TH" dirty="0"/>
              <a:t>การจัดการธุรกิจประชาสัมพันธ์และสื่อสารองค์กร</a:t>
            </a:r>
            <a:endParaRPr lang="en-US" dirty="0"/>
          </a:p>
          <a:p>
            <a:r>
              <a:rPr lang="th-TH" dirty="0"/>
              <a:t>- การจัดการธุรกิจ</a:t>
            </a:r>
            <a:endParaRPr lang="en-US" dirty="0"/>
          </a:p>
          <a:p>
            <a:r>
              <a:rPr lang="th-TH" dirty="0"/>
              <a:t> - ความสำคัญและพัฒนาการของธุรกิจ</a:t>
            </a:r>
            <a:endParaRPr lang="en-US" dirty="0"/>
          </a:p>
          <a:p>
            <a:r>
              <a:rPr lang="th-TH" dirty="0"/>
              <a:t>- ชนิดของธุรกิจ</a:t>
            </a:r>
            <a:endParaRPr lang="en-US" dirty="0"/>
          </a:p>
          <a:p>
            <a:r>
              <a:rPr lang="th-TH" dirty="0"/>
              <a:t> - โครงสร้างและบุคลากรในธุรกิจ</a:t>
            </a:r>
            <a:endParaRPr lang="en-US" dirty="0"/>
          </a:p>
          <a:p>
            <a:r>
              <a:rPr lang="th-TH" dirty="0"/>
              <a:t>- การดำเนินงาน/ ลักษณะการประกอบธุรกิจ</a:t>
            </a:r>
            <a:endParaRPr lang="en-US" dirty="0"/>
          </a:p>
          <a:p>
            <a:r>
              <a:rPr lang="en-US" dirty="0"/>
              <a:t>- </a:t>
            </a:r>
            <a:r>
              <a:rPr lang="th-TH" dirty="0"/>
              <a:t>อุปสรรคและปัญหาในการประกอบธุรกิจ</a:t>
            </a:r>
            <a:endParaRPr lang="en-US" dirty="0"/>
          </a:p>
          <a:p>
            <a:pPr>
              <a:buNone/>
            </a:pPr>
            <a:endParaRPr lang="th-TH" dirty="0" smtClean="0"/>
          </a:p>
        </p:txBody>
      </p:sp>
      <p:pic>
        <p:nvPicPr>
          <p:cNvPr id="1026" name="Picture 2" descr="http://upic.me/i/r2/ljqd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800" y="4419600"/>
            <a:ext cx="1752600" cy="1891225"/>
          </a:xfrm>
          <a:prstGeom prst="rect">
            <a:avLst/>
          </a:prstGeom>
          <a:noFill/>
        </p:spPr>
      </p:pic>
      <p:pic>
        <p:nvPicPr>
          <p:cNvPr id="1028" name="Picture 4" descr="http://www.mlmonlineschools-recommend.com/wp-content/uploads/2012/02/%E0%B9%80%E0%B8%84%E0%B8%A3%E0%B8%B7%E0%B9%88%E0%B8%AD%E0%B8%87%E0%B8%AB%E0%B8%A1%E0%B8%B2%E0%B8%A2%E0%B8%84%E0%B8%B3%E0%B8%96%E0%B8%B2%E0%B8%A1-230x3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3962400"/>
            <a:ext cx="1828800" cy="2385392"/>
          </a:xfrm>
          <a:prstGeom prst="rect">
            <a:avLst/>
          </a:prstGeom>
          <a:noFill/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b="1" dirty="0" smtClean="0"/>
              <a:t>Homework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765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หัวข้อเนื้อหา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b="1" dirty="0" smtClean="0"/>
              <a:t>ความสำคัญ</a:t>
            </a:r>
            <a:r>
              <a:rPr lang="th-TH" b="1" dirty="0"/>
              <a:t>และการพัฒนา</a:t>
            </a:r>
            <a:r>
              <a:rPr lang="th-TH" b="1" dirty="0" smtClean="0"/>
              <a:t>ธุรกิจ</a:t>
            </a:r>
          </a:p>
          <a:p>
            <a:r>
              <a:rPr lang="th-TH" b="1" dirty="0"/>
              <a:t>ความหมายของการ</a:t>
            </a:r>
            <a:r>
              <a:rPr lang="th-TH" b="1" dirty="0" smtClean="0"/>
              <a:t>ประชาสัมพันธ์</a:t>
            </a:r>
          </a:p>
          <a:p>
            <a:r>
              <a:rPr lang="th-TH" b="1" dirty="0" smtClean="0"/>
              <a:t>การพัฒนาธุรกิจประชาสัมพันธ์</a:t>
            </a:r>
          </a:p>
          <a:p>
            <a:r>
              <a:rPr lang="th-TH" b="1" dirty="0"/>
              <a:t>ลักษณะการประชาสัมพันธ์</a:t>
            </a:r>
            <a:endParaRPr lang="en-US" b="1" dirty="0"/>
          </a:p>
          <a:p>
            <a:r>
              <a:rPr lang="th-TH" b="1" dirty="0"/>
              <a:t>ชนิดของธุรกิจการประชาสัมพันธฺและสื่อสารองค์กร </a:t>
            </a:r>
            <a:endParaRPr lang="en-US" dirty="0"/>
          </a:p>
          <a:p>
            <a:r>
              <a:rPr lang="th-TH" b="1" dirty="0" smtClean="0"/>
              <a:t>โครงสร้างและ</a:t>
            </a:r>
            <a:r>
              <a:rPr lang="th-TH" b="1" dirty="0"/>
              <a:t>บุคลากรในการดำเนิน</a:t>
            </a:r>
            <a:r>
              <a:rPr lang="th-TH" b="1" dirty="0" smtClean="0"/>
              <a:t>ธุรกิจ</a:t>
            </a:r>
          </a:p>
          <a:p>
            <a:r>
              <a:rPr lang="th-TH" b="1" dirty="0"/>
              <a:t>ปัญหาและอุปสรรค</a:t>
            </a:r>
            <a:endParaRPr lang="en-US" b="1" dirty="0"/>
          </a:p>
          <a:p>
            <a:endParaRPr lang="en-US" dirty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1976801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เกริ่นนำ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thaiDist">
              <a:buNone/>
            </a:pPr>
            <a:r>
              <a:rPr lang="en-US" dirty="0" smtClean="0"/>
              <a:t>	</a:t>
            </a:r>
            <a:r>
              <a:rPr lang="en-US" dirty="0" err="1" smtClean="0"/>
              <a:t>การ</a:t>
            </a:r>
            <a:r>
              <a:rPr lang="en-US" dirty="0" err="1"/>
              <a:t>ประชาสัมพันธ์</a:t>
            </a:r>
            <a:r>
              <a:rPr lang="en-US" dirty="0"/>
              <a:t> (Public Relationship </a:t>
            </a:r>
            <a:r>
              <a:rPr lang="en-US" dirty="0" err="1"/>
              <a:t>หรือ</a:t>
            </a:r>
            <a:r>
              <a:rPr lang="en-US" dirty="0"/>
              <a:t> PR) เป็นหนึ่งในเครื่องมือการสื่อสารทางการตลาดที่มีความสำคัญในการเผยแพร่ </a:t>
            </a:r>
            <a:r>
              <a:rPr lang="en-US" dirty="0" err="1"/>
              <a:t>ข้อมูล</a:t>
            </a:r>
            <a:r>
              <a:rPr lang="en-US" dirty="0"/>
              <a:t> </a:t>
            </a:r>
            <a:r>
              <a:rPr lang="en-US" dirty="0" err="1"/>
              <a:t>และภาพ</a:t>
            </a:r>
            <a:r>
              <a:rPr lang="en-US" dirty="0"/>
              <a:t> </a:t>
            </a:r>
            <a:r>
              <a:rPr lang="en-US" dirty="0" err="1"/>
              <a:t>ลักษณ์ขององค์กรให้เป็นที่รู้จักต่อสาธารณะ</a:t>
            </a:r>
            <a:r>
              <a:rPr lang="en-US" dirty="0"/>
              <a:t> </a:t>
            </a:r>
            <a:r>
              <a:rPr lang="en-US" dirty="0" err="1"/>
              <a:t>นอกเหนือจากการโฆษณา</a:t>
            </a:r>
            <a:r>
              <a:rPr lang="en-US" dirty="0"/>
              <a:t> </a:t>
            </a:r>
            <a:r>
              <a:rPr lang="en-US" dirty="0" err="1"/>
              <a:t>การขายตรง</a:t>
            </a:r>
            <a:r>
              <a:rPr lang="en-US" dirty="0"/>
              <a:t> </a:t>
            </a:r>
            <a:r>
              <a:rPr lang="en-US" dirty="0" err="1"/>
              <a:t>และกลยุทธ์การส่งเสริมการขายอื่นๆ</a:t>
            </a:r>
            <a:r>
              <a:rPr lang="en-US" dirty="0"/>
              <a:t> </a:t>
            </a:r>
            <a:r>
              <a:rPr lang="en-US" dirty="0" err="1"/>
              <a:t>สำหรับเครื่องมือในการ</a:t>
            </a:r>
            <a:r>
              <a:rPr lang="en-US" dirty="0" err="1" smtClean="0"/>
              <a:t>ประชาสัมพันธ์</a:t>
            </a:r>
            <a:r>
              <a:rPr lang="en-US" dirty="0" smtClean="0"/>
              <a:t>  </a:t>
            </a:r>
            <a:r>
              <a:rPr lang="en-US" dirty="0" err="1" smtClean="0"/>
              <a:t>อาทิ</a:t>
            </a:r>
            <a:r>
              <a:rPr lang="en-US" dirty="0" smtClean="0"/>
              <a:t> </a:t>
            </a:r>
            <a:r>
              <a:rPr lang="en-US" dirty="0" err="1"/>
              <a:t>การจัดทำสื่อโฆษณาขององค์กร</a:t>
            </a:r>
            <a:r>
              <a:rPr lang="en-US" dirty="0"/>
              <a:t> (Corporate Advertising) </a:t>
            </a:r>
            <a:r>
              <a:rPr lang="en-US" dirty="0" err="1"/>
              <a:t>การให้สัมภาษณ์สื่อสิ่งพิมพ์</a:t>
            </a:r>
            <a:r>
              <a:rPr lang="en-US" dirty="0"/>
              <a:t> </a:t>
            </a:r>
            <a:r>
              <a:rPr lang="en-US" dirty="0" err="1"/>
              <a:t>การจัดทำสื่อสิ่งพิมพ์ที่เป็นลักษณะรูปเล่ม</a:t>
            </a:r>
            <a:r>
              <a:rPr lang="en-US" dirty="0"/>
              <a:t> </a:t>
            </a:r>
            <a:r>
              <a:rPr lang="en-US" dirty="0" err="1"/>
              <a:t>หรือแผ่นพับเกี่ยวกับองค์กร</a:t>
            </a:r>
            <a:r>
              <a:rPr lang="en-US" dirty="0"/>
              <a:t> </a:t>
            </a:r>
            <a:r>
              <a:rPr lang="en-US" dirty="0" err="1"/>
              <a:t>การจัดทำประเด็นข่าวสำคัญเกี่ยวกับกิจกรรมขององค์</a:t>
            </a:r>
            <a:r>
              <a:rPr lang="en-US" dirty="0"/>
              <a:t> </a:t>
            </a:r>
            <a:r>
              <a:rPr lang="en-US" dirty="0" err="1"/>
              <a:t>เพื่อเผยแพร่สื่อสิ่งพิมพ์</a:t>
            </a:r>
            <a:r>
              <a:rPr lang="en-US" dirty="0"/>
              <a:t> </a:t>
            </a:r>
            <a:r>
              <a:rPr lang="en-US" dirty="0" err="1"/>
              <a:t>และการจัดทำกิจกรรมที่เป็นประโยชน์ต่อสังคม</a:t>
            </a:r>
            <a:r>
              <a:rPr lang="en-US" dirty="0"/>
              <a:t> </a:t>
            </a:r>
            <a:r>
              <a:rPr lang="en-US" dirty="0" err="1"/>
              <a:t>หรือ</a:t>
            </a:r>
            <a:r>
              <a:rPr lang="en-US" dirty="0"/>
              <a:t> CSR </a:t>
            </a:r>
            <a:r>
              <a:rPr lang="en-US" dirty="0" err="1"/>
              <a:t>เป็นต้น</a:t>
            </a:r>
            <a:r>
              <a:rPr lang="en-US" dirty="0"/>
              <a:t> </a:t>
            </a:r>
            <a:r>
              <a:rPr lang="en-US" dirty="0" err="1"/>
              <a:t>ทั้งนี้นอกเหนือจากสื่อสิ่งพิมพ์</a:t>
            </a:r>
            <a:r>
              <a:rPr lang="en-US" dirty="0"/>
              <a:t> </a:t>
            </a:r>
            <a:r>
              <a:rPr lang="en-US" dirty="0" err="1"/>
              <a:t>สื่อโทรทัศน์และสื่อวิทยุแล้ว</a:t>
            </a:r>
            <a:r>
              <a:rPr lang="en-US" dirty="0"/>
              <a:t> </a:t>
            </a:r>
            <a:r>
              <a:rPr lang="en-US" dirty="0" err="1"/>
              <a:t>การจัดทำ</a:t>
            </a:r>
            <a:r>
              <a:rPr lang="en-US" dirty="0"/>
              <a:t> PR </a:t>
            </a:r>
            <a:r>
              <a:rPr lang="en-US" dirty="0" err="1"/>
              <a:t>ผ่านสื่อออนไลน์ก็เป็นช่องทางก็มี</a:t>
            </a:r>
            <a:r>
              <a:rPr lang="en-US" dirty="0"/>
              <a:t> </a:t>
            </a:r>
            <a:r>
              <a:rPr lang="en-US" dirty="0" err="1"/>
              <a:t>การใช้แพร่หลายมากขึ้น</a:t>
            </a:r>
            <a:endParaRPr lang="en-US" dirty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3553314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thaiDist">
              <a:buNone/>
            </a:pPr>
            <a:r>
              <a:rPr lang="en-US" b="1" dirty="0"/>
              <a:t>	</a:t>
            </a:r>
            <a:r>
              <a:rPr lang="en-US" b="1" dirty="0" err="1"/>
              <a:t>ธุรกิจประชาสัมพันธ์เป็นหนึ่งในกลยุทธ์การตลาดที่</a:t>
            </a:r>
            <a:r>
              <a:rPr lang="en-US" b="1" dirty="0"/>
              <a:t> </a:t>
            </a:r>
            <a:r>
              <a:rPr lang="en-US" b="1" dirty="0" err="1"/>
              <a:t>สำคัญในการช่วยแนะนำ</a:t>
            </a:r>
            <a:r>
              <a:rPr lang="en-US" b="1" dirty="0"/>
              <a:t> ส่งเสริมภาพลักษณ์ของบริษัทให้เป็นที่รู้จักในกลุ่มเป้าหมายทางธุรกิจ และในบางกรณียังเป็นช่องทางในการชี้แจงปัญหาต่างๆที่เกิดขึ้นกับบริษัทให้เป็นที่เข้าใจต่อสาธารณะ</a:t>
            </a:r>
            <a:r>
              <a:rPr lang="th-TH" b="1" dirty="0"/>
              <a:t>ภายในองค์กร</a:t>
            </a:r>
          </a:p>
        </p:txBody>
      </p:sp>
    </p:spTree>
    <p:extLst>
      <p:ext uri="{BB962C8B-B14F-4D97-AF65-F5344CB8AC3E}">
        <p14:creationId xmlns:p14="http://schemas.microsoft.com/office/powerpoint/2010/main" val="6640385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b="1" dirty="0" smtClean="0"/>
              <a:t>ความสำคัญและการพัฒนาธุรกิจ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thaiDist">
              <a:buNone/>
            </a:pPr>
            <a:r>
              <a:rPr lang="th-TH" dirty="0" smtClean="0"/>
              <a:t>	การพูดเป็นเครื่องมือการสื่อสารประเภทหนึ่งที่มีความสะดวกและทำให้เกิดความเข้าใจได้ง่าย การสื่อสารด้วยการพูดนั้นอาศัยทั้งถ้อยคำ น้ำเสียง สีหน้า สายตา และกิริยาท่าทางประกอบ ดังนั้นเมื่อผู้ฟังได้ยินเสียงและได้เห็นกิริยาท่าทางประกอบการพูดจะทำให้เข้าใจเรื่องได้ง่ายและชัดเจนกว่าการสื่อสารโดยการอ่านเพียงอย่างเดียว ดังนั้นการพูดและการนำเสนอจึงเป็นการใช้น้ำเสียงเพื่อสื่อสารให้เกิดประสิทธิภาพและดึงดูดใจผู้ฟังมากที่สุด 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273400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336704"/>
          </a:xfrm>
        </p:spPr>
        <p:txBody>
          <a:bodyPr/>
          <a:lstStyle/>
          <a:p>
            <a:pPr marL="0" indent="0" algn="thaiDist">
              <a:buNone/>
            </a:pPr>
            <a:r>
              <a:rPr lang="th-TH" dirty="0" smtClean="0"/>
              <a:t>	ดังนั้นการพูดจึงเป็นส่วนหนึงของการนำเสนอซึ่งนับว่าเป็นหนึ่งในทักษะที่นักนิเทศศาสตร์ หรือ คนที่ทำงานทั้งในสังคมธุรกิจและงานราชการ แม้กระทั่งพนักงานทุก ๆ ระดับในองค์กรควรต้องมี เพราะการนำเสนอเป็นทั้งศาสตร์และศิลป์สำหรับการถ่ายทอดความคิด หรือ ในการนำเสนอผลงาน  โครงการ รวมถึงความคิดต่าง ๆ ต่อเพื่อนร่วมงาน ต่อผู้บริหาร ต่อลูกค้า ฯลฯ หรือแม้กระทั่ง พนักงานขายในบริษัทก็ต้องใช้ทักษะการนำเสนองานอยู่เสมอในระหว่างขั้นตอนการขาย ไม่ว่าจะเป็นการนำเสนองานเพื่อแนะนำองค์กร เพื่อนำเสนอคุณลักษณะและคุณประโยชน์ของสินค้าและบริการ รวมไปถึงการสาธิตวิธีการใช้งาน นอกจากนั้นการนำเสนองานยังนำมาใช้ภายในองค์กร เพื่อแจ้งข้อมูลข่าวสาร หรือ ขอความร่วมมือในโครงการต่าง ๆ ได้อีกทางหนึ่งด้วย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152811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336704"/>
          </a:xfrm>
        </p:spPr>
        <p:txBody>
          <a:bodyPr/>
          <a:lstStyle/>
          <a:p>
            <a:pPr marL="0" indent="0" algn="thaiDist">
              <a:buNone/>
            </a:pPr>
            <a:r>
              <a:rPr lang="th-TH" dirty="0" smtClean="0"/>
              <a:t>	การนำเสนอที่ดีจึงต้องคำนึงถึงการเลือกรูปแบบ วิธีการและขั้นตอนของการนำเสนอให้เหมาะสม นอกจากนี้ตัวของผู้นำเสนอเองก็นับเป็นอีกองค์ประกอบสำคัญที่จะส่งผลให้กระบวนการนำเสนอไปสู่ความสำเร็จ โดยผู้นำเสนอต้องใช้เทคนิควิธีการ การเป็นผู้พูด ผู้บรรยาย หรือผู้สรุปงานที่ดี เพราะคุณสมบัติของผู้นำเสนอจะมีอิทธิพลต่อการโน้นน้าวชักจูงให้เกิดความสนใจ ความไว้วางใจ ให้เกิดการยอมรับและเชื่อถือ และหากการนำเสนอนั้นได้เลือกใช้สื่อประกอบการนำเสนอที่เหมาะสมก็จะช่วยส่งเสริมให้เกิดความเชื่อมั่น การตรึงพฤติกรรมของผู้รับฟังให้คล้อยตามไปกับเรื่องราวของการนำเสนอ ดังนั้นการออกแบบสื่อนำเสนอที่ดี ก็จะเป็นส่วนเสริมให้การนำเสนอนั้นน่าสนใจและมีคุณค่า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7800692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1545</Words>
  <Application>Microsoft Office PowerPoint</Application>
  <PresentationFormat>On-screen Show (4:3)</PresentationFormat>
  <Paragraphs>126</Paragraphs>
  <Slides>39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Office Theme</vt:lpstr>
      <vt:lpstr>PowerPoint Presentation</vt:lpstr>
      <vt:lpstr>PowerPoint Presentation</vt:lpstr>
      <vt:lpstr>Chapter5</vt:lpstr>
      <vt:lpstr>หัวข้อเนื้อหา</vt:lpstr>
      <vt:lpstr>เกริ่นนำ</vt:lpstr>
      <vt:lpstr>PowerPoint Presentation</vt:lpstr>
      <vt:lpstr>ความสำคัญและการพัฒนาธุรกิจ</vt:lpstr>
      <vt:lpstr>PowerPoint Presentation</vt:lpstr>
      <vt:lpstr>PowerPoint Presentation</vt:lpstr>
      <vt:lpstr>ความหมายของการประชาสัมพันธ์</vt:lpstr>
      <vt:lpstr>PowerPoint Presentation</vt:lpstr>
      <vt:lpstr>PowerPoint Presentation</vt:lpstr>
      <vt:lpstr>PowerPoint Presentation</vt:lpstr>
      <vt:lpstr>การพัฒนาธุรกิจประชาสัมพันธ์</vt:lpstr>
      <vt:lpstr>PowerPoint Presentation</vt:lpstr>
      <vt:lpstr>ลักษณะการประชาสัมพันธ์</vt:lpstr>
      <vt:lpstr>กลุ่มสาธารณชนกับการประชาสัมพันธ์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โครงสร้างและบุคลากรในการดำเนินธุรกิจ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ปัญหาและอุปสรรค</vt:lpstr>
      <vt:lpstr>PowerPoint Presentation</vt:lpstr>
      <vt:lpstr>PowerPoint Presentation</vt:lpstr>
      <vt:lpstr>PowerPoint Presentation</vt:lpstr>
      <vt:lpstr>คำถามท้ายบท</vt:lpstr>
      <vt:lpstr>Homework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TAO</dc:creator>
  <cp:lastModifiedBy>TAO</cp:lastModifiedBy>
  <cp:revision>9</cp:revision>
  <dcterms:created xsi:type="dcterms:W3CDTF">2018-08-07T09:02:17Z</dcterms:created>
  <dcterms:modified xsi:type="dcterms:W3CDTF">2022-02-08T10:40:37Z</dcterms:modified>
</cp:coreProperties>
</file>