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sldIdLst>
    <p:sldId id="256" r:id="rId2"/>
    <p:sldId id="299" r:id="rId3"/>
    <p:sldId id="284" r:id="rId4"/>
    <p:sldId id="285" r:id="rId5"/>
    <p:sldId id="286" r:id="rId6"/>
    <p:sldId id="287" r:id="rId7"/>
    <p:sldId id="288" r:id="rId8"/>
    <p:sldId id="289" r:id="rId9"/>
    <p:sldId id="290" r:id="rId10"/>
    <p:sldId id="300" r:id="rId11"/>
    <p:sldId id="301" r:id="rId12"/>
    <p:sldId id="302" r:id="rId13"/>
    <p:sldId id="303" r:id="rId14"/>
    <p:sldId id="304" r:id="rId15"/>
    <p:sldId id="305" r:id="rId16"/>
    <p:sldId id="306" r:id="rId17"/>
    <p:sldId id="307" r:id="rId18"/>
    <p:sldId id="30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6BE7AE-2E8F-4227-A9FA-2EE8449FD751}" type="datetimeFigureOut">
              <a:rPr lang="en-US" smtClean="0"/>
              <a:pPr/>
              <a:t>12/14/2022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D5DEAD-7080-4ECE-A6F0-17BFF46665C7}" type="slidenum">
              <a:rPr lang="en-US" smtClean="0"/>
              <a:pPr/>
              <a:t>‹#›</a:t>
            </a:fld>
            <a:endParaRPr lang="en-US"/>
          </a:p>
        </p:txBody>
      </p:sp>
    </p:spTree>
    <p:extLst>
      <p:ext uri="{BB962C8B-B14F-4D97-AF65-F5344CB8AC3E}">
        <p14:creationId xmlns:p14="http://schemas.microsoft.com/office/powerpoint/2010/main" val="3133453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885BF1D-77DB-4450-9F51-92BE65E38762}" type="datetimeFigureOut">
              <a:rPr lang="en-US" smtClean="0"/>
              <a:pPr/>
              <a:t>12/14/2022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835D529-8577-43D3-9741-7FA4FE9B7C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85BF1D-77DB-4450-9F51-92BE65E38762}" type="datetimeFigureOut">
              <a:rPr lang="en-US" smtClean="0"/>
              <a:pPr/>
              <a:t>12/14/2022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835D529-8577-43D3-9741-7FA4FE9B7C6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7885BF1D-77DB-4450-9F51-92BE65E38762}" type="datetimeFigureOut">
              <a:rPr lang="en-US" smtClean="0"/>
              <a:pPr/>
              <a:t>12/14/2022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835D529-8577-43D3-9741-7FA4FE9B7C6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85BF1D-77DB-4450-9F51-92BE65E38762}" type="datetimeFigureOut">
              <a:rPr lang="en-US" smtClean="0"/>
              <a:pPr/>
              <a:t>12/14/2022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835D529-8577-43D3-9741-7FA4FE9B7C6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885BF1D-77DB-4450-9F51-92BE65E38762}" type="datetimeFigureOut">
              <a:rPr lang="en-US" smtClean="0"/>
              <a:pPr/>
              <a:t>12/14/2022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C835D529-8577-43D3-9741-7FA4FE9B7C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885BF1D-77DB-4450-9F51-92BE65E38762}" type="datetimeFigureOut">
              <a:rPr lang="en-US" smtClean="0"/>
              <a:pPr/>
              <a:t>12/14/2022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835D529-8577-43D3-9741-7FA4FE9B7C6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885BF1D-77DB-4450-9F51-92BE65E38762}" type="datetimeFigureOut">
              <a:rPr lang="en-US" smtClean="0"/>
              <a:pPr/>
              <a:t>12/14/2022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835D529-8577-43D3-9741-7FA4FE9B7C6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885BF1D-77DB-4450-9F51-92BE65E38762}" type="datetimeFigureOut">
              <a:rPr lang="en-US" smtClean="0"/>
              <a:pPr/>
              <a:t>12/14/2022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835D529-8577-43D3-9741-7FA4FE9B7C6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885BF1D-77DB-4450-9F51-92BE65E38762}" type="datetimeFigureOut">
              <a:rPr lang="en-US" smtClean="0"/>
              <a:pPr/>
              <a:t>12/14/2022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C835D529-8577-43D3-9741-7FA4FE9B7C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885BF1D-77DB-4450-9F51-92BE65E38762}" type="datetimeFigureOut">
              <a:rPr lang="en-US" smtClean="0"/>
              <a:pPr/>
              <a:t>12/14/2022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835D529-8577-43D3-9741-7FA4FE9B7C6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7885BF1D-77DB-4450-9F51-92BE65E38762}" type="datetimeFigureOut">
              <a:rPr lang="en-US" smtClean="0"/>
              <a:pPr/>
              <a:t>12/14/2022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835D529-8577-43D3-9741-7FA4FE9B7C68}"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885BF1D-77DB-4450-9F51-92BE65E38762}" type="datetimeFigureOut">
              <a:rPr lang="en-US" smtClean="0"/>
              <a:pPr/>
              <a:t>12/14/2022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835D529-8577-43D3-9741-7FA4FE9B7C6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isaritiaw@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685801"/>
            <a:ext cx="7848600" cy="1600200"/>
          </a:xfrm>
        </p:spPr>
        <p:txBody>
          <a:bodyPr>
            <a:normAutofit/>
          </a:bodyPr>
          <a:lstStyle/>
          <a:p>
            <a:r>
              <a:rPr lang="en-US" dirty="0" smtClean="0">
                <a:solidFill>
                  <a:schemeClr val="accent6"/>
                </a:solidFill>
              </a:rPr>
              <a:t>AIM1202</a:t>
            </a:r>
            <a:br>
              <a:rPr lang="en-US" dirty="0" smtClean="0">
                <a:solidFill>
                  <a:schemeClr val="accent6"/>
                </a:solidFill>
              </a:rPr>
            </a:br>
            <a:r>
              <a:rPr lang="en-US" dirty="0" smtClean="0">
                <a:solidFill>
                  <a:schemeClr val="accent6"/>
                </a:solidFill>
              </a:rPr>
              <a:t> </a:t>
            </a:r>
            <a:r>
              <a:rPr lang="en-US" dirty="0"/>
              <a:t>Marketing Communication </a:t>
            </a:r>
            <a:endParaRPr lang="en-US" dirty="0">
              <a:solidFill>
                <a:schemeClr val="tx1"/>
              </a:solidFill>
            </a:endParaRPr>
          </a:p>
        </p:txBody>
      </p:sp>
      <p:sp>
        <p:nvSpPr>
          <p:cNvPr id="3" name="Subtitle 2"/>
          <p:cNvSpPr>
            <a:spLocks noGrp="1"/>
          </p:cNvSpPr>
          <p:nvPr>
            <p:ph type="subTitle" idx="1"/>
          </p:nvPr>
        </p:nvSpPr>
        <p:spPr>
          <a:xfrm>
            <a:off x="2514600" y="4876800"/>
            <a:ext cx="6400800" cy="1752600"/>
          </a:xfrm>
        </p:spPr>
        <p:txBody>
          <a:bodyPr/>
          <a:lstStyle/>
          <a:p>
            <a:r>
              <a:rPr lang="en-US" b="1" dirty="0" smtClean="0">
                <a:solidFill>
                  <a:schemeClr val="tx1"/>
                </a:solidFill>
                <a:hlinkClick r:id="rId2"/>
              </a:rPr>
              <a:t>Isari Pairoa</a:t>
            </a:r>
          </a:p>
          <a:p>
            <a:r>
              <a:rPr lang="en-US" b="1" dirty="0" smtClean="0">
                <a:solidFill>
                  <a:schemeClr val="tx1"/>
                </a:solidFill>
                <a:hlinkClick r:id="rId2"/>
              </a:rPr>
              <a:t>isaritiaw@gmail.com</a:t>
            </a:r>
            <a:endParaRPr lang="th-TH" b="1" dirty="0" smtClean="0">
              <a:solidFill>
                <a:schemeClr val="tx1"/>
              </a:solidFill>
            </a:endParaRPr>
          </a:p>
          <a:p>
            <a:r>
              <a:rPr lang="en-US" b="1" dirty="0" smtClean="0">
                <a:solidFill>
                  <a:schemeClr val="tx1"/>
                </a:solidFill>
              </a:rPr>
              <a:t>MB. 084-358-3508</a:t>
            </a:r>
          </a:p>
          <a:p>
            <a:endParaRPr lang="en-US" dirty="0"/>
          </a:p>
        </p:txBody>
      </p:sp>
      <p:sp>
        <p:nvSpPr>
          <p:cNvPr id="15364" name="AutoShape 4" descr="data:image/jpeg;base64,/9j/4AAQSkZJRgABAQAAAQABAAD/2wCEAAkGBhQQEBAQEBIPEBAQDw8VFRQVDw8QFBQQGBAVFRUUFRUXHCYeFxkjGRQUHy8gJCcpLCwsFR8xNTAqNSYrLCkBCQoKDgwOGg8PGiolHyQtKTAvLCwsLSwvKjU0LCksLy0qKi4sMCwpLCwwLCwsKSwpNCwsLCwqKSwpLCwpLCkpLP/AABEIAMMBAwMBIgACEQEDEQH/xAAbAAABBQEBAAAAAAAAAAAAAAAAAQIEBQYDB//EAD8QAAIBAgQCCAMFBwMEAwAAAAECAAMRBAUSIQYxEyJBUWFxgZEyocEHI0JSsRRicoKS0eGisvAzY8LSFmSj/8QAGwEBAAIDAQEAAAAAAAAAAAAAAAEFAgMEBgf/xAAzEQACAgIBAwEFBgUFAAAAAAAAAQIDBBESBSExQRMiYYHBMnGRodHwFSMkUbEUM0Lh8f/aAAwDAQACEQMRAD8A9xhCEgBCEIAQhCAEIQgBCEIAQhCAEIQgBCEIAQhOdarpEA6Qkb9s8PnF/bB3GTojaJEJwGLHjHDEr3xobR1hOYrr3iOFQd495BI6ES8WAEIQgBCEIAQhCAEIQgBCEIAQhCAEIQgBCEIAQhCAEIQgBCEIAQhCAEi408vWSpDxx3HlJXkh+CNeES8S8zNYt4l4l4l5JA68NUZeF5AJGFqHWB3yylXgReoPAGV/EfFJwtVEVA4td+d7HlaZQrlZLjEwtvhRXzn4NJCVOR8Qri9ZRGVU07m25IvYDnLaYTg4PjLyba7Y2x5we0EIytVCqWPJQSZisx4qcsQpKjuE2048rn7pzZebXipOfqbiEzfD+fNUYI5vfke280kwtqlVLjI2Y2TDIhzgEIQmo6QhCEAIQhACEIQAhCEAIQkCvnVJDYtv4bzKMXLwjCdkK1ub0T4Tlh8UtQXQgidZDWuzMk1JbQQhCQSEIQgBIGNPW9BJ8wXGlKtWqsgqClTpFaqlNYqMyAKabkECxNQ2t3TTdfChcpmyur2j1vQ3H/aFhqYbQXqsFqbBWQakNipLWt52tM3mP2g16jAUbUFFWjYgKzlWQlkfVceo7paYHhqhSqA6TUK1641VDqvS6LUQV+E9Yje19pWYjhBCFakzU3CYVrEl0atUZlJN7lQNtlsN+UrP4pGb13SLeqvErf2W/i+/5FhlP2mKwH7VT6MlWYsl2UIDYXX4r3HZNZgc3pVxelUR9gSAesoIuNSndfWeQZnkdagGvTZlCMiug6QNoq9drLdlUcrsBzk/D8M4guSR0IGJo6rvZjTZgisum4bmdiROqOckttpozyOn40lyrlx8/Ffh5PQMz4xw1AdaqrsadR1VOvrCgkgMOqDt2kSgbirEYxlp4amaFDEUXCV3VrpVUOTZlJU/Dy585wyvhGlQalqvVqJiaqBiLIydEzEGnci97j0khMX0fQqoAUHEuAAAADUIFgOW1Qzjt6lKfar9+TjmsbH+ynJ/3f0X4eTZcGU3FACs/S1F1Kz/AJiHO/lJmfZEuJS9rVFHVPL+U+EbwvTth1Pad/ff6y4l5XKUNPffsVVsY2qSkuz2eW4PMHwdYkDQL2Zbcj2giehZdnVOsgYMFNtwSBY+vOQ+IOGlxI1LZaoHPsYdzf3mTfJq9LqlHUcr/Evut5aSdWTFNvUighHIwJtRXKD/AH8jeY9Omo1EQglkIFiDv2Ty7GIVdtZC2JuG2K+Bk6niHQ7MysO4kbxlfH1WcO7pUK8hVw+Hqj3K6v8AVN9FU6G+PdfgceXk1ZaXtE4tfP8AQv8Ag3AFiKu+gcja1z4d82cx2W8bWstdEHIaqYI/0m9vea6jWDqGU3DC4M4MxWOfKa0XPTJY6r4Uy3rz6P8AAfCEJxFqEIQgBEJimY3Ps7YsQCQoOwm+iiV0tI48zMhiw5SNgtQHkQfWOnm2GzxlYEMR6zcZLmgxFPUPiRtLfxaQf0Im3IxZU9zRhdRhldktMsYRLwvOQsyHnFYpRdhztPK8dmx1HftnrONZNJV+TAi252nlGf8ABtfpWagFrozbBatOkR/EKhHyJllg2RgnsoerY07mnH8C+4PzhjWpoLkOSD4CxN/eegzJ8F8InCqHrFWq22CnUFvz63aZq5zZU4zsbid/T6Z00qMxZFx2YLRF2PkO2SZ57xlmhWs6luXIdw0rt87+sxx6lbPizLOyHj1c4ruaelxShNiCB53lzSrBgGUggzxujmR1T0Xg/EM6VL/CClvPTv8ASdWXixrjyiVvTeoWXzcLDQzG5sdVar50F/qxJB+SzZTO4nAqzM1rEte4JG97g7SgzMSWTFJPWj0cLVW+5QV3IVz/ANvMD69KFX5Tvp+809n7TTX0TD6/1EmVMqFiAxAsRvY9Um59zIxZFa5clg7NsABcpp7e4Sq/g2VLtBJ+fD/XRNnUKKu9j0Qn61Ikczg6xHnXa4+ayRVN3cf/AGqKjySktUfMGH7LZRouy6cKnZcLTqFmJHiD2d05VatiGIItVrOdjy0lE9wR7Tjtw76m1KDXy+ZvhkV2R5QkmiNUzAJoJ7Di6n/6EA/0uZU08QpKJbdcPTH8zE3/ANgkTH4k6dJvcYZV/ma4PrcCLlPXxAH/AHEHoFB/8p1U469f33/7OC2+TlpfvwevZPT00UHh/iTZxwq2RR+6J1npn5Ml4FiQhIJPNOI3FOtXPL7xvmSZRPiSdzffkLWHnaXPFjXr1PGsfkT/AGlGzXJ9J6aj7CPn+X/uyXxZzoZhrrVaR501otf+MP8A+nznqXBmI1YYD8rEek8xwuD/AOtVHM1ACf3VAA+d56BwFU+7YeJ+k5cv3qH8GWHTv5eZHX/KP0X1RrIRLxZRHsBIQhJAGefcR4Mo7A7cyPEd83OMxgpi55nkJms3xaVlIqL0gANgAAw/hOxB9Z24kpwfJLsVHU4VXR4Semjz7G4opcjsBN7iehfZvh6gwnS1QVNdtSqRYhANINvGxPlaY/LM2weHrFqmBxLMDsz1Fq28kZrT0vKs8pYhQaZIuPhZSjexm/MsnNa4vRy9Lopqlvmm/wCyLGR8djBSXUeZ2A7zYn6TveYnN89LY2thmNlpqgpjb4igZj5m4HpK+qKlNJlzkWOFUpR8jMdnzFidRkHFUqOMGjEIr/law1qfA/TlIONveQXzDow7X+Fe/e/ZPROmCh2PDRybpW9yRg8yGDZlSpVupt/1G0+HV5T0ThfO/wBqo6z8atpbx2BB+fyng2Y570mKqjYWIAsQQRaeg/ZRnH3tWix+NAy+ak3+TH2lfkRjZXyXlF7hSspvUZN6f7X6Hpz1AoJOwExHGvDqY0irRqaKygAhtSpUA5X22bx8u4Tjx7xccPiKeGXVc0VqDeytqd1377aOXj7VuTYupjA5clKS9Vjvct+Vd+drb9l5oopaXtEzszMqPJ1SjtFblHA2LqVQrUxTRWBNRq1MrYHsCMSfaerZVlq4emKa7nmT3tMBRyLC02LIKysfxDEVFPyMukzWpQQMjvVpr8Qc6mA8+0eM23122JbZzYuTj1NuK/Pf0X5GxvOFTCK3ZY+ETD4oVER15OoI9RFNa0rNaL/aa2YzNc4KhwbBRUqKCOZCvZb+/wApn2xhJ9ZNz7L2q0UXS4dqyEEC+kkNcsPy72PnfsmbbXh30V1dWJsLqdz+6eTekucGyKjp+TyvV6LJz5Lwa7KsQezumgKgykybKKlSi7FWolqb6NQsxOk6Tbs3mcyPMClXDNc6OmVXW5sUYgbjkbXJ9Jy5lkZT90selUTrq9/1NvWwCN8SKfNQZHoZFRR1dUCsD2bb99p1zasy4jRTIVAqXFr9YliT7afaSOGan7RRWu9h95UAA5EK2kE38jOJqL7tFpxezSLsAO4RbznrhqmJuOl4ExmqRszr6aNVu6m3vawhLb0RKWk2eZZ3X11CdzdnblfmT/eVlP6yficQFNyL7ge5A+sZiqFjcT00GlqJ8/ug5bsLLKMAXweJt8QRnHpUufkDL/gRSAdQKk6ufdtG8H4NXpPTYXV6diPAmS+FsLVR3WqpUU2Kg2sCLW27++V91nu2Q+ZeY9P8yi1L01/6aeES8SVB6UW8ZVrKg1OyqO9iFHuY68xf2huQ+Fvun323Zr6m/na/zgktuKqmmkK6jWFDfCeY0kix8xb1mUwfEVCqNnCk9jbfPlK2kwsQjPTDcwjFQT3leR9RM/U4IcG+GrfyOLj3E7Kb+C0yry8N2S5RNXmONUHqsjNa9gVJA75VjOXVwymxBuD49kx+brXwtRenQ06yC4PMOnbY9olhTxwqItReTD2aW1dsZrR5u/GnVLl3/Q96y7GitRpVV5VKaN7i9pjuJuFxXxjV1r9H1KYIVA56Rbi5OoW6unbwkfg/iO2XV03L4QM1hct0BbUSo53W7j0E6UKq6futOk73XtuL3J5km9995V14/vtN+D0F+c1XFpb2u/6FbnWBq00LipSa176m6H2Jv7XmNxFcuR0i9TUC2ncHwLDa03WZZYlcfeKGI5HtEpqOQU6T6gzKR+Xqn3EsPZzlHjy/Ipf9RTCfLh+ZgeI6WvGLUSwNRdrWALAbD12EsuF8zNOslZWKGnZgbXv4Ed3OaLinK6eIQuiqMTRGtGGxfTuUe3O4Fr8wZg6WJUMWQnS41eR7R7k+845xlUnFltVZXktTj6G54qqvmVSjW6SilSijKPu2XUCSRfrG3M+80mWIaWDoISLhCTblqJNz7zy9MxI3uAJtOFc+FWk1N2BNM7WYE6T4c7X7fGTiySlpmvqVblXuPks2rG8scC2oMv5lI9xK12X8wtI+Y8SUsLTJuGqOCEW9ifHwEtbpR4HmcWuftdG14TzDXhVAN+jd19AxI/WcOJOJlw5WmxAZwWtvfQDbYefb4TDfZ5xSKJqUqmoqw1DSLkNf/MjfaXXqV6+HrUKdYrTpgE6L2Oskiwvta0pHFRu2/B7KMpWYuo9n4NIvEob4bGV2IxmJL6qWKKC/w6EUepA3mNw+aLyJ0ntBllhcyI2DXHZc3t4yyUapeiKGU8iHiTN7lWcVyLVWB/eBsbysp8Khma1ZijNq06QGXe+x/wASny/NvvBTJ61gfSazL6nWXx2mu7FrcW4m3G6jkQsjGx9vidMRXOqtUO+kOf6aYH0lvwkujBYcd6av6mLfWVWIyio1OqgK3qBwGN9tR7R5Ey2y7DNTpol/gRV9haU56lFwHjw8hqDOoMgkkB5VcUYjThmH5mVfnf6Sbrmc4zxdkppftZvlYfqZvojysSOTMs4USfwMnRpdJXpp+9f25fMiWnEVAJXqKOQbb1AP1nHhGnrxWrsW3/t9BJPFFS+Iqea/7Flty/qOPwPNOGsLl/eX0ZfcGnq/yfWacGZXg82X+T6zSh5WZa/msv8Apj/pona8IzVCcpZDyZneOsB0uDdh8VAioP4QCH/0kn0l+WjHsQQdwQQR3jtkDZ4zTrydgsbpYHxEiZzl5w2Iq0d7I3VPfTO6n2NvMGRkqyDIuvtMpCvg6dUWLU7H07R7Xnm3DtY6zQ7Kh6vg3YfaemO3T4R6Z3IBnleX1eixKX2NOqFPkTYH2M6qZuK7HBk0qbXLwz0nKsnqYaqtZGFQEMrp8Oukws6/UeIEzVeviMG5Oiqqkk6gCQLm55X2uTNXhsdsJPp4wHZgDMFfPe2Zyw6nHilpGay7jzULNpb5H5bfKNbiYVazU2ATloYHZvAzQvwjhcW3WQIx/EvVb3EwXHHDb5dVVdRqJzR+Rt2q3jynbVllVkdMXr3X+C9XF6W9bGYDEZYaVatd+qtR9Kk/hJuPkR7TT4bHdLTWp2kWb+LvlbnlEalxJJ2Uoy/h1aSAxHiD8hNmX78FNehp6Y/Y2OuXqbL7OsjRE/aqyaqji9Mso0005Ai/N23N+wW7bzXY3on3dFcjl1QWHkeYmP4f4sBp0aVa2oUksw2GjdVuO8abGaSnVVxdSCPA3mVdUHFGq/JuhN7Rkc1qqKvVoYlV7fvgf9JH1kV+GDiKdToqoeoai1EWoppEELbTquynbUL3HObarRB5gGcqJVDsADN7x1NeWckeoSqf2UvkecYajVwtY06yPSfTcBhzF+ankw35i80eEz5h2+80WZ4AYqk1JrXIJQ23SpbYg9ncfAzzajij27HtHcZXX1uuXf1LzCyI3w93to2xxdGsLVqdN/NQZy/+KYaob0nqUSe5tQ9mmew+LtLXCY8giaU2vB1ySl2ktnLiPhuvgjRr3FSlYL0i3+IEldS9lwSJq8pxepFcdwMkV8QKuCZXGpQVJHetxf5XlBwyxQPRbnRqMndsDsfa07sWxy3GRT9SojBRnA9KpPqUEdoBnQGVeU4waLMQLHa/jLSV1sOEmi7x7lbWpfAXXA140iNKzA3nPEZgFBJ5CY3ibMFrG4bZQNiLWM2FXDhgQRcGU+I4ZpMb6PmbTpx7IVvk/JX5tFl8eEWteuyk4Sxq02Yki5B7e+30Ej5pjS9Vj+Yk+55S0xWStT3pUwee1gfkech4bAk/HSqggi3UYA+p/vO6icXJ2tlTm1zjCOPBP79dmafhw6U/lWXqVpQZXRcfEunuF7+8uKaGV18lKbkXeHB10xg/QmCpCcgsJoO07loxnjGecXqSCTGfaLhRroVRzKOhPgpDD/c0xo35G89D4pN1osfw1hfyZWH62mTbBUhjnSoo6OphyRYlbOrruLcjYmQzJDMlxWltJ5NtMFx/kjU8R0tK4JO9u7sM3NagtKoulyyFgN7agb7XtsRGcbUQKaVCOYHqeyEQyBkuYGpRpsdmKi47mtv85a08TMjkWMbU6sAO1QPn9JfrUkEo0OW46zDeQ/tUp9Lh0qfl/wCf3kKhiLES0z1enwTDmQD+kyi9MxmuUdHmmSV9N6Z5ODb+MXtPRsLwbQq0NNQsWdRqOoi58uzeeUJXsTuAyncdzCet5TmF6akHmoPynRbY9JJ9jix6Y83KS79imzL7OqyBThnVxTUqA2zEatQBI2237O2VDYzE4U2rU6qW/FYkf1CekUMwkwYhHFnAIPeJhC+UTZdh12GCwPFxYDrA+gnfA58WrNSqaQbjSRtcFQwv6H5GaevwBhcSbqvROfxIdO/iORmG4yyCrl+JpBjqVlVVqD8Vj1SR2EbDyvO+rL395TZHS9J+q/wbSlzDc7WtudvSeaZ9huixeITs6Z2H8LnWvyYTfZNjulpK3eN/PkZnuP8AAgGlieQa1J/4gCUPquofyibcyPKCkjl6VP2dzrfr9DOUq0nYbEcpV0z3ESXSlWeja7m6wFfVhqq/uH9JGSsgxAqIyt0yWYBlPWXkbDvBt/LG8OVLqy96zJZTkzpiajKWulR7aiSApNxz7LGZ1Wezls1ZOP7evij0vLvvKqKfhLC/pvNkJg+GccGxCKdJChyWsQAQtxvN0pmzJuVrTj4NHT8WWNGSnrbZ0AhpgI8TlLIZoiGlO1ooEgaI/QQGHknTF0wTo4pStOyrFCxwEE6HCEBCCSK5kaq0k1JErCYmRS59T6WmUBsdSsD4qwP/ADzmTzbL3qVadQHRoBBtuTcWt5Tb4ijeVtbCSAYrF4VgLm5tY+xvJfF414JG7tJ+cusTluoEHtBErcwy13w3QbXtbVva3faSDFZbQ++S3aSPlL2u4RtL3Q9moFQfInYwGTdCA3MqVN/USbxjvh6L/lemfTUIYREA7pc5XV1IyHtExjZhpN028Ow+k0nCuYCs1uTLa4+ogHnHEuRacU1luGO/ge+bXhfEEUEQndAF9ht8pw47UUqvLrG9pVcL409I6E3uAR+h+klkLybyniZLpYuUqVJ3StMTI1OWY+zDeR/tJTpaFJ7XNOrSI/qAPyJlZg8TYiWfEP3uEcdyzKL00zCa3FozeUfdV6tH8JPSJ5E9YehlzmOCFejUon8a9U91RSGQ+4EzoxS2pVdaF6dtViOsh2bbn3N6TRdNcC0vavfhwZ4zK3TarY/eeecSZNXpaKzhVBYrdSD1iLgOBvewPsZV4XMWU9cXHeOc9A4wwmvDU7cxWB8+o4mJqZfa8qr4KubjE9NiXSvpU5+WbfhRQ41DkRMxmOdF8Y2Hp7IrEOe1m228t5p+Cxal/J9JnsPw6WrmuuzM7HwNzeaWdcV2NhSrtTGHFNQxKsLE2ABtcn+02mExOoC/OZXLsISUZvwqQB5kG/ymjw4jfbRi4+9stEadFkak07qZBkdRHARojxBIoEW0QRwgkLRbQigQAhHQgENxOLpJRE5ssxMiC9KR6lCWLJOLU4BVVcPIdXCy7anI1WjAM7jMEGVlPJgRKfOMuarR6Enb81t7eU11XDyHVwkAwD8O6eUl8M0OixFvzL+h/wAzT1sFID5aVqJUXfSTcdtjbl7QCg+0Kleuh71P0lHkmDtXQ99x7j/E1XFGXtiKlMqDZQbk7dnISFRwHRMh7nX9bSSPUsGUA2uL90XTJPF1Bf2bpAqhxbrAANbz5zMrmjIeqdQ7jv7GYmRoaT2M0OHfXRZT3TIYDOEqnSeq3ce3yM1uU0za3hAPHa+TuMTWpF6llqMQutwNBN12v3G3pPRspxLrSXplChVA1FrXsOZHfInED0sNUatUALcgLC5PdIvD+ZHGVA9QDQG6qW2A8u+b4Wyh3izltxq7u01ss8xxZqp1F1qKtMC3PSVa5Hfvb3kOtkpcEDa4lni8WyV3p0kuTo3vpVRbw3v4fOW2Cw5sL7mTN8km33MKo+zbilqPoVeQ4F6VMoVudNgQRY7ePKWWX5ToVQbEgC/naWlKhJdOjNR0bOGHw9pOppHJTnZKcEjqYkhBOaJOqiAPWdBGKI8QSOEcIgiwBRFEBFgCwhCQDiRGETqRGkSDI4FZzZZIIjCsAisk5PTkwrGMkAgPRnB8PLI04xqcAqHwsjvhZdNSnF6EAoauElbmOWllOn4gVI7OTA/Saiph5Fq4aAZbPwXwppgHWRa1jzmXTJ3A609Fq4SQ6uB8IBhHy4ieh8HuWopq3Onn2ynxOBt2Sz4Qf7sDz/WGDI8Y4I1sVU7QtgB3dphwpgmoNZgbXNiBeX1bD68RW/jH+0S2weX27JJBwwuCLVKlQi2phbvsBz/WXFChOlDDyZToyTBoZTpySiRVpzsqQNCKk6qsVVjwIJ0AWPAgBHgQSKBHAQAiiAKBFEAI4QAgIRRIAsIRYByIiER5ES0gyOZEaROtohEA5FY0rOxEbpgHApGlJIKxpWARmpzm1KSysaUgEFqU4vh5ZGnGGlAKp8LOD4K8ujRidBIJKFsrB7ImFyMUySh0gk3Fri5527pf9BE6KAUtDJFQsRclmuSe0/TlJiYS0nilHCnMjFkVaE6rSncU48JJIOSpOgSPCRwWAMCx4WOCxwEAaBHARQI4CAIBHWgBHSAIIsIogAIsIsAIQhBI2JCEgkIhiQgAYkIQBLRLQhAGmJaEIAERtoQgBpiWhCQSFo0rCEkgNMUCEIIFtHgRISSB1osISQLHAQhAFtCEJAHQhCAKIsIQBYQhACLCEA//2Q=="/>
          <p:cNvSpPr>
            <a:spLocks noChangeAspect="1" noChangeArrowheads="1"/>
          </p:cNvSpPr>
          <p:nvPr/>
        </p:nvSpPr>
        <p:spPr bwMode="auto">
          <a:xfrm>
            <a:off x="0" y="-904875"/>
            <a:ext cx="2466975" cy="18573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 name="TextBox 5"/>
          <p:cNvSpPr txBox="1"/>
          <p:nvPr/>
        </p:nvSpPr>
        <p:spPr>
          <a:xfrm>
            <a:off x="0" y="228600"/>
            <a:ext cx="2743200" cy="369332"/>
          </a:xfrm>
          <a:prstGeom prst="rect">
            <a:avLst/>
          </a:prstGeom>
          <a:solidFill>
            <a:schemeClr val="tx1"/>
          </a:solidFill>
        </p:spPr>
        <p:txBody>
          <a:bodyPr wrap="square" rtlCol="0">
            <a:spAutoFit/>
          </a:bodyPr>
          <a:lstStyle/>
          <a:p>
            <a:r>
              <a:rPr lang="en-US" b="1" dirty="0" smtClean="0">
                <a:solidFill>
                  <a:schemeClr val="bg1"/>
                </a:solidFill>
              </a:rPr>
              <a:t>Week   2-3</a:t>
            </a:r>
            <a:endParaRPr lang="en-US" b="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importance of marketing communications</a:t>
            </a:r>
            <a:endParaRPr lang="th-TH" dirty="0"/>
          </a:p>
        </p:txBody>
      </p:sp>
      <p:sp>
        <p:nvSpPr>
          <p:cNvPr id="3" name="Content Placeholder 2"/>
          <p:cNvSpPr>
            <a:spLocks noGrp="1"/>
          </p:cNvSpPr>
          <p:nvPr>
            <p:ph idx="1"/>
          </p:nvPr>
        </p:nvSpPr>
        <p:spPr/>
        <p:txBody>
          <a:bodyPr/>
          <a:lstStyle/>
          <a:p>
            <a:r>
              <a:rPr lang="en-US" dirty="0"/>
              <a:t>Helps consumers get convenience and speed in consumption and consumption. </a:t>
            </a:r>
            <a:endParaRPr lang="en-US" dirty="0" smtClean="0"/>
          </a:p>
          <a:p>
            <a:r>
              <a:rPr lang="en-US" dirty="0" smtClean="0"/>
              <a:t>It </a:t>
            </a:r>
            <a:r>
              <a:rPr lang="en-US" dirty="0"/>
              <a:t>gives consumers the opportunity to choose products that can satisfy their needs. </a:t>
            </a:r>
            <a:endParaRPr lang="en-US" dirty="0" smtClean="0"/>
          </a:p>
          <a:p>
            <a:r>
              <a:rPr lang="en-US" dirty="0" smtClean="0"/>
              <a:t>the </a:t>
            </a:r>
            <a:r>
              <a:rPr lang="en-US" dirty="0"/>
              <a:t>greatest satisfaction help raise the living standards of consumers and people to a higher level</a:t>
            </a:r>
            <a:endParaRPr lang="th-TH" dirty="0"/>
          </a:p>
        </p:txBody>
      </p:sp>
    </p:spTree>
    <p:extLst>
      <p:ext uri="{BB962C8B-B14F-4D97-AF65-F5344CB8AC3E}">
        <p14:creationId xmlns:p14="http://schemas.microsoft.com/office/powerpoint/2010/main" val="3418280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239000" cy="1143000"/>
          </a:xfrm>
        </p:spPr>
        <p:txBody>
          <a:bodyPr>
            <a:normAutofit fontScale="90000"/>
          </a:bodyPr>
          <a:lstStyle/>
          <a:p>
            <a:r>
              <a:rPr lang="en-US" dirty="0"/>
              <a:t>Objectives of marketing communications</a:t>
            </a:r>
            <a:r>
              <a:rPr lang="en-US" dirty="0"/>
              <a:t/>
            </a:r>
            <a:br>
              <a:rPr lang="en-US" dirty="0"/>
            </a:br>
            <a:endParaRPr lang="th-TH" dirty="0"/>
          </a:p>
        </p:txBody>
      </p:sp>
      <p:sp>
        <p:nvSpPr>
          <p:cNvPr id="3" name="Content Placeholder 2"/>
          <p:cNvSpPr>
            <a:spLocks noGrp="1"/>
          </p:cNvSpPr>
          <p:nvPr>
            <p:ph idx="1"/>
          </p:nvPr>
        </p:nvSpPr>
        <p:spPr/>
        <p:txBody>
          <a:bodyPr/>
          <a:lstStyle/>
          <a:p>
            <a:r>
              <a:rPr lang="en-US" dirty="0"/>
              <a:t>to inform </a:t>
            </a:r>
            <a:endParaRPr lang="en-US" dirty="0" smtClean="0"/>
          </a:p>
          <a:p>
            <a:r>
              <a:rPr lang="en-US" dirty="0" smtClean="0"/>
              <a:t>to </a:t>
            </a:r>
            <a:r>
              <a:rPr lang="en-US" dirty="0"/>
              <a:t>educate </a:t>
            </a:r>
            <a:endParaRPr lang="en-US" dirty="0" smtClean="0"/>
          </a:p>
          <a:p>
            <a:r>
              <a:rPr lang="en-US" dirty="0" smtClean="0"/>
              <a:t>to </a:t>
            </a:r>
            <a:r>
              <a:rPr lang="en-US" dirty="0"/>
              <a:t>convince </a:t>
            </a:r>
            <a:endParaRPr lang="en-US" dirty="0" smtClean="0"/>
          </a:p>
          <a:p>
            <a:r>
              <a:rPr lang="en-US" dirty="0" smtClean="0"/>
              <a:t>to </a:t>
            </a:r>
            <a:r>
              <a:rPr lang="en-US" dirty="0"/>
              <a:t>change behavior</a:t>
            </a:r>
            <a:endParaRPr lang="th-TH" dirty="0"/>
          </a:p>
        </p:txBody>
      </p:sp>
    </p:spTree>
    <p:extLst>
      <p:ext uri="{BB962C8B-B14F-4D97-AF65-F5344CB8AC3E}">
        <p14:creationId xmlns:p14="http://schemas.microsoft.com/office/powerpoint/2010/main" val="1297942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elements and processes of marketing communications</a:t>
            </a:r>
            <a:endParaRPr lang="th-TH" dirty="0"/>
          </a:p>
        </p:txBody>
      </p:sp>
      <p:sp>
        <p:nvSpPr>
          <p:cNvPr id="3" name="Content Placeholder 2"/>
          <p:cNvSpPr>
            <a:spLocks noGrp="1"/>
          </p:cNvSpPr>
          <p:nvPr>
            <p:ph idx="1"/>
          </p:nvPr>
        </p:nvSpPr>
        <p:spPr/>
        <p:txBody>
          <a:bodyPr/>
          <a:lstStyle/>
          <a:p>
            <a:r>
              <a:rPr lang="en-US" dirty="0"/>
              <a:t>Elements of the communication process</a:t>
            </a:r>
            <a:r>
              <a:rPr lang="th-TH" b="1" dirty="0" smtClean="0"/>
              <a:t>แหล่ง</a:t>
            </a:r>
            <a:endParaRPr lang="en-US" b="1" dirty="0" smtClean="0"/>
          </a:p>
          <a:p>
            <a:r>
              <a:rPr lang="en-US" dirty="0" smtClean="0"/>
              <a:t>Source </a:t>
            </a:r>
            <a:r>
              <a:rPr lang="en-US" dirty="0"/>
              <a:t>or </a:t>
            </a:r>
            <a:r>
              <a:rPr lang="en-US" dirty="0" smtClean="0"/>
              <a:t>Sender</a:t>
            </a:r>
            <a:endParaRPr lang="en-US" dirty="0" smtClean="0"/>
          </a:p>
          <a:p>
            <a:r>
              <a:rPr lang="en-US" dirty="0" smtClean="0"/>
              <a:t>Message </a:t>
            </a:r>
            <a:r>
              <a:rPr lang="en-US" dirty="0"/>
              <a:t>or </a:t>
            </a:r>
            <a:r>
              <a:rPr lang="en-US" dirty="0" smtClean="0"/>
              <a:t>Information</a:t>
            </a:r>
            <a:endParaRPr lang="en-US" dirty="0"/>
          </a:p>
          <a:p>
            <a:r>
              <a:rPr lang="en-US" dirty="0" smtClean="0"/>
              <a:t>Message Channel</a:t>
            </a:r>
            <a:endParaRPr lang="en-US" dirty="0"/>
          </a:p>
          <a:p>
            <a:r>
              <a:rPr lang="en-US" dirty="0" smtClean="0"/>
              <a:t>Receiver </a:t>
            </a:r>
            <a:endParaRPr lang="en-US" dirty="0"/>
          </a:p>
          <a:p>
            <a:r>
              <a:rPr lang="en-US" dirty="0" smtClean="0"/>
              <a:t>Effect</a:t>
            </a:r>
            <a:endParaRPr lang="en-US" dirty="0"/>
          </a:p>
          <a:p>
            <a:r>
              <a:rPr lang="en-US" dirty="0" smtClean="0"/>
              <a:t>Feedback </a:t>
            </a:r>
            <a:r>
              <a:rPr lang="en-US" dirty="0"/>
              <a:t>or </a:t>
            </a:r>
            <a:r>
              <a:rPr lang="en-US" dirty="0" smtClean="0"/>
              <a:t>Response </a:t>
            </a:r>
            <a:endParaRPr lang="th-TH" dirty="0"/>
          </a:p>
        </p:txBody>
      </p:sp>
    </p:spTree>
    <p:extLst>
      <p:ext uri="{BB962C8B-B14F-4D97-AF65-F5344CB8AC3E}">
        <p14:creationId xmlns:p14="http://schemas.microsoft.com/office/powerpoint/2010/main" val="3468956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marketing communication process</a:t>
            </a:r>
            <a:endParaRPr lang="th-TH"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752600"/>
            <a:ext cx="6888614" cy="3730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4306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Components of Controllable Marketing Communications</a:t>
            </a:r>
            <a:r>
              <a:rPr lang="th-TH" dirty="0" smtClean="0"/>
              <a:t> </a:t>
            </a:r>
            <a:endParaRPr lang="th-TH" dirty="0"/>
          </a:p>
        </p:txBody>
      </p:sp>
      <p:sp>
        <p:nvSpPr>
          <p:cNvPr id="3" name="Content Placeholder 2"/>
          <p:cNvSpPr>
            <a:spLocks noGrp="1"/>
          </p:cNvSpPr>
          <p:nvPr>
            <p:ph idx="1"/>
          </p:nvPr>
        </p:nvSpPr>
        <p:spPr/>
        <p:txBody>
          <a:bodyPr/>
          <a:lstStyle/>
          <a:p>
            <a:r>
              <a:rPr lang="en-US" b="1" dirty="0" smtClean="0"/>
              <a:t>Product Planning</a:t>
            </a:r>
            <a:endParaRPr lang="en-US" b="1" dirty="0" smtClean="0"/>
          </a:p>
          <a:p>
            <a:r>
              <a:rPr lang="en-US" b="1" dirty="0" smtClean="0"/>
              <a:t>Price </a:t>
            </a:r>
            <a:endParaRPr lang="en-US" b="1" dirty="0" smtClean="0"/>
          </a:p>
          <a:p>
            <a:r>
              <a:rPr lang="en-US" b="1" dirty="0" smtClean="0"/>
              <a:t>Branding</a:t>
            </a:r>
            <a:endParaRPr lang="en-US" dirty="0" smtClean="0"/>
          </a:p>
          <a:p>
            <a:r>
              <a:rPr lang="en-US" b="1" dirty="0" smtClean="0"/>
              <a:t>Personal Selling</a:t>
            </a:r>
            <a:endParaRPr lang="en-US" dirty="0" smtClean="0"/>
          </a:p>
          <a:p>
            <a:r>
              <a:rPr lang="en-US" b="1" dirty="0" smtClean="0"/>
              <a:t>Sales Promotion</a:t>
            </a:r>
            <a:r>
              <a:rPr lang="th-TH" dirty="0" smtClean="0"/>
              <a:t> </a:t>
            </a:r>
            <a:endParaRPr lang="en-US" dirty="0" smtClean="0"/>
          </a:p>
          <a:p>
            <a:r>
              <a:rPr lang="en-US" b="1" dirty="0" smtClean="0"/>
              <a:t>Physical Distribution</a:t>
            </a:r>
            <a:endParaRPr lang="en-US" dirty="0" smtClean="0"/>
          </a:p>
          <a:p>
            <a:r>
              <a:rPr lang="en-US" b="1" dirty="0" smtClean="0"/>
              <a:t>Market Research</a:t>
            </a:r>
            <a:r>
              <a:rPr lang="en-US" dirty="0" smtClean="0"/>
              <a:t> </a:t>
            </a:r>
            <a:endParaRPr lang="en-US" dirty="0" smtClean="0"/>
          </a:p>
          <a:p>
            <a:r>
              <a:rPr lang="en-US" b="1" dirty="0" smtClean="0"/>
              <a:t>Internal Competition</a:t>
            </a:r>
            <a:endParaRPr lang="th-TH" dirty="0"/>
          </a:p>
        </p:txBody>
      </p:sp>
    </p:spTree>
    <p:extLst>
      <p:ext uri="{BB962C8B-B14F-4D97-AF65-F5344CB8AC3E}">
        <p14:creationId xmlns:p14="http://schemas.microsoft.com/office/powerpoint/2010/main" val="529231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Elements of Out-of-Control Marketing Communications</a:t>
            </a:r>
            <a:endParaRPr lang="th-TH" dirty="0"/>
          </a:p>
        </p:txBody>
      </p:sp>
      <p:sp>
        <p:nvSpPr>
          <p:cNvPr id="3" name="Content Placeholder 2"/>
          <p:cNvSpPr>
            <a:spLocks noGrp="1"/>
          </p:cNvSpPr>
          <p:nvPr>
            <p:ph idx="1"/>
          </p:nvPr>
        </p:nvSpPr>
        <p:spPr/>
        <p:txBody>
          <a:bodyPr/>
          <a:lstStyle/>
          <a:p>
            <a:r>
              <a:rPr lang="en-US" b="1" dirty="0" smtClean="0"/>
              <a:t>Consumer’s </a:t>
            </a:r>
            <a:r>
              <a:rPr lang="en-US" b="1" dirty="0"/>
              <a:t>Buying </a:t>
            </a:r>
            <a:r>
              <a:rPr lang="en-US" b="1" dirty="0" smtClean="0"/>
              <a:t>Behavior</a:t>
            </a:r>
            <a:r>
              <a:rPr lang="en-US" dirty="0" smtClean="0"/>
              <a:t> </a:t>
            </a:r>
            <a:endParaRPr lang="en-US" dirty="0" smtClean="0"/>
          </a:p>
          <a:p>
            <a:r>
              <a:rPr lang="en-US" b="1" dirty="0" smtClean="0"/>
              <a:t>Trader’s Behavior</a:t>
            </a:r>
            <a:r>
              <a:rPr lang="en-US" dirty="0" smtClean="0"/>
              <a:t> </a:t>
            </a:r>
            <a:endParaRPr lang="en-US" dirty="0" smtClean="0"/>
          </a:p>
          <a:p>
            <a:r>
              <a:rPr lang="en-US" b="1" dirty="0" smtClean="0"/>
              <a:t>Competitor’s Behavior</a:t>
            </a:r>
            <a:endParaRPr lang="en-US" dirty="0" smtClean="0"/>
          </a:p>
          <a:p>
            <a:r>
              <a:rPr lang="en-US" b="1" dirty="0" smtClean="0"/>
              <a:t>Government’s Behavior</a:t>
            </a:r>
            <a:r>
              <a:rPr lang="en-US" dirty="0" smtClean="0"/>
              <a:t> </a:t>
            </a:r>
            <a:endParaRPr lang="th-TH" dirty="0"/>
          </a:p>
        </p:txBody>
      </p:sp>
    </p:spTree>
    <p:extLst>
      <p:ext uri="{BB962C8B-B14F-4D97-AF65-F5344CB8AC3E}">
        <p14:creationId xmlns:p14="http://schemas.microsoft.com/office/powerpoint/2010/main" val="2309747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Factors to be aware of in marketing communications</a:t>
            </a:r>
            <a:endParaRPr lang="th-TH" dirty="0"/>
          </a:p>
        </p:txBody>
      </p:sp>
      <p:sp>
        <p:nvSpPr>
          <p:cNvPr id="3" name="Content Placeholder 2"/>
          <p:cNvSpPr>
            <a:spLocks noGrp="1"/>
          </p:cNvSpPr>
          <p:nvPr>
            <p:ph idx="1"/>
          </p:nvPr>
        </p:nvSpPr>
        <p:spPr/>
        <p:txBody>
          <a:bodyPr/>
          <a:lstStyle/>
          <a:p>
            <a:r>
              <a:rPr lang="en-US" dirty="0"/>
              <a:t>Types of products and </a:t>
            </a:r>
            <a:r>
              <a:rPr lang="en-US" dirty="0" smtClean="0"/>
              <a:t>markets</a:t>
            </a:r>
            <a:endParaRPr lang="th-TH" dirty="0" smtClean="0"/>
          </a:p>
          <a:p>
            <a:r>
              <a:rPr lang="en-US" dirty="0"/>
              <a:t>Corporate Marketing </a:t>
            </a:r>
            <a:r>
              <a:rPr lang="en-US" dirty="0" smtClean="0"/>
              <a:t>Policy</a:t>
            </a:r>
            <a:endParaRPr lang="th-TH" dirty="0" smtClean="0"/>
          </a:p>
          <a:p>
            <a:r>
              <a:rPr lang="en-US" dirty="0"/>
              <a:t>consumer </a:t>
            </a:r>
            <a:r>
              <a:rPr lang="en-US" dirty="0" smtClean="0"/>
              <a:t>readiness</a:t>
            </a:r>
            <a:endParaRPr lang="th-TH" dirty="0" smtClean="0"/>
          </a:p>
          <a:p>
            <a:r>
              <a:rPr lang="en-US" dirty="0"/>
              <a:t>market </a:t>
            </a:r>
            <a:r>
              <a:rPr lang="en-US" dirty="0" smtClean="0"/>
              <a:t>competition</a:t>
            </a:r>
            <a:endParaRPr lang="th-TH" dirty="0" smtClean="0"/>
          </a:p>
          <a:p>
            <a:r>
              <a:rPr lang="en-US" dirty="0"/>
              <a:t>The size of the organization's </a:t>
            </a:r>
            <a:r>
              <a:rPr lang="en-US" dirty="0" smtClean="0"/>
              <a:t>capital</a:t>
            </a:r>
            <a:endParaRPr lang="th-TH" dirty="0" smtClean="0"/>
          </a:p>
          <a:p>
            <a:r>
              <a:rPr lang="en-US" dirty="0"/>
              <a:t>product life cycle</a:t>
            </a:r>
            <a:endParaRPr lang="th-TH" dirty="0"/>
          </a:p>
        </p:txBody>
      </p:sp>
    </p:spTree>
    <p:extLst>
      <p:ext uri="{BB962C8B-B14F-4D97-AF65-F5344CB8AC3E}">
        <p14:creationId xmlns:p14="http://schemas.microsoft.com/office/powerpoint/2010/main" val="1555947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h-TH" dirty="0" smtClean="0"/>
              <a:t/>
            </a:r>
            <a:br>
              <a:rPr lang="th-TH" dirty="0" smtClean="0"/>
            </a:br>
            <a:r>
              <a:rPr lang="th-TH" dirty="0" smtClean="0"/>
              <a:t/>
            </a:r>
            <a:br>
              <a:rPr lang="th-TH" dirty="0" smtClean="0"/>
            </a:br>
            <a:r>
              <a:rPr lang="en-US" dirty="0" smtClean="0"/>
              <a:t>Product </a:t>
            </a:r>
            <a:r>
              <a:rPr lang="en-US" dirty="0"/>
              <a:t>life cycle </a:t>
            </a:r>
            <a:r>
              <a:rPr lang="en-US" dirty="0" smtClean="0"/>
              <a:t>stage</a:t>
            </a:r>
            <a:endParaRPr lang="th-TH" dirty="0"/>
          </a:p>
        </p:txBody>
      </p:sp>
      <p:pic>
        <p:nvPicPr>
          <p:cNvPr id="4" name="Content Placeholder 3"/>
          <p:cNvPicPr>
            <a:picLocks noGrp="1"/>
          </p:cNvPicPr>
          <p:nvPr>
            <p:ph idx="1"/>
          </p:nvPr>
        </p:nvPicPr>
        <p:blipFill rotWithShape="1">
          <a:blip r:embed="rId2" cstate="print">
            <a:extLst>
              <a:ext uri="{28A0092B-C50C-407E-A947-70E740481C1C}">
                <a14:useLocalDpi xmlns:a14="http://schemas.microsoft.com/office/drawing/2010/main" val="0"/>
              </a:ext>
            </a:extLst>
          </a:blip>
          <a:srcRect l="10442" t="38296" r="35699" b="43217"/>
          <a:stretch/>
        </p:blipFill>
        <p:spPr bwMode="auto">
          <a:xfrm>
            <a:off x="1066800" y="1981200"/>
            <a:ext cx="6781800" cy="329139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3991876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04800"/>
            <a:ext cx="8534400" cy="1295400"/>
          </a:xfrm>
          <a:solidFill>
            <a:srgbClr val="FFFF00"/>
          </a:solidFill>
        </p:spPr>
        <p:txBody>
          <a:bodyPr>
            <a:normAutofit fontScale="90000"/>
          </a:bodyPr>
          <a:lstStyle/>
          <a:p>
            <a:r>
              <a:rPr lang="en-US" b="1" dirty="0" smtClean="0">
                <a:effectLst>
                  <a:outerShdw blurRad="38100" dist="38100" dir="2700000" algn="tl">
                    <a:srgbClr val="000000">
                      <a:alpha val="43137"/>
                    </a:srgbClr>
                  </a:outerShdw>
                </a:effectLst>
              </a:rPr>
              <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
            </a:r>
            <a:br>
              <a:rPr lang="en-US" b="1" dirty="0" smtClean="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
            </a:r>
            <a:br>
              <a:rPr lang="en-US" dirty="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
            </a:r>
            <a:br>
              <a:rPr lang="en-US" dirty="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HOMEWORK </a:t>
            </a:r>
            <a:r>
              <a:rPr lang="en-US" dirty="0"/>
              <a:t>chapter </a:t>
            </a:r>
            <a:r>
              <a:rPr lang="en-US" dirty="0" smtClean="0"/>
              <a:t>1</a:t>
            </a:r>
            <a:r>
              <a:rPr lang="en-US" dirty="0"/>
              <a:t/>
            </a:r>
            <a:br>
              <a:rPr lang="en-US" dirty="0"/>
            </a:br>
            <a:endParaRPr lang="en-US" b="1" dirty="0">
              <a:effectLst>
                <a:outerShdw blurRad="38100" dist="38100" dir="2700000" algn="tl">
                  <a:srgbClr val="000000">
                    <a:alpha val="43137"/>
                  </a:srgbClr>
                </a:outerShdw>
              </a:effectLst>
            </a:endParaRPr>
          </a:p>
        </p:txBody>
      </p:sp>
      <p:pic>
        <p:nvPicPr>
          <p:cNvPr id="4" name="Picture 2" descr="http://www.coolbkk.com/pic/original/2009-01-23-673-159880177900000.JPEG"/>
          <p:cNvPicPr>
            <a:picLocks noChangeAspect="1" noChangeArrowheads="1"/>
          </p:cNvPicPr>
          <p:nvPr/>
        </p:nvPicPr>
        <p:blipFill>
          <a:blip r:embed="rId2"/>
          <a:srcRect/>
          <a:stretch>
            <a:fillRect/>
          </a:stretch>
        </p:blipFill>
        <p:spPr bwMode="auto">
          <a:xfrm>
            <a:off x="7772400" y="5486400"/>
            <a:ext cx="1146175" cy="1143000"/>
          </a:xfrm>
          <a:prstGeom prst="rect">
            <a:avLst/>
          </a:prstGeom>
          <a:noFill/>
          <a:ln w="9525">
            <a:noFill/>
            <a:miter lim="800000"/>
            <a:headEnd/>
            <a:tailEnd/>
          </a:ln>
        </p:spPr>
      </p:pic>
      <p:sp>
        <p:nvSpPr>
          <p:cNvPr id="3" name="Content Placeholder 2"/>
          <p:cNvSpPr>
            <a:spLocks noGrp="1"/>
          </p:cNvSpPr>
          <p:nvPr>
            <p:ph idx="1"/>
          </p:nvPr>
        </p:nvSpPr>
        <p:spPr>
          <a:xfrm>
            <a:off x="990600" y="2146610"/>
            <a:ext cx="6346902" cy="4846320"/>
          </a:xfrm>
        </p:spPr>
        <p:txBody>
          <a:bodyPr>
            <a:normAutofit/>
          </a:bodyPr>
          <a:lstStyle/>
          <a:p>
            <a:pPr marL="0" indent="0">
              <a:buNone/>
            </a:pPr>
            <a:r>
              <a:rPr lang="en-US" sz="2800" dirty="0"/>
              <a:t> </a:t>
            </a:r>
          </a:p>
          <a:p>
            <a:r>
              <a:rPr lang="en-US" dirty="0"/>
              <a:t>Get the book and summarize chapter 1 in the word and send it in </a:t>
            </a:r>
            <a:r>
              <a:rPr lang="en-US" dirty="0" smtClean="0"/>
              <a:t>Class </a:t>
            </a:r>
            <a:r>
              <a:rPr lang="en-US" dirty="0" smtClean="0"/>
              <a:t>room</a:t>
            </a:r>
            <a:endParaRPr lang="th-TH" dirty="0"/>
          </a:p>
        </p:txBody>
      </p:sp>
    </p:spTree>
    <p:extLst>
      <p:ext uri="{BB962C8B-B14F-4D97-AF65-F5344CB8AC3E}">
        <p14:creationId xmlns:p14="http://schemas.microsoft.com/office/powerpoint/2010/main" val="25600177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41268621"/>
              </p:ext>
            </p:extLst>
          </p:nvPr>
        </p:nvGraphicFramePr>
        <p:xfrm>
          <a:off x="914400" y="2057400"/>
          <a:ext cx="6686550" cy="3566160"/>
        </p:xfrm>
        <a:graphic>
          <a:graphicData uri="http://schemas.openxmlformats.org/drawingml/2006/table">
            <a:tbl>
              <a:tblPr firstRow="1" firstCol="1" lastRow="1" lastCol="1" bandRow="1" bandCol="1">
                <a:tableStyleId>{5C22544A-7EE6-4342-B048-85BDC9FD1C3A}</a:tableStyleId>
              </a:tblPr>
              <a:tblGrid>
                <a:gridCol w="1506849"/>
                <a:gridCol w="5179701"/>
              </a:tblGrid>
              <a:tr h="0">
                <a:tc>
                  <a:txBody>
                    <a:bodyPr/>
                    <a:lstStyle/>
                    <a:p>
                      <a:pPr algn="ctr">
                        <a:lnSpc>
                          <a:spcPct val="105000"/>
                        </a:lnSpc>
                        <a:spcAft>
                          <a:spcPts val="0"/>
                        </a:spcAft>
                      </a:pPr>
                      <a:r>
                        <a:rPr lang="en-US" sz="1800" baseline="0" dirty="0" smtClean="0">
                          <a:effectLst/>
                          <a:latin typeface="+mn-lt"/>
                          <a:ea typeface="+mn-ea"/>
                          <a:cs typeface="+mn-cs"/>
                        </a:rPr>
                        <a:t>Week</a:t>
                      </a:r>
                      <a:r>
                        <a:rPr lang="th-TH" sz="1800" baseline="0" dirty="0" smtClean="0">
                          <a:effectLst/>
                          <a:latin typeface="+mn-lt"/>
                          <a:ea typeface="+mn-ea"/>
                          <a:cs typeface="+mn-cs"/>
                        </a:rPr>
                        <a:t> </a:t>
                      </a:r>
                      <a:r>
                        <a:rPr lang="en-US" sz="1800" baseline="0" dirty="0" smtClean="0">
                          <a:effectLst/>
                          <a:latin typeface="+mn-lt"/>
                          <a:ea typeface="+mn-ea"/>
                          <a:cs typeface="+mn-cs"/>
                        </a:rPr>
                        <a:t>2</a:t>
                      </a:r>
                      <a:r>
                        <a:rPr lang="th-TH" sz="1800" baseline="0" dirty="0" smtClean="0">
                          <a:effectLst/>
                          <a:latin typeface="+mn-lt"/>
                          <a:ea typeface="+mn-ea"/>
                          <a:cs typeface="+mn-cs"/>
                        </a:rPr>
                        <a:t>-</a:t>
                      </a:r>
                      <a:r>
                        <a:rPr lang="en-US" sz="1800" baseline="0" dirty="0" smtClean="0">
                          <a:effectLst/>
                          <a:latin typeface="+mn-lt"/>
                          <a:ea typeface="+mn-ea"/>
                          <a:cs typeface="+mn-cs"/>
                        </a:rPr>
                        <a:t>3</a:t>
                      </a:r>
                      <a:endParaRPr lang="en-US" sz="1800" dirty="0">
                        <a:effectLst/>
                        <a:latin typeface="Cambria" panose="02040503050406030204" pitchFamily="18" charset="0"/>
                        <a:ea typeface="Times New Roman" panose="02020603050405020304" pitchFamily="18" charset="0"/>
                        <a:cs typeface="Angsana New" panose="02020603050405020304" pitchFamily="18" charset="-34"/>
                      </a:endParaRPr>
                    </a:p>
                  </a:txBody>
                  <a:tcPr marL="68580" marR="68580" marT="0" marB="0"/>
                </a:tc>
                <a:tc>
                  <a:txBody>
                    <a:bodyPr/>
                    <a:lstStyle/>
                    <a:p>
                      <a:r>
                        <a:rPr lang="en-US" sz="1800" dirty="0" smtClean="0"/>
                        <a:t>Chapter 1 Introduction </a:t>
                      </a:r>
                    </a:p>
                    <a:p>
                      <a:pPr marL="285750" indent="-285750">
                        <a:buFontTx/>
                        <a:buChar char="-"/>
                      </a:pPr>
                      <a:r>
                        <a:rPr lang="en-US" sz="1800" dirty="0" smtClean="0"/>
                        <a:t>Definition of Marketing Communications </a:t>
                      </a:r>
                    </a:p>
                    <a:p>
                      <a:pPr marL="285750" indent="-285750">
                        <a:buFontTx/>
                        <a:buChar char="-"/>
                      </a:pPr>
                      <a:r>
                        <a:rPr lang="en-US" sz="1800" dirty="0" smtClean="0"/>
                        <a:t>Importance of Marketing Communications </a:t>
                      </a:r>
                    </a:p>
                    <a:p>
                      <a:pPr marL="285750" indent="-285750">
                        <a:buFontTx/>
                        <a:buChar char="-"/>
                      </a:pPr>
                      <a:r>
                        <a:rPr lang="en-US" sz="1800" dirty="0" smtClean="0"/>
                        <a:t>Objectives of marketing communications </a:t>
                      </a:r>
                    </a:p>
                    <a:p>
                      <a:pPr marL="285750" indent="-285750">
                        <a:buFontTx/>
                        <a:buChar char="-"/>
                      </a:pPr>
                      <a:r>
                        <a:rPr lang="en-US" sz="1800" dirty="0" smtClean="0"/>
                        <a:t>Marketing communication process model concept </a:t>
                      </a:r>
                    </a:p>
                    <a:p>
                      <a:pPr marL="285750" indent="-285750">
                        <a:buFontTx/>
                        <a:buChar char="-"/>
                      </a:pPr>
                      <a:r>
                        <a:rPr lang="en-US" sz="1800" dirty="0" smtClean="0"/>
                        <a:t>Marketing communication components and processes </a:t>
                      </a:r>
                    </a:p>
                    <a:p>
                      <a:pPr marL="285750" indent="-285750">
                        <a:buFontTx/>
                        <a:buChar char="-"/>
                      </a:pPr>
                      <a:r>
                        <a:rPr lang="en-US" sz="1800" dirty="0" smtClean="0"/>
                        <a:t>Controllable elements of marketing communications </a:t>
                      </a:r>
                    </a:p>
                    <a:p>
                      <a:pPr marL="285750" indent="-285750">
                        <a:buFontTx/>
                        <a:buChar char="-"/>
                      </a:pPr>
                      <a:r>
                        <a:rPr lang="en-US" sz="1800" dirty="0" smtClean="0"/>
                        <a:t>Elements of marketing communications that are out of control Factors to be aware of in marketing communications</a:t>
                      </a:r>
                      <a:endParaRPr lang="en-US" sz="1800" dirty="0">
                        <a:effectLst/>
                        <a:latin typeface="Cambria" panose="02040503050406030204" pitchFamily="18" charset="0"/>
                        <a:ea typeface="Times New Roman" panose="02020603050405020304" pitchFamily="18" charset="0"/>
                        <a:cs typeface="Angsana New" panose="02020603050405020304" pitchFamily="18" charset="-34"/>
                      </a:endParaRPr>
                    </a:p>
                  </a:txBody>
                  <a:tcPr marL="68580" marR="68580" marT="0" marB="0"/>
                </a:tc>
              </a:tr>
            </a:tbl>
          </a:graphicData>
        </a:graphic>
      </p:graphicFrame>
      <p:sp>
        <p:nvSpPr>
          <p:cNvPr id="5" name="Rectangle 4"/>
          <p:cNvSpPr/>
          <p:nvPr/>
        </p:nvSpPr>
        <p:spPr>
          <a:xfrm>
            <a:off x="381000" y="5867400"/>
            <a:ext cx="6826421" cy="646331"/>
          </a:xfrm>
          <a:prstGeom prst="rect">
            <a:avLst/>
          </a:prstGeom>
          <a:solidFill>
            <a:schemeClr val="accent2"/>
          </a:solidFill>
          <a:ln>
            <a:solidFill>
              <a:srgbClr val="FFC000"/>
            </a:solidFill>
          </a:ln>
        </p:spPr>
        <p:txBody>
          <a:bodyPr wrap="none">
            <a:spAutoFit/>
          </a:bodyPr>
          <a:lstStyle/>
          <a:p>
            <a:r>
              <a:rPr lang="en-US" sz="3600" dirty="0">
                <a:solidFill>
                  <a:srgbClr val="FFFF00"/>
                </a:solidFill>
              </a:rPr>
              <a:t>Read chapter 1 of the textbook.</a:t>
            </a:r>
            <a:endParaRPr lang="th-TH" sz="3600" dirty="0">
              <a:solidFill>
                <a:srgbClr val="FFFF00"/>
              </a:solidFill>
            </a:endParaRPr>
          </a:p>
        </p:txBody>
      </p:sp>
    </p:spTree>
    <p:extLst>
      <p:ext uri="{BB962C8B-B14F-4D97-AF65-F5344CB8AC3E}">
        <p14:creationId xmlns:p14="http://schemas.microsoft.com/office/powerpoint/2010/main" val="3222836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Introduction to marketing communication concepts.</a:t>
            </a:r>
            <a:endParaRPr lang="th-TH" dirty="0"/>
          </a:p>
        </p:txBody>
      </p:sp>
      <p:sp>
        <p:nvSpPr>
          <p:cNvPr id="3" name="Content Placeholder 2"/>
          <p:cNvSpPr>
            <a:spLocks noGrp="1"/>
          </p:cNvSpPr>
          <p:nvPr>
            <p:ph idx="1"/>
          </p:nvPr>
        </p:nvSpPr>
        <p:spPr/>
        <p:txBody>
          <a:bodyPr>
            <a:normAutofit lnSpcReduction="10000"/>
          </a:bodyPr>
          <a:lstStyle/>
          <a:p>
            <a:endParaRPr lang="th-TH" dirty="0"/>
          </a:p>
          <a:p>
            <a:r>
              <a:rPr lang="th-TH" dirty="0"/>
              <a:t> </a:t>
            </a:r>
            <a:r>
              <a:rPr lang="en-US" dirty="0"/>
              <a:t>The concept of marketing (marketing concept) refers to the idea of ​​conducting any business activities aimed at meeting the needs of the organization, such as maximizing profits, occupying the highest market share. Be the leader of the industry or be accepted by society, etc. (Srisupha Sahachaiseri, 2003, page 7) or in other words is The organization uses all efforts to satisfy customers with the expectation of profit, so the concept of marketing is built on 3 basic principles:</a:t>
            </a:r>
            <a:endParaRPr lang="th-TH" dirty="0"/>
          </a:p>
        </p:txBody>
      </p:sp>
    </p:spTree>
    <p:extLst>
      <p:ext uri="{BB962C8B-B14F-4D97-AF65-F5344CB8AC3E}">
        <p14:creationId xmlns:p14="http://schemas.microsoft.com/office/powerpoint/2010/main" val="1064595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sp>
        <p:nvSpPr>
          <p:cNvPr id="3" name="Content Placeholder 2"/>
          <p:cNvSpPr>
            <a:spLocks noGrp="1"/>
          </p:cNvSpPr>
          <p:nvPr>
            <p:ph idx="1"/>
          </p:nvPr>
        </p:nvSpPr>
        <p:spPr/>
        <p:txBody>
          <a:bodyPr>
            <a:normAutofit fontScale="92500"/>
          </a:bodyPr>
          <a:lstStyle/>
          <a:p>
            <a:endParaRPr lang="th-TH" dirty="0"/>
          </a:p>
          <a:p>
            <a:r>
              <a:rPr lang="th-TH" dirty="0"/>
              <a:t> </a:t>
            </a:r>
            <a:r>
              <a:rPr lang="th-TH" dirty="0" smtClean="0"/>
              <a:t>1.</a:t>
            </a:r>
            <a:r>
              <a:rPr lang="en-US" dirty="0" smtClean="0"/>
              <a:t> customer </a:t>
            </a:r>
            <a:r>
              <a:rPr lang="en-US" dirty="0"/>
              <a:t>oriented or market </a:t>
            </a:r>
            <a:r>
              <a:rPr lang="en-US" dirty="0" smtClean="0"/>
              <a:t>oriented</a:t>
            </a:r>
            <a:r>
              <a:rPr lang="th-TH" dirty="0" smtClean="0"/>
              <a:t> </a:t>
            </a:r>
            <a:r>
              <a:rPr lang="en-US" dirty="0"/>
              <a:t>That is, in planning and marketing operations of the company. will focus on the customer or the </a:t>
            </a:r>
            <a:r>
              <a:rPr lang="en-US" dirty="0" smtClean="0"/>
              <a:t>market</a:t>
            </a:r>
            <a:endParaRPr lang="th-TH" dirty="0" smtClean="0"/>
          </a:p>
          <a:p>
            <a:r>
              <a:rPr lang="en-US" dirty="0" smtClean="0"/>
              <a:t>profitable </a:t>
            </a:r>
            <a:r>
              <a:rPr lang="en-US" dirty="0"/>
              <a:t>sales </a:t>
            </a:r>
            <a:r>
              <a:rPr lang="en-US" dirty="0" smtClean="0"/>
              <a:t>volume </a:t>
            </a:r>
            <a:r>
              <a:rPr lang="en-US" dirty="0"/>
              <a:t>In other words, the aim of the business is sales that can generate profit for the business. Not just focusing on </a:t>
            </a:r>
            <a:r>
              <a:rPr lang="en-US" dirty="0" smtClean="0"/>
              <a:t>sales</a:t>
            </a:r>
            <a:endParaRPr lang="th-TH" dirty="0" smtClean="0"/>
          </a:p>
          <a:p>
            <a:r>
              <a:rPr lang="th-TH" dirty="0" smtClean="0"/>
              <a:t>3</a:t>
            </a:r>
            <a:r>
              <a:rPr lang="th-TH" dirty="0"/>
              <a:t>. </a:t>
            </a:r>
            <a:r>
              <a:rPr lang="en-US" dirty="0" smtClean="0"/>
              <a:t>co-ordinaqtion </a:t>
            </a:r>
            <a:r>
              <a:rPr lang="en-US" dirty="0"/>
              <a:t>of marketing </a:t>
            </a:r>
            <a:r>
              <a:rPr lang="en-US" dirty="0" smtClean="0"/>
              <a:t>activities</a:t>
            </a:r>
            <a:r>
              <a:rPr lang="en-US" dirty="0"/>
              <a:t>This means that every marketing activity and every marketing mix in every business needs to be coordinated.</a:t>
            </a:r>
            <a:endParaRPr lang="th-TH" dirty="0"/>
          </a:p>
        </p:txBody>
      </p:sp>
    </p:spTree>
    <p:extLst>
      <p:ext uri="{BB962C8B-B14F-4D97-AF65-F5344CB8AC3E}">
        <p14:creationId xmlns:p14="http://schemas.microsoft.com/office/powerpoint/2010/main" val="902462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show marketing ideas</a:t>
            </a:r>
            <a:endParaRPr lang="th-TH" dirty="0"/>
          </a:p>
        </p:txBody>
      </p:sp>
      <p:pic>
        <p:nvPicPr>
          <p:cNvPr id="4" name="Content Placeholder 3"/>
          <p:cNvPicPr>
            <a:picLocks noGrp="1" noChangeAspect="1"/>
          </p:cNvPicPr>
          <p:nvPr>
            <p:ph idx="1"/>
          </p:nvPr>
        </p:nvPicPr>
        <p:blipFill rotWithShape="1">
          <a:blip r:embed="rId2"/>
          <a:srcRect l="18947" t="20195" r="13684" b="14308"/>
          <a:stretch/>
        </p:blipFill>
        <p:spPr>
          <a:xfrm>
            <a:off x="609600" y="1484811"/>
            <a:ext cx="7524206" cy="4114800"/>
          </a:xfrm>
          <a:prstGeom prst="rect">
            <a:avLst/>
          </a:prstGeom>
        </p:spPr>
      </p:pic>
    </p:spTree>
    <p:extLst>
      <p:ext uri="{BB962C8B-B14F-4D97-AF65-F5344CB8AC3E}">
        <p14:creationId xmlns:p14="http://schemas.microsoft.com/office/powerpoint/2010/main" val="2532700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239000" cy="1143000"/>
          </a:xfrm>
        </p:spPr>
        <p:txBody>
          <a:bodyPr>
            <a:normAutofit fontScale="90000"/>
          </a:bodyPr>
          <a:lstStyle/>
          <a:p>
            <a:r>
              <a:rPr lang="en-US" dirty="0"/>
              <a:t>New Marketing Philosophy: Emphasizing Value for Consumers</a:t>
            </a:r>
            <a:endParaRPr lang="th-TH" dirty="0"/>
          </a:p>
        </p:txBody>
      </p:sp>
      <p:sp>
        <p:nvSpPr>
          <p:cNvPr id="3" name="Content Placeholder 2"/>
          <p:cNvSpPr>
            <a:spLocks noGrp="1"/>
          </p:cNvSpPr>
          <p:nvPr>
            <p:ph idx="1"/>
          </p:nvPr>
        </p:nvSpPr>
        <p:spPr>
          <a:xfrm>
            <a:off x="457200" y="2362200"/>
            <a:ext cx="7239000" cy="4093536"/>
          </a:xfrm>
        </p:spPr>
        <p:txBody>
          <a:bodyPr/>
          <a:lstStyle/>
          <a:p>
            <a:r>
              <a:rPr lang="en-US" dirty="0"/>
              <a:t>The concept of emphasizing value for consumers It is a business philosophy that marketers in the 21st century have used as a basis for management to achieve the goals of the organization. It focuses on developing and delivering superior value over competitors. to consumers as the main priority</a:t>
            </a:r>
            <a:endParaRPr lang="th-TH" dirty="0"/>
          </a:p>
        </p:txBody>
      </p:sp>
    </p:spTree>
    <p:extLst>
      <p:ext uri="{BB962C8B-B14F-4D97-AF65-F5344CB8AC3E}">
        <p14:creationId xmlns:p14="http://schemas.microsoft.com/office/powerpoint/2010/main" val="2615231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sp>
        <p:nvSpPr>
          <p:cNvPr id="3" name="Content Placeholder 2"/>
          <p:cNvSpPr>
            <a:spLocks noGrp="1"/>
          </p:cNvSpPr>
          <p:nvPr>
            <p:ph idx="1"/>
          </p:nvPr>
        </p:nvSpPr>
        <p:spPr/>
        <p:txBody>
          <a:bodyPr>
            <a:normAutofit fontScale="92500" lnSpcReduction="10000"/>
          </a:bodyPr>
          <a:lstStyle/>
          <a:p>
            <a:r>
              <a:rPr lang="en-US" dirty="0"/>
              <a:t>1. Focus on creative marketing activities and deliver value to </a:t>
            </a:r>
            <a:r>
              <a:rPr lang="en-US" dirty="0" smtClean="0"/>
              <a:t>consumers.</a:t>
            </a:r>
          </a:p>
          <a:p>
            <a:r>
              <a:rPr lang="en-US" dirty="0" smtClean="0"/>
              <a:t>2</a:t>
            </a:r>
            <a:r>
              <a:rPr lang="en-US" dirty="0"/>
              <a:t>. Offer superior value over competitors </a:t>
            </a:r>
            <a:endParaRPr lang="en-US" dirty="0" smtClean="0"/>
          </a:p>
          <a:p>
            <a:r>
              <a:rPr lang="en-US" dirty="0" smtClean="0"/>
              <a:t>3</a:t>
            </a:r>
            <a:r>
              <a:rPr lang="en-US" dirty="0"/>
              <a:t>. Change to a new environment when appropriate to increase your chances of success. </a:t>
            </a:r>
            <a:endParaRPr lang="en-US" dirty="0" smtClean="0"/>
          </a:p>
          <a:p>
            <a:r>
              <a:rPr lang="en-US" dirty="0" smtClean="0"/>
              <a:t>4</a:t>
            </a:r>
            <a:r>
              <a:rPr lang="en-US" dirty="0"/>
              <a:t>. Use teams of different functions to work together when it comes to increasing the efficiency and effectiveness of marketing activities. </a:t>
            </a:r>
            <a:endParaRPr lang="en-US" dirty="0" smtClean="0"/>
          </a:p>
          <a:p>
            <a:r>
              <a:rPr lang="en-US" dirty="0" smtClean="0"/>
              <a:t>5</a:t>
            </a:r>
            <a:r>
              <a:rPr lang="en-US" dirty="0"/>
              <a:t>. Improve planning operation and marketing control continually </a:t>
            </a:r>
            <a:endParaRPr lang="en-US" dirty="0" smtClean="0"/>
          </a:p>
          <a:p>
            <a:r>
              <a:rPr lang="en-US" dirty="0" smtClean="0"/>
              <a:t>6</a:t>
            </a:r>
            <a:r>
              <a:rPr lang="en-US" dirty="0"/>
              <a:t>. Consider the impact of marketing activities on all stakeholders.</a:t>
            </a:r>
            <a:endParaRPr lang="th-TH" dirty="0"/>
          </a:p>
        </p:txBody>
      </p:sp>
    </p:spTree>
    <p:extLst>
      <p:ext uri="{BB962C8B-B14F-4D97-AF65-F5344CB8AC3E}">
        <p14:creationId xmlns:p14="http://schemas.microsoft.com/office/powerpoint/2010/main" val="3895452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sp>
        <p:nvSpPr>
          <p:cNvPr id="3" name="Content Placeholder 2"/>
          <p:cNvSpPr>
            <a:spLocks noGrp="1"/>
          </p:cNvSpPr>
          <p:nvPr>
            <p:ph idx="1"/>
          </p:nvPr>
        </p:nvSpPr>
        <p:spPr/>
        <p:txBody>
          <a:bodyPr/>
          <a:lstStyle/>
          <a:p>
            <a:r>
              <a:rPr lang="en-US" dirty="0"/>
              <a:t>marketing communication It consists of two words: communication and marketing. Communication generally refers to the process of sending messages. Information from news sender to news receiver The main objective is to persuade the recipients to react in anticipation of what the messenger wants (Chunjit Chaengjankit, 2005: 17). Communication is the transmission of messages from the sender. to the recipient to convey either meaning through media or channels</a:t>
            </a:r>
            <a:endParaRPr lang="th-TH" dirty="0"/>
          </a:p>
        </p:txBody>
      </p:sp>
    </p:spTree>
    <p:extLst>
      <p:ext uri="{BB962C8B-B14F-4D97-AF65-F5344CB8AC3E}">
        <p14:creationId xmlns:p14="http://schemas.microsoft.com/office/powerpoint/2010/main" val="3063158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Marketing has various definitions as follows</a:t>
            </a:r>
            <a:r>
              <a:rPr lang="en-US" dirty="0" smtClean="0"/>
              <a:t>.</a:t>
            </a:r>
            <a:endParaRPr lang="th-TH" dirty="0"/>
          </a:p>
        </p:txBody>
      </p:sp>
      <p:sp>
        <p:nvSpPr>
          <p:cNvPr id="3" name="Content Placeholder 2"/>
          <p:cNvSpPr>
            <a:spLocks noGrp="1"/>
          </p:cNvSpPr>
          <p:nvPr>
            <p:ph idx="1"/>
          </p:nvPr>
        </p:nvSpPr>
        <p:spPr/>
        <p:txBody>
          <a:bodyPr>
            <a:normAutofit lnSpcReduction="10000"/>
          </a:bodyPr>
          <a:lstStyle/>
          <a:p>
            <a:r>
              <a:rPr lang="en-US" dirty="0" smtClean="0"/>
              <a:t>Philip </a:t>
            </a:r>
            <a:r>
              <a:rPr lang="en-US" dirty="0"/>
              <a:t>Kotler and Gary Armstrong (Kolter and Armstrong 1989: 5) define marketing as a social and organized process that enables individuals to Or a group of people get what they need and want. through the creation and exchange of products together, various </a:t>
            </a:r>
            <a:r>
              <a:rPr lang="en-US" dirty="0" smtClean="0"/>
              <a:t>values</a:t>
            </a:r>
          </a:p>
          <a:p>
            <a:r>
              <a:rPr lang="en-US" dirty="0"/>
              <a:t>William Stanton et al. (Stanton and others) describe marketing as a business activity that involves planning, pricing, promoting and distributing products, services and ideas to a target audience. to achieve business objectives</a:t>
            </a:r>
            <a:endParaRPr lang="th-TH" dirty="0"/>
          </a:p>
        </p:txBody>
      </p:sp>
    </p:spTree>
    <p:extLst>
      <p:ext uri="{BB962C8B-B14F-4D97-AF65-F5344CB8AC3E}">
        <p14:creationId xmlns:p14="http://schemas.microsoft.com/office/powerpoint/2010/main" val="27388544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667</TotalTime>
  <Words>703</Words>
  <Application>Microsoft Office PowerPoint</Application>
  <PresentationFormat>On-screen Show (4:3)</PresentationFormat>
  <Paragraphs>78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Opulent</vt:lpstr>
      <vt:lpstr>AIM1202  Marketing Communication </vt:lpstr>
      <vt:lpstr>PowerPoint Presentation</vt:lpstr>
      <vt:lpstr>Introduction to marketing communication concepts.</vt:lpstr>
      <vt:lpstr>PowerPoint Presentation</vt:lpstr>
      <vt:lpstr>show marketing ideas</vt:lpstr>
      <vt:lpstr>New Marketing Philosophy: Emphasizing Value for Consumers</vt:lpstr>
      <vt:lpstr>PowerPoint Presentation</vt:lpstr>
      <vt:lpstr>PowerPoint Presentation</vt:lpstr>
      <vt:lpstr>Marketing has various definitions as follows.</vt:lpstr>
      <vt:lpstr>The importance of marketing communications</vt:lpstr>
      <vt:lpstr>Objectives of marketing communications </vt:lpstr>
      <vt:lpstr>elements and processes of marketing communications</vt:lpstr>
      <vt:lpstr>marketing communication process</vt:lpstr>
      <vt:lpstr>Components of Controllable Marketing Communications </vt:lpstr>
      <vt:lpstr>Elements of Out-of-Control Marketing Communications</vt:lpstr>
      <vt:lpstr>Factors to be aware of in marketing communications</vt:lpstr>
      <vt:lpstr>  Product life cycle stage</vt:lpstr>
      <vt:lpstr>      HOMEWORK chapter 1 </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สัมมนาการโฆษณา Seminar inAdvertising CAD4902</dc:title>
  <dc:creator>HOME</dc:creator>
  <cp:lastModifiedBy>TAO</cp:lastModifiedBy>
  <cp:revision>89</cp:revision>
  <dcterms:created xsi:type="dcterms:W3CDTF">2012-10-31T06:48:48Z</dcterms:created>
  <dcterms:modified xsi:type="dcterms:W3CDTF">2022-12-14T09:30:05Z</dcterms:modified>
</cp:coreProperties>
</file>