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9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78" r:id="rId32"/>
    <p:sldId id="379" r:id="rId33"/>
    <p:sldId id="380" r:id="rId34"/>
    <p:sldId id="381" r:id="rId35"/>
    <p:sldId id="382" r:id="rId36"/>
    <p:sldId id="383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405" r:id="rId46"/>
    <p:sldId id="406" r:id="rId47"/>
    <p:sldId id="407" r:id="rId48"/>
    <p:sldId id="408" r:id="rId49"/>
    <p:sldId id="409" r:id="rId50"/>
    <p:sldId id="410" r:id="rId51"/>
    <p:sldId id="411" r:id="rId52"/>
    <p:sldId id="414" r:id="rId53"/>
    <p:sldId id="412" r:id="rId54"/>
    <p:sldId id="413" r:id="rId55"/>
    <p:sldId id="415" r:id="rId56"/>
    <p:sldId id="416" r:id="rId57"/>
    <p:sldId id="268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A693F-7DCD-47F5-B784-66A016595D93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A7FC0-1B2F-4401-B905-4A44070E6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9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A7FC0-1B2F-4401-B905-4A44070E64C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89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0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9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7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3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2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7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7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8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3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7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53D3-06E6-40D5-8888-A569BD423D25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2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isaritiaw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hyperlink" Target="http://bp3.blogger.com/_dkTqO8pKLuU/SGhCCScEGcI/AAAAAAAACA8/4e1FHCslAtk/s1600-h/uad17.jp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Relationship Id="rId9" Type="http://schemas.openxmlformats.org/officeDocument/2006/relationships/image" Target="../media/image5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play.kapook.com/photo/showfull-77708-4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gn4ad.com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100943"/>
            <a:ext cx="5867400" cy="175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200" dirty="0"/>
              <a:t>MCA 2102  </a:t>
            </a:r>
            <a:endParaRPr lang="th-TH" sz="2200" dirty="0" smtClean="0"/>
          </a:p>
          <a:p>
            <a:pPr algn="ctr">
              <a:buNone/>
            </a:pPr>
            <a:r>
              <a:rPr lang="th-TH" sz="2200" dirty="0" smtClean="0"/>
              <a:t>การ</a:t>
            </a:r>
            <a:r>
              <a:rPr lang="th-TH" sz="2200" dirty="0"/>
              <a:t>จัดการธุรกิจ</a:t>
            </a:r>
            <a:r>
              <a:rPr lang="th-TH" sz="2200" dirty="0" smtClean="0"/>
              <a:t>สื่อสารมวลชน</a:t>
            </a:r>
          </a:p>
          <a:p>
            <a:pPr algn="ctr">
              <a:buNone/>
            </a:pPr>
            <a:r>
              <a:rPr lang="en-US" sz="2200" dirty="0"/>
              <a:t>Mass Communication Business Management </a:t>
            </a:r>
            <a:r>
              <a:rPr lang="th-TH" sz="2200" dirty="0" smtClean="0"/>
              <a:t> 	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5410200" y="5105400"/>
            <a:ext cx="3429000" cy="124649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/>
            <a:r>
              <a:rPr lang="th-TH" sz="2500" b="1" dirty="0" smtClean="0">
                <a:solidFill>
                  <a:schemeClr val="bg1"/>
                </a:solidFill>
              </a:rPr>
              <a:t>อ. อิสรี ไพเราะ (อ.ต๊ะ)</a:t>
            </a:r>
          </a:p>
          <a:p>
            <a:pPr algn="r"/>
            <a:r>
              <a:rPr lang="en-US" sz="2500" b="1" dirty="0" smtClean="0">
                <a:solidFill>
                  <a:schemeClr val="bg1"/>
                </a:solidFill>
                <a:hlinkClick r:id="rId2"/>
              </a:rPr>
              <a:t>isaritiaw@gmail.com</a:t>
            </a:r>
            <a:endParaRPr lang="th-TH" sz="2500" b="1" dirty="0" smtClean="0">
              <a:solidFill>
                <a:schemeClr val="bg1"/>
              </a:solidFill>
            </a:endParaRPr>
          </a:p>
          <a:p>
            <a:pPr algn="r"/>
            <a:r>
              <a:rPr lang="en-US" sz="2500" b="1" dirty="0" smtClean="0">
                <a:solidFill>
                  <a:schemeClr val="bg1"/>
                </a:solidFill>
              </a:rPr>
              <a:t>MB. 0863583508</a:t>
            </a:r>
            <a:endParaRPr lang="en-US" sz="2500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://www.theiiat.or.th/media/km/thumbnail/20/90210141120/nw-90210141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2895600" cy="2362200"/>
          </a:xfrm>
          <a:prstGeom prst="rect">
            <a:avLst/>
          </a:prstGeom>
          <a:noFill/>
        </p:spPr>
      </p:pic>
      <p:pic>
        <p:nvPicPr>
          <p:cNvPr id="31748" name="Picture 4" descr="http://www.oknation.net/blog/home/blog_data/202/31202/images/teamwo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85800"/>
            <a:ext cx="2819400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05600" y="214290"/>
            <a:ext cx="200980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smtClean="0">
                <a:solidFill>
                  <a:schemeClr val="bg1"/>
                </a:solidFill>
              </a:rPr>
              <a:t>Week  </a:t>
            </a:r>
            <a:r>
              <a:rPr lang="en-US" sz="3200" b="1" dirty="0" smtClean="0">
                <a:solidFill>
                  <a:schemeClr val="bg1"/>
                </a:solidFill>
              </a:rPr>
              <a:t>4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>
          <a:xfrm>
            <a:off x="685800" y="2571744"/>
            <a:ext cx="7772400" cy="1470025"/>
          </a:xfrm>
        </p:spPr>
        <p:txBody>
          <a:bodyPr>
            <a:normAutofit/>
          </a:bodyPr>
          <a:lstStyle/>
          <a:p>
            <a:r>
              <a:rPr lang="th-TH" b="1" dirty="0" smtClean="0"/>
              <a:t>บทที่ 2 วัตถุประสงค์และประเภทของการโฆษณา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400928397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525344"/>
          </a:xfrm>
        </p:spPr>
        <p:txBody>
          <a:bodyPr>
            <a:noAutofit/>
          </a:bodyPr>
          <a:lstStyle/>
          <a:p>
            <a:r>
              <a:rPr lang="th-TH" sz="3200" dirty="0" smtClean="0"/>
              <a:t>         การโฆษณาที่ดีไม่ว่าจะใช้สื่ออะไรก็ตามจะต้องมีการวางแผนเตรียมงานตามขั้นตอนการโฆษณา</a:t>
            </a:r>
            <a:r>
              <a:rPr lang="en-US" sz="3200" dirty="0" smtClean="0"/>
              <a:t>(Advertising Process)</a:t>
            </a:r>
            <a:r>
              <a:rPr lang="th-TH" sz="3200" dirty="0" smtClean="0"/>
              <a:t>เนื่องจากการสร้างงานโฆษณาไม่ใช่เรื่องง่ายๆอย่างที่คนส่วนมากคิด ซึ่งในขั้นตอนการเตรียมการโฆษณามีดังนี้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th-TH" sz="3200" dirty="0" smtClean="0"/>
              <a:t>      ขั้นที่ 1 การเก็บรวบรวมข้อมูล</a:t>
            </a:r>
            <a:r>
              <a:rPr lang="th-TH" sz="3200" i="1" dirty="0" smtClean="0"/>
              <a:t>เกี่ยวกับประเภทผลิตภัณฑ์</a:t>
            </a:r>
            <a:r>
              <a:rPr lang="th-TH" sz="3200" dirty="0" smtClean="0"/>
              <a:t> </a:t>
            </a:r>
            <a:r>
              <a:rPr lang="th-TH" sz="3200" i="1" dirty="0" smtClean="0"/>
              <a:t>วิธีการดำเนินงานทางการตลาดกลุ่มเป้าหมาย</a:t>
            </a:r>
            <a:r>
              <a:rPr lang="th-TH" sz="3200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th-TH" sz="3200" dirty="0" smtClean="0"/>
              <a:t>      ขั้นที่ 2 การวางแผนงานโดยการกำหนดงบประมาณที่จะใช้ในการโฆษณาเพื่อรู้ขอบเขตการจัดทำโฆษณาและการกำหนดวัตถุประสงค์ของการโฆษณาต้องให้ชัดเจน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th-TH" sz="3200" dirty="0" smtClean="0"/>
              <a:t>       ขั้นที่ 3 การกำหนดกลยุทธ์ประกอบด้วยการวางโครงร่างของการโฆษณา</a:t>
            </a:r>
            <a:r>
              <a:rPr lang="en-US" sz="3200" dirty="0" smtClean="0"/>
              <a:t>(Layout) </a:t>
            </a:r>
            <a:br>
              <a:rPr lang="en-US" sz="3200" dirty="0" smtClean="0"/>
            </a:br>
            <a:r>
              <a:rPr lang="th-TH" sz="3200" dirty="0" smtClean="0"/>
              <a:t>       ขั้นที่ 4 การผลิตชิ้นงาน เป็นขั้นตอนที่ทำการผลิตผลงานโฆษณาตามที่ได้วางแผนไว้</a:t>
            </a:r>
            <a:endParaRPr lang="th-TH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05844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472608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วัตถุประสงค์ของการโฆษณา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600" dirty="0" smtClean="0"/>
              <a:t>1. </a:t>
            </a:r>
            <a:r>
              <a:rPr lang="th-TH" sz="3600" dirty="0" smtClean="0"/>
              <a:t>เพื่อแนะนำสินค้าหรือบริการให้เข้าถึงกลุ่มลูกค้า</a:t>
            </a:r>
            <a:r>
              <a:rPr lang="en-US" sz="3600" dirty="0" smtClean="0"/>
              <a:t> </a:t>
            </a:r>
            <a:br>
              <a:rPr lang="en-US" sz="3600" dirty="0" smtClean="0"/>
            </a:br>
            <a:r>
              <a:rPr lang="en-US" sz="3600" dirty="0" smtClean="0"/>
              <a:t>2. </a:t>
            </a:r>
            <a:r>
              <a:rPr lang="th-TH" sz="3600" dirty="0" smtClean="0"/>
              <a:t>เพื่อสนับสนุน แนะนำทางให้กับพนักงานเดินตลาด ให้สามารถทำงานได้ง่ายขึ้น เพราะกลุ่มลูกค้าจะรู้จักสินค้ามาก่อน จากการโฆษณา</a:t>
            </a:r>
            <a:r>
              <a:rPr lang="en-US" sz="3600" dirty="0" smtClean="0"/>
              <a:t> </a:t>
            </a:r>
            <a:br>
              <a:rPr lang="en-US" sz="3600" dirty="0" smtClean="0"/>
            </a:br>
            <a:r>
              <a:rPr lang="en-US" sz="3600" dirty="0" smtClean="0"/>
              <a:t>3. </a:t>
            </a:r>
            <a:r>
              <a:rPr lang="th-TH" sz="3600" dirty="0" smtClean="0"/>
              <a:t>เพื่อให้ลูกค้ายอมรับคุณภาพของสินค้า</a:t>
            </a:r>
            <a:r>
              <a:rPr lang="en-US" sz="3600" dirty="0" smtClean="0"/>
              <a:t> </a:t>
            </a:r>
            <a:br>
              <a:rPr lang="en-US" sz="3600" dirty="0" smtClean="0"/>
            </a:br>
            <a:r>
              <a:rPr lang="en-US" sz="3600" dirty="0" smtClean="0"/>
              <a:t>4. </a:t>
            </a:r>
            <a:r>
              <a:rPr lang="th-TH" sz="3600" dirty="0" smtClean="0"/>
              <a:t>เพื่อกระตุ้นให้เกิดการใช้สินค้า</a:t>
            </a:r>
            <a:r>
              <a:rPr lang="en-US" sz="3600" dirty="0" smtClean="0"/>
              <a:t> </a:t>
            </a:r>
            <a:br>
              <a:rPr lang="en-US" sz="3600" dirty="0" smtClean="0"/>
            </a:br>
            <a:r>
              <a:rPr lang="en-US" sz="3600" dirty="0" smtClean="0"/>
              <a:t>5. </a:t>
            </a:r>
            <a:r>
              <a:rPr lang="th-TH" sz="3600" dirty="0" smtClean="0"/>
              <a:t>เพื่อย้ำความทรงจำของลูกค้า ให้เกิดความต้องการทางการซื้อซ้ำอีก</a:t>
            </a:r>
            <a:r>
              <a:rPr lang="en-US" sz="3600" dirty="0" smtClean="0"/>
              <a:t> </a:t>
            </a:r>
            <a:br>
              <a:rPr lang="en-US" sz="3600" dirty="0" smtClean="0"/>
            </a:br>
            <a:r>
              <a:rPr lang="en-US" sz="3600" dirty="0" smtClean="0"/>
              <a:t>6. </a:t>
            </a:r>
            <a:r>
              <a:rPr lang="th-TH" sz="3600" dirty="0" smtClean="0"/>
              <a:t>เพื่อช่วยเพิ่มยอดขาย</a:t>
            </a:r>
            <a:r>
              <a:rPr lang="en-US" sz="3600" dirty="0" smtClean="0"/>
              <a:t> </a:t>
            </a:r>
            <a:br>
              <a:rPr lang="en-US" sz="3600" dirty="0" smtClean="0"/>
            </a:br>
            <a:r>
              <a:rPr lang="en-US" sz="3600" dirty="0" smtClean="0"/>
              <a:t>7. </a:t>
            </a:r>
            <a:r>
              <a:rPr lang="th-TH" sz="3600" dirty="0" smtClean="0"/>
              <a:t>เพื่อสร้างภาพพจน์ที่ดีขององค์การ ในความรู้สึกของลูกค้า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8172795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5472608" cy="864096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ประเภทของการโฆษณา 10 ประเภท คือ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412776"/>
            <a:ext cx="8136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dirty="0" smtClean="0"/>
              <a:t>1.การโฆษณาระดับชาติ</a:t>
            </a:r>
            <a:r>
              <a:rPr lang="en-US" dirty="0" smtClean="0"/>
              <a:t> (National Advertising)</a:t>
            </a:r>
          </a:p>
          <a:p>
            <a:pPr lvl="0"/>
            <a:r>
              <a:rPr lang="th-TH" dirty="0" smtClean="0"/>
              <a:t>2.การโฆษณาอุตสาหกรรม (</a:t>
            </a:r>
            <a:r>
              <a:rPr lang="en-US" dirty="0" smtClean="0"/>
              <a:t>Industrial Advertising)</a:t>
            </a:r>
          </a:p>
          <a:p>
            <a:pPr lvl="0"/>
            <a:r>
              <a:rPr lang="th-TH" dirty="0" smtClean="0"/>
              <a:t>3.การโฆษณาเพื่อขายปลีก (</a:t>
            </a:r>
            <a:r>
              <a:rPr lang="en-US" dirty="0" smtClean="0"/>
              <a:t>Retail Advertising)</a:t>
            </a:r>
          </a:p>
          <a:p>
            <a:pPr lvl="0"/>
            <a:r>
              <a:rPr lang="th-TH" dirty="0" smtClean="0"/>
              <a:t>4.การโฆษณาถึงบุคคลเฉพาะอาชีพ (</a:t>
            </a:r>
            <a:r>
              <a:rPr lang="en-US" dirty="0" smtClean="0"/>
              <a:t>Professional Advertising)</a:t>
            </a:r>
          </a:p>
          <a:p>
            <a:pPr lvl="0"/>
            <a:r>
              <a:rPr lang="th-TH" dirty="0" smtClean="0"/>
              <a:t>5.การโฆษณาเพื่อการค้า</a:t>
            </a:r>
            <a:r>
              <a:rPr lang="en-US" dirty="0" smtClean="0"/>
              <a:t> (Trade Advertising)</a:t>
            </a:r>
          </a:p>
          <a:p>
            <a:pPr lvl="0"/>
            <a:r>
              <a:rPr lang="th-TH" dirty="0" smtClean="0"/>
              <a:t>6.การโฆษณาความคิด</a:t>
            </a:r>
            <a:r>
              <a:rPr lang="en-US" dirty="0" smtClean="0"/>
              <a:t> (Non-product or Idea Advertising)</a:t>
            </a:r>
          </a:p>
          <a:p>
            <a:pPr lvl="0"/>
            <a:r>
              <a:rPr lang="th-TH" dirty="0" smtClean="0"/>
              <a:t>7.การโฆษณาเพื่อขอคำสั่งซื้อทางไปรษณีย์</a:t>
            </a:r>
            <a:r>
              <a:rPr lang="en-US" dirty="0" smtClean="0"/>
              <a:t> (Mail-order Advertising)</a:t>
            </a:r>
          </a:p>
          <a:p>
            <a:pPr lvl="0"/>
            <a:r>
              <a:rPr lang="th-TH" dirty="0" smtClean="0"/>
              <a:t>8.การโฆษณานำทางพนักงานขายสินค้าพิเศษ</a:t>
            </a:r>
            <a:r>
              <a:rPr lang="en-US" dirty="0" smtClean="0"/>
              <a:t> (Advertising to Get Leads for Specialty Salesman)</a:t>
            </a:r>
          </a:p>
          <a:p>
            <a:pPr lvl="0"/>
            <a:r>
              <a:rPr lang="th-TH" dirty="0" smtClean="0"/>
              <a:t>9.การโฆษณาบริษัท</a:t>
            </a:r>
            <a:r>
              <a:rPr lang="en-US" dirty="0" smtClean="0"/>
              <a:t>(Corporate Advertising)</a:t>
            </a:r>
          </a:p>
          <a:p>
            <a:r>
              <a:rPr lang="th-TH" dirty="0" smtClean="0"/>
              <a:t>10.การโฆษณาส่งเสริมการขาย</a:t>
            </a:r>
            <a:r>
              <a:rPr lang="en-US" dirty="0" smtClean="0"/>
              <a:t>(Promotional Advertising)</a:t>
            </a:r>
            <a:br>
              <a:rPr lang="en-US" dirty="0" smtClean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98163397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868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/>
              <a:t>1. การโฆษณาระดับชาติ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600" dirty="0" smtClean="0"/>
              <a:t>(National Advertising)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060848"/>
            <a:ext cx="8496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การโฆษณาในลักษณะที่ครอบคลุมอาณาเขตตลาดทั้งหมด จึงเป็นโฆษณาที่พบเห็นมากที่สุด</a:t>
            </a:r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r>
              <a:rPr lang="th-TH" dirty="0" smtClean="0"/>
              <a:t>                                 </a:t>
            </a:r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r>
              <a:rPr lang="th-TH" dirty="0" smtClean="0"/>
              <a:t>ภาพแสดงการโฆษณาระดับชาติ</a:t>
            </a:r>
          </a:p>
          <a:p>
            <a:endParaRPr lang="th-TH" dirty="0"/>
          </a:p>
        </p:txBody>
      </p:sp>
      <p:pic>
        <p:nvPicPr>
          <p:cNvPr id="3076" name="il_fi" descr="http://2.bp.blogspot.com/_jIXJcWySSRE/SwuvYxOJhlI/AAAAAAAAABY/aFHbEb8OPrM/s1600/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590800"/>
            <a:ext cx="34480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4398343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/>
              <a:t>2.การโฆษณาอุตสาหกรรม </a:t>
            </a:r>
            <a:br>
              <a:rPr lang="th-TH" dirty="0" smtClean="0"/>
            </a:br>
            <a:r>
              <a:rPr lang="th-TH" dirty="0" smtClean="0"/>
              <a:t>(</a:t>
            </a:r>
            <a:r>
              <a:rPr lang="en-US" dirty="0" smtClean="0"/>
              <a:t>Industrial Advertising)</a:t>
            </a:r>
            <a:endParaRPr lang="th-TH" dirty="0"/>
          </a:p>
        </p:txBody>
      </p:sp>
      <p:pic>
        <p:nvPicPr>
          <p:cNvPr id="4098" name="il_fi" descr="http://www.sueklang.com/adpics/4d92e037235fd376b5f85ab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4509914" cy="203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4293096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เป็นการโฆษณาของผู้ผลิตสินค้าประเภทวัตถุดิบ เพื่อนำไปผลิตเป็นสินค้าอื่นเช่น เครื่องจักร เครื่องใช้สำนักงาน ชิ้นส่วน อะไหล่ วัตถุดิบเป็นต้น  โดยโฆษณาที่มุ่งเฉพาะเจาะจงไปยังโรงงานและผู้ผลิตคือ ผู้ซื้อทางอุตสาหกรรม </a:t>
            </a:r>
            <a:r>
              <a:rPr lang="en-US" dirty="0" smtClean="0"/>
              <a:t>(Industrial Buyers) </a:t>
            </a:r>
            <a:r>
              <a:rPr lang="th-TH" dirty="0" smtClean="0"/>
              <a:t>ซึ่งมีความต้องการที่จะให้ซื้อวัตถุดิบของผู้ผลิตสินค้า เพื่อนำไปใช้ผลิตสินค้าอื่น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393305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         ภาพแสดงการโฆษณาอุตสาหกรรม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11520018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/>
              <a:t>3. การโฆษณาเพื่อขายปลีก</a:t>
            </a:r>
            <a:br>
              <a:rPr lang="th-TH" dirty="0" smtClean="0"/>
            </a:br>
            <a:r>
              <a:rPr lang="th-TH" dirty="0" smtClean="0"/>
              <a:t> </a:t>
            </a:r>
            <a:r>
              <a:rPr lang="th-TH" sz="4000" dirty="0" smtClean="0"/>
              <a:t>(</a:t>
            </a:r>
            <a:r>
              <a:rPr lang="en-US" sz="4000" dirty="0" err="1" smtClean="0"/>
              <a:t>Retaill</a:t>
            </a:r>
            <a:r>
              <a:rPr lang="en-US" sz="4000" dirty="0" smtClean="0"/>
              <a:t> Advertising)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4437112"/>
            <a:ext cx="74168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     </a:t>
            </a:r>
            <a:r>
              <a:rPr lang="th-TH" sz="3200" dirty="0" smtClean="0"/>
              <a:t>การโฆษณาเป็นลักษณะที่พยายามนำเสนอสินค้ามากมายหลายชนิดพร้อมกันไปเพื่อเชิญชวน ชักจูงให้ผู้บริโภคมาชมหรือมาซือสินค้าที่ร้าน เป็นลักษณะของการโฆษณาที่พบเห็นมากที่สุดที่รองลงมาจากการโฆษณาระดับชาติ</a:t>
            </a:r>
            <a:endParaRPr lang="th-TH" dirty="0"/>
          </a:p>
        </p:txBody>
      </p:sp>
      <p:pic>
        <p:nvPicPr>
          <p:cNvPr id="5122" name="Picture 10" descr="http://lh4.ggpht.com/_9QJze-_72EE/TA0RF-ZzuZI/AAAAAAAAKSo/vhf2DKjNqHY/Memorabl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56792"/>
            <a:ext cx="28765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67744" y="357301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         ภาพการโฆษณาเพื่อขายปลีก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87484674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/>
              <a:t>4. การโฆษณาถึงบุคคลเฉพาะอาชีพ </a:t>
            </a:r>
            <a:br>
              <a:rPr lang="th-TH" dirty="0" smtClean="0"/>
            </a:br>
            <a:r>
              <a:rPr lang="th-TH" dirty="0" smtClean="0"/>
              <a:t>(</a:t>
            </a:r>
            <a:r>
              <a:rPr lang="en-US" sz="3600" dirty="0" smtClean="0"/>
              <a:t>Professional Advertising)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700808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      เป็นลักษณะการให้ข้อมูลกับผู้มีความรู้ความเชี่ยวชาญเฉพาะกลุ่มอาชีพ โดยที่ผู้ผลิตสินค้ามุ่งโฆษณาไปยังกลุ่มบุคคลเฉพาะอาชีพที่มีส่วนเกี่ยวข้องในการใช้ผลิตภัณฑ์นั้นให้มีการซื้อสินค้าไปใช้ในการประกอบอาชีพของตน</a:t>
            </a:r>
            <a:endParaRPr lang="th-TH" dirty="0"/>
          </a:p>
        </p:txBody>
      </p:sp>
      <p:pic>
        <p:nvPicPr>
          <p:cNvPr id="6146" name="Picture 10" descr="http://www.yimmarket.com/adpics/4dd638e1ba109f04e77864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06896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79712" y="6165304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    ภาพ การโฆษณาถึงบุคคลเฉพาะอาชีพ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33408161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/>
              <a:t>5.การโฆษณาเพื่อการค้า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 (Trade Advertising)</a:t>
            </a:r>
            <a:endParaRPr lang="th-TH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772816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เป็นการโฆษณาสินค้าของผู้ผลิตเพื่อส่งข้อมูลข่าวสารไปยังผู้ค้าส่ง ผู้ค้าปลีก ร้านค้าเพื่อให้เป็นตัวแทนจำหน่าย  โฆษณาลักษณะนี้ถ้าปรากฏพบเห็นในสื่อทั่วไปเช่น หนังสือพิมพ์ นิตยสาร ฯลฯโดย มักจะลงท้ายว่า </a:t>
            </a:r>
            <a:r>
              <a:rPr lang="en-US" b="1" dirty="0" smtClean="0"/>
              <a:t>"</a:t>
            </a:r>
            <a:r>
              <a:rPr lang="th-TH" b="1" dirty="0" smtClean="0"/>
              <a:t>ร้านค้าใดสนใจเป็นตัวแทนจำหน่าย โปรดติดต่อ</a:t>
            </a:r>
            <a:r>
              <a:rPr lang="en-US" b="1" dirty="0" smtClean="0"/>
              <a:t>…."</a:t>
            </a:r>
            <a:r>
              <a:rPr lang="en-US" dirty="0" smtClean="0"/>
              <a:t> </a:t>
            </a:r>
            <a:endParaRPr lang="th-TH" dirty="0"/>
          </a:p>
        </p:txBody>
      </p:sp>
      <p:pic>
        <p:nvPicPr>
          <p:cNvPr id="7170" name="Picture 525" descr="การโฆษณาการค้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7880" y="3497917"/>
            <a:ext cx="18922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1760" y="616530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     ภาพแสดงการโฆษณาเพื่อการค้า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13119480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/>
              <a:t>6. การโฆษณาความคิด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600" dirty="0" smtClean="0"/>
              <a:t>(Non-product or Idea Advertising)</a:t>
            </a:r>
            <a:endParaRPr lang="th-TH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5085184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         </a:t>
            </a:r>
            <a:r>
              <a:rPr lang="th-TH" dirty="0" smtClean="0"/>
              <a:t>เป็นการโฆษณาขององค์การสถาบัน หรือกลุ่มต่างๆ ที่ไม่ใช่องค์การที่ประกอบธุรกิจ ซึ่งจะโฆษณาความคิดและหลักการต่างๆไปยังสาธารณชนทั่วไป เพื่อให้สนับสนุนความคิดนั้น หรือปฏิบัติตาม หรือ งดเว้นปฏิบัติ</a:t>
            </a:r>
            <a:endParaRPr lang="th-TH" dirty="0"/>
          </a:p>
        </p:txBody>
      </p:sp>
      <p:pic>
        <p:nvPicPr>
          <p:cNvPr id="8194" name="Picture 19" descr="http://www.oknation.net/blog/home/blog_data/893/29893/images/Pcoo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4"/>
            <a:ext cx="29908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80" y="422108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           ภาพแสดงการโฆษณาความคิด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43931540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537992"/>
              </p:ext>
            </p:extLst>
          </p:nvPr>
        </p:nvGraphicFramePr>
        <p:xfrm>
          <a:off x="1371600" y="1905000"/>
          <a:ext cx="7315200" cy="34137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05000"/>
                <a:gridCol w="54102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h-TH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สัปดาห์ที่ </a:t>
                      </a:r>
                      <a:r>
                        <a:rPr kumimoji="0"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6-7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บทที่  </a:t>
                      </a:r>
                      <a:r>
                        <a:rPr lang="en-US" sz="2800" dirty="0" smtClean="0">
                          <a:effectLst/>
                        </a:rPr>
                        <a:t>4</a:t>
                      </a:r>
                      <a:r>
                        <a:rPr lang="th-TH" sz="2800" dirty="0" smtClean="0">
                          <a:effectLst/>
                        </a:rPr>
                        <a:t>- </a:t>
                      </a:r>
                      <a:r>
                        <a:rPr lang="th-TH" sz="2800" dirty="0">
                          <a:effectLst/>
                        </a:rPr>
                        <a:t>การจัดการธุรกิจโฆษณาและสื่อสารการตลาด</a:t>
                      </a:r>
                      <a:endParaRPr lang="en-US" sz="2800" dirty="0">
                        <a:effectLst/>
                      </a:endParaRPr>
                    </a:p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- การจัดการธุรกิจ</a:t>
                      </a:r>
                      <a:endParaRPr lang="en-US" sz="2800" dirty="0">
                        <a:effectLst/>
                      </a:endParaRPr>
                    </a:p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 - ความสำคัญและพัฒนาการของธุรกิจ</a:t>
                      </a:r>
                      <a:endParaRPr lang="en-US" sz="2800" dirty="0">
                        <a:effectLst/>
                      </a:endParaRPr>
                    </a:p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- ชนิดของธุรกิจ</a:t>
                      </a:r>
                      <a:endParaRPr lang="en-US" sz="2800" dirty="0">
                        <a:effectLst/>
                      </a:endParaRPr>
                    </a:p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- โครงสร้างและบุคลากรในธุรกิจ.</a:t>
                      </a:r>
                      <a:endParaRPr lang="en-US" sz="2800" dirty="0">
                        <a:effectLst/>
                      </a:endParaRPr>
                    </a:p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- การดำเนินงาน/ ลักษณะการประกอบธุรกิจ</a:t>
                      </a:r>
                      <a:endParaRPr lang="en-US" sz="2800" dirty="0">
                        <a:effectLst/>
                      </a:endParaRPr>
                    </a:p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th-TH" sz="2800" dirty="0">
                          <a:effectLst/>
                        </a:rPr>
                        <a:t>อุปสรรคและปัญหาในการประกอบธุรกิจ 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8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/>
              <a:t>7.การโฆษณาเพื่อขอคำสั่งซื้อทางไปรษณีย์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600" dirty="0" smtClean="0"/>
              <a:t>(Mail-order Advertising)</a:t>
            </a:r>
            <a:endParaRPr lang="th-TH" dirty="0"/>
          </a:p>
        </p:txBody>
      </p:sp>
      <p:pic>
        <p:nvPicPr>
          <p:cNvPr id="9218" name="Picture 537" descr="การโฆษณาสั่งซื้อสินค้าทางไปรษณีย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340768"/>
            <a:ext cx="23812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23728" y="458112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ภาพแสดงการโฆษณาเพื่อขอคำสั่งซื้อทางไปรษณีย์</a:t>
            </a:r>
            <a:endParaRPr lang="th-TH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8401" y="5473005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เป็นการโฆษณาของผู้ผลิตสินค้าซึ่งอาจมีเนื้อหาคล้ายกับการโฆษณาระดับชาติ คือ มีการแนะนำให้รู้จักสินค้า จูงใจให้เกิดความต้องการ และซื้อสินค้าในที่สุด กล่าวคือทั้งโฆษณาและขายสินค้าไปในตัว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48569180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/>
              <a:t>8. การโฆษณานำทางพนักงานขายสินค้าพิเศษ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/>
              <a:t> </a:t>
            </a:r>
            <a:r>
              <a:rPr lang="en-US" sz="3100" dirty="0" smtClean="0"/>
              <a:t>(Advertising to Get Leads for Specialty Salesman</a:t>
            </a:r>
            <a:r>
              <a:rPr lang="en-US" sz="3600" dirty="0" smtClean="0"/>
              <a:t>)</a:t>
            </a:r>
            <a:endParaRPr lang="th-TH" dirty="0"/>
          </a:p>
        </p:txBody>
      </p:sp>
      <p:pic>
        <p:nvPicPr>
          <p:cNvPr id="10242" name="Picture 25" descr="http://www.hikoolfilm.com/wp-content/uploads/2011/04/HiKool-film_Literature_A4_1_A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556792"/>
            <a:ext cx="18859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91680" y="422108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ภาพแสดงการโฆษณานำทางพนักงานขายสินค้าพิเศษ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725144"/>
            <a:ext cx="7056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   เป็นการโฆษณาไปยังผู้บริโภคเพื่อให้ได้รู้ข้อมูลบางประการที่เกียวกับสินค้าหรือบริการ เป็นการบอกผู้บริโภคว่ามีสินค้าอะไรจำหน่ายและมีความสำคัญต่อผู้บริโภคอย่างไรแต่ไม่สามารถให้รายละเอียดทั้งหมดในที่นี้ได้ จึงเสนอจะจัดส่งพนักงานขายออกไปแนะนำให้แก่ลูกค้าที่สนใจฟรี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41949716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/>
              <a:t>9.การโฆษณาบริษัท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(Corporate Advertising)</a:t>
            </a:r>
            <a:endParaRPr lang="th-TH" sz="3600" dirty="0"/>
          </a:p>
        </p:txBody>
      </p:sp>
      <p:pic>
        <p:nvPicPr>
          <p:cNvPr id="11266" name="Picture 34" descr="http://3.bp.blogspot.com/_lPnwYVk-vgI/SUej_H45xJI/AAAAAAAAAVw/-cag3a3ZzeA/s320/mdcimgB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340768"/>
            <a:ext cx="3048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131840" y="3645024"/>
            <a:ext cx="2571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/>
              <a:t>ภาพแสดงการโฆษณาบริษัท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293096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     เป็นการโฆษณาที่จะไม่เน้นการโฆษณาขายสินค้าหรือบริการ แต่จะมุ่งสร้างภาพพจน์หรือสร้างศรัทธาในทางที่ดีกับบริษัท การโฆษณาจะเน้นความเป็นผู้นำด้านการผลิตสินค้า ความเจริญก้าวหน้าของบริษัท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24041917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/>
              <a:t>10.การโฆษณาส่งเสริมการขาย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(Promotional Advertising)</a:t>
            </a:r>
            <a:endParaRPr lang="th-TH" dirty="0"/>
          </a:p>
        </p:txBody>
      </p:sp>
      <p:pic>
        <p:nvPicPr>
          <p:cNvPr id="12290" name="Picture 40" descr="http://www.thaibusinesspr.com/wp-content/uploads/2010/12/watson-promotion-50o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24744"/>
            <a:ext cx="23526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51720" y="465313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   ภาพแสดงการโฆษณาส่งเสริมการขาย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5301208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       เป็นการโฆษณาขายสินค้าของร้านค้าปลีกโดยเสนอสิทธิพิเศษหรือเสนอผลประโยชน์ให้แก่ลูกค้า การโฆษณาเช่นนี้มักเร่งเร้าให้ผู้บริโภคซื้อโดยเร็วหรือภายในระยะเวลาที่กำหนดให้อาจจะเป็น 3 วัน 7 วัน หรือ 1 เดือนก็ได้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33017901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h-TH" sz="4000" dirty="0" smtClean="0">
                <a:solidFill>
                  <a:schemeClr val="bg1"/>
                </a:solidFill>
              </a:rPr>
              <a:t>ขั้นตอนการโฆษณา </a:t>
            </a:r>
            <a:r>
              <a:rPr lang="en-US" sz="40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(Advertising Stage)</a:t>
            </a:r>
            <a:endParaRPr lang="th-TH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412777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แบ่งออกเป็น 3 ขั้นตอนคือ</a:t>
            </a:r>
          </a:p>
          <a:p>
            <a:pPr lvl="1" algn="ctr"/>
            <a:r>
              <a:rPr lang="th-TH" sz="3200" b="1" dirty="0" smtClean="0"/>
              <a:t>ขั้นตอนที่ 1.การโฆษณาขั้นบุกเบิกตลาดหรือขั้นริเริ่ม (</a:t>
            </a:r>
            <a:r>
              <a:rPr lang="en-US" sz="3200" b="1" dirty="0" smtClean="0"/>
              <a:t>Pioneering Stage</a:t>
            </a:r>
            <a:r>
              <a:rPr lang="en-US" sz="4400" b="1" dirty="0" smtClean="0"/>
              <a:t>)</a:t>
            </a:r>
            <a:r>
              <a:rPr lang="th-TH" sz="3200" b="1" dirty="0" smtClean="0"/>
              <a:t> </a:t>
            </a:r>
          </a:p>
          <a:p>
            <a:pPr lvl="1"/>
            <a:r>
              <a:rPr lang="th-TH" sz="3200" b="1" dirty="0" smtClean="0"/>
              <a:t>     </a:t>
            </a:r>
            <a:r>
              <a:rPr lang="th-TH" dirty="0" smtClean="0"/>
              <a:t>การโฆษณาในขั้นนี้มักใช้กับสินค้าใหม่ที่เพิ่งผลิตออกสู่ตลาดเป็นครั้งแรก จึงต้องอาศัยการโฆษณาเพื่อให้ข้อมูลข่าวสารแนะนำให้ผู้ใช้ได้รู้จัก กระตุ้นให้เกิดการอยากทดลองใช้สินค้านั้น </a:t>
            </a:r>
            <a:endParaRPr lang="en-US" sz="1800" dirty="0" smtClean="0"/>
          </a:p>
          <a:p>
            <a:endParaRPr lang="th-TH" dirty="0"/>
          </a:p>
        </p:txBody>
      </p:sp>
      <p:pic>
        <p:nvPicPr>
          <p:cNvPr id="13314" name="il_fi" descr="http://www.121easy.com/uploadcontent/editor/newIMG/images/2011-05-26-n6-4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509120"/>
            <a:ext cx="24574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1760" y="616530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ภาพแสดงการแนะนำสินค้าใหม่ออกสู่ตลาด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58580798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ขั้นตอนการโฆษณา </a:t>
            </a:r>
            <a:r>
              <a:rPr lang="en-US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(Advertising Stage)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12474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th-TH" sz="3600" b="1" dirty="0" smtClean="0"/>
              <a:t>ขั้นตอนที่ 2.การโฆษณาขั้นแข่งขัน </a:t>
            </a:r>
          </a:p>
          <a:p>
            <a:pPr lvl="1" algn="ctr"/>
            <a:r>
              <a:rPr lang="th-TH" sz="3600" b="1" dirty="0" smtClean="0"/>
              <a:t>(</a:t>
            </a:r>
            <a:r>
              <a:rPr lang="en-US" sz="3600" b="1" dirty="0" smtClean="0"/>
              <a:t>Competitive Stage)</a:t>
            </a:r>
            <a:endParaRPr lang="en-US" sz="24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9552" y="2204864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เป็นลักษณะการโฆษณาที่ต่อเนื่องมาจากการโฆษณาในขั้นบุกเบิกตลาด แต่จะเน้นให้เห็นความแตกต่างของสินค้าว่ามีคุณสมบัติโดดเด่นกว่าคู่แข่งขันในลักษณะการเปรียบเทียบข้อดีเด่นของสินค้าของตน ว่าเหนือกว่าสินค้าของคู่แข่งขันอย่างไร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pic>
        <p:nvPicPr>
          <p:cNvPr id="14338" name="il_fi" descr="http://t0.gstatic.com/images?q=tbn:ANd9GcQPJV6I_MVwtvis41qBoQC3f_PB7qneiRdzgnXmOu1KMbnXv11w3A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573016"/>
            <a:ext cx="3124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19672" y="602128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         ภาพแสดงการโฆษณาขั้นแข่งขัน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7280735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ขั้นตอนการโฆษณา </a:t>
            </a:r>
            <a:r>
              <a:rPr lang="en-US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(Advertising Stage)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62068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th-TH" sz="3600" b="1" dirty="0" smtClean="0"/>
              <a:t>ขั้นตอนที่ 3.การโฆษณาตลาดขั้นรักษาตลาด</a:t>
            </a:r>
            <a:r>
              <a:rPr lang="en-US" sz="3600" b="1" dirty="0" smtClean="0"/>
              <a:t>(Retentive Stage)</a:t>
            </a:r>
            <a:endParaRPr lang="en-US" sz="2400" b="1" dirty="0" smtClean="0"/>
          </a:p>
        </p:txBody>
      </p:sp>
      <p:pic>
        <p:nvPicPr>
          <p:cNvPr id="15362" name="il_fi" descr="http://www.thaipr.net/dsppic/dsppic.aspx?filesid=93905C7EFE4F0EFA231E3EC3786CAF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916832"/>
            <a:ext cx="20383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47864" y="450912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ภาพแสดงการโฆษณาตลาดขั้นรักษาตลาด</a:t>
            </a:r>
            <a:endParaRPr lang="th-TH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387708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ในขั้นนี้ผู้ผลิตหรือผู้ขายจะพยายามรักษาลูกค้าหรือส่วนแบ่งการตลาดของตนไว้ไม่ให้ไปซื้อสินค้ายี่ห้ออื่น ลักษณะของการโฆษณาเป็นการย้ำเตือนความทรงจำในชื่อสินค้า หรือตราสินค้านั้น </a:t>
            </a:r>
            <a:endParaRPr lang="en-US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77616025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h-TH" sz="3600" dirty="0" smtClean="0">
                <a:solidFill>
                  <a:schemeClr val="bg1"/>
                </a:solidFill>
              </a:rPr>
              <a:t>วงจรการโฆษณา</a:t>
            </a:r>
            <a:br>
              <a:rPr lang="th-TH" sz="3600" dirty="0" smtClean="0">
                <a:solidFill>
                  <a:schemeClr val="bg1"/>
                </a:solidFill>
              </a:rPr>
            </a:br>
            <a:r>
              <a:rPr lang="th-TH" sz="2400" dirty="0" smtClean="0"/>
              <a:t> (</a:t>
            </a:r>
            <a:r>
              <a:rPr lang="en-US" sz="2400" dirty="0" smtClean="0"/>
              <a:t>Advertising Spiral) </a:t>
            </a:r>
            <a:endParaRPr lang="th-TH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908721"/>
            <a:ext cx="763284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th-TH" b="1" dirty="0" smtClean="0"/>
              <a:t>ขั้นบุกเบิกตลาดใหม่</a:t>
            </a:r>
            <a:r>
              <a:rPr lang="th-TH" dirty="0" smtClean="0"/>
              <a:t> (</a:t>
            </a:r>
            <a:r>
              <a:rPr lang="en-US" dirty="0" smtClean="0"/>
              <a:t>New Pioneering Stage)</a:t>
            </a:r>
          </a:p>
          <a:p>
            <a:pPr marL="514350" indent="-514350"/>
            <a:r>
              <a:rPr lang="th-TH" dirty="0" smtClean="0"/>
              <a:t>              เป็นการแนะนำให้ลูกค้ารู้จักสินค้าที่มีอยู่แล้ว แต่ว่าได้รับการเปลี่ยนแปลงพัฒนาในด้านต่าง ๆ ให้ดีขึ้น เพื่อให้เหนือกว่าคู่แข่งขัน ดังนั้น ข้อความในโฆษณาจึงมีลักษณะคล้ายกันกับในขั้นบุกเบิก ซึ่งจะมีคำว่า “ใหม่” ปรากฎในข้อความโฆษณาอยู่เสมอ</a:t>
            </a:r>
            <a:endParaRPr lang="en-US" dirty="0" smtClean="0"/>
          </a:p>
          <a:p>
            <a:pPr marL="514350" indent="-514350"/>
            <a:r>
              <a:rPr lang="en-US" dirty="0" smtClean="0"/>
              <a:t>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2) </a:t>
            </a:r>
            <a:r>
              <a:rPr lang="th-TH" b="1" dirty="0" smtClean="0"/>
              <a:t>ขั้นแข่งขันใหม่</a:t>
            </a:r>
            <a:r>
              <a:rPr lang="th-TH" dirty="0" smtClean="0"/>
              <a:t> (</a:t>
            </a:r>
            <a:r>
              <a:rPr lang="en-US" dirty="0" smtClean="0"/>
              <a:t>New Competitive Stage)</a:t>
            </a:r>
            <a:endParaRPr lang="th-TH" dirty="0" smtClean="0"/>
          </a:p>
          <a:p>
            <a:pPr marL="514350" indent="-514350"/>
            <a:r>
              <a:rPr lang="th-TH" dirty="0" smtClean="0"/>
              <a:t>              ในขั้นนี้การโฆษณาจะคล้ายกับขั้นการแข่งขัน เมื่อคู่แข่งขันเห็นว่าผลิตภัณฑ์ได้รับการปรับปรุง ก็จะพัฒนาผลิตภัณฑ์ตามและโฆษณาในลักษณะบุกเบิกตลาดใหม่เพื่อเข้ามาแข่งขัน</a:t>
            </a:r>
          </a:p>
          <a:p>
            <a:pPr marL="514350" indent="-514350"/>
            <a:r>
              <a:rPr lang="th-TH" dirty="0" smtClean="0"/>
              <a:t> 3)  </a:t>
            </a:r>
            <a:r>
              <a:rPr lang="th-TH" b="1" dirty="0" smtClean="0"/>
              <a:t>ขั้นรักษาตลาดใหม่</a:t>
            </a:r>
            <a:r>
              <a:rPr lang="th-TH" dirty="0" smtClean="0"/>
              <a:t> (</a:t>
            </a:r>
            <a:r>
              <a:rPr lang="en-US" dirty="0" smtClean="0"/>
              <a:t>New Retentive Stage) </a:t>
            </a:r>
          </a:p>
          <a:p>
            <a:pPr marL="514350" indent="-514350"/>
            <a:r>
              <a:rPr lang="th-TH" dirty="0" smtClean="0"/>
              <a:t>                การโฆษณาในขั้นนี้เช่นเดียวกับการโฆษณาในขั้นรักษาตลาด จะต้องเน้นย้ำเตือนความทรงจำของลูกค้าให้เห็นว่าสินค้ามีการปรับปรุงใหม่ทั้งด้านคุณภาพ รูปแบบ ประโยชน์ ที่มีมากกว่าคู่แข่งขัน </a:t>
            </a:r>
            <a:endParaRPr lang="en-US" dirty="0" smtClean="0"/>
          </a:p>
          <a:p>
            <a:pPr marL="514350" indent="-514350"/>
            <a:endParaRPr lang="th-TH" dirty="0" smtClean="0"/>
          </a:p>
          <a:p>
            <a:pPr marL="514350" indent="-51435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5028689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252028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 smtClean="0">
                <a:solidFill>
                  <a:schemeClr val="bg1"/>
                </a:solidFill>
              </a:rPr>
              <a:t>บทที่ 3 </a:t>
            </a:r>
            <a:r>
              <a:rPr lang="th-TH" b="1" dirty="0" smtClean="0">
                <a:solidFill>
                  <a:schemeClr val="bg1"/>
                </a:solidFill>
              </a:rPr>
              <a:t/>
            </a:r>
            <a:br>
              <a:rPr lang="th-TH" b="1" dirty="0" smtClean="0">
                <a:solidFill>
                  <a:schemeClr val="bg1"/>
                </a:solidFill>
              </a:rPr>
            </a:br>
            <a:r>
              <a:rPr lang="th-TH" sz="4000" dirty="0" smtClean="0"/>
              <a:t>การสื่อความคิดด้วยภาพ</a:t>
            </a:r>
            <a:r>
              <a:rPr lang="en-US" sz="4000" dirty="0" smtClean="0"/>
              <a:t>: </a:t>
            </a:r>
            <a:r>
              <a:rPr lang="th-TH" sz="4000" dirty="0" smtClean="0"/>
              <a:t>การสร้างสรรค์การสร้างสรรค์โฆษณา </a:t>
            </a:r>
            <a:r>
              <a:rPr lang="en-US" sz="4000" dirty="0" smtClean="0"/>
              <a:t>(Creative)</a:t>
            </a:r>
            <a:r>
              <a:rPr lang="th-TH" sz="4000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68974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2432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>
                <a:solidFill>
                  <a:schemeClr val="tx2">
                    <a:lumMod val="50000"/>
                  </a:schemeClr>
                </a:solidFill>
              </a:rPr>
              <a:t>คุณสมบัติของนักสร้างสรรค์งานโฆษณา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980728"/>
            <a:ext cx="727280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3600" b="1" dirty="0" smtClean="0">
                <a:solidFill>
                  <a:schemeClr val="accent2"/>
                </a:solidFill>
              </a:rPr>
              <a:t>1</a:t>
            </a:r>
            <a:r>
              <a:rPr lang="th-TH" sz="3600" b="1" dirty="0" smtClean="0"/>
              <a:t>. </a:t>
            </a:r>
            <a:r>
              <a:rPr lang="th-TH" sz="3600" b="1" dirty="0" smtClean="0">
                <a:solidFill>
                  <a:schemeClr val="tx2">
                    <a:lumMod val="50000"/>
                  </a:schemeClr>
                </a:solidFill>
              </a:rPr>
              <a:t>มีจินตนาการ</a:t>
            </a:r>
            <a:endParaRPr lang="en-US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th-TH" sz="3600" b="1" dirty="0" smtClean="0">
                <a:solidFill>
                  <a:schemeClr val="accent1"/>
                </a:solidFill>
              </a:rPr>
              <a:t>2</a:t>
            </a:r>
            <a:r>
              <a:rPr lang="th-TH" sz="3600" b="1" dirty="0" smtClean="0"/>
              <a:t>. </a:t>
            </a:r>
            <a:r>
              <a:rPr lang="th-TH" sz="3600" b="1" dirty="0" smtClean="0">
                <a:solidFill>
                  <a:schemeClr val="accent1"/>
                </a:solidFill>
              </a:rPr>
              <a:t>มีความสามารถในการเขียน</a:t>
            </a:r>
            <a:endParaRPr lang="en-US" sz="3600" b="1" dirty="0" smtClean="0">
              <a:solidFill>
                <a:schemeClr val="accent1"/>
              </a:solidFill>
            </a:endParaRPr>
          </a:p>
          <a:p>
            <a:pPr lvl="0"/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th-TH" sz="3600" b="1" dirty="0" smtClean="0"/>
              <a:t>. </a:t>
            </a:r>
            <a:r>
              <a:rPr lang="th-TH" sz="3600" b="1" dirty="0" smtClean="0">
                <a:solidFill>
                  <a:srgbClr val="FF0000"/>
                </a:solidFill>
              </a:rPr>
              <a:t>มีความสามารถในการคิด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lvl="0"/>
            <a:r>
              <a:rPr lang="th-TH" sz="3600" b="1" dirty="0" smtClean="0">
                <a:solidFill>
                  <a:schemeClr val="tx2">
                    <a:lumMod val="50000"/>
                  </a:schemeClr>
                </a:solidFill>
              </a:rPr>
              <a:t>4. มีแนวคิดในการตั้งคำถาม</a:t>
            </a:r>
            <a:endParaRPr lang="en-US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th-TH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5. มีความคิดเป็นเหตุเป็นผล</a:t>
            </a:r>
            <a:endParaRPr lang="en-US" sz="3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th-TH" sz="3600" b="1" dirty="0" smtClean="0">
                <a:solidFill>
                  <a:schemeClr val="accent5"/>
                </a:solidFill>
              </a:rPr>
              <a:t>6. มีความสามารถในการแสดงความคิดออกมาด้วยภาพ</a:t>
            </a:r>
            <a:endParaRPr lang="en-US" sz="3600" b="1" dirty="0" smtClean="0">
              <a:solidFill>
                <a:schemeClr val="accent5"/>
              </a:solidFill>
            </a:endParaRPr>
          </a:p>
          <a:p>
            <a:pPr lvl="0"/>
            <a:r>
              <a:rPr lang="th-TH" sz="3600" b="1" dirty="0" smtClean="0"/>
              <a:t>7. มีอารมณ์ขัน</a:t>
            </a:r>
            <a:endParaRPr lang="en-US" sz="3600" b="1" dirty="0" smtClean="0"/>
          </a:p>
          <a:p>
            <a:pPr lvl="0"/>
            <a:r>
              <a:rPr lang="th-TH" sz="3600" b="1" dirty="0" smtClean="0">
                <a:solidFill>
                  <a:srgbClr val="00B0F0"/>
                </a:solidFill>
              </a:rPr>
              <a:t>8. มีใจเปิดกว้าง</a:t>
            </a:r>
            <a:endParaRPr lang="en-US" sz="3600" b="1" dirty="0" smtClean="0">
              <a:solidFill>
                <a:srgbClr val="00B0F0"/>
              </a:solidFill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70530736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14348" y="2060848"/>
            <a:ext cx="7772400" cy="2052359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chemeClr val="bg1"/>
                </a:solidFill>
              </a:rPr>
              <a:t>                    </a:t>
            </a:r>
            <a:r>
              <a:rPr lang="th-TH" b="1" dirty="0" smtClean="0">
                <a:solidFill>
                  <a:schemeClr val="tx1"/>
                </a:solidFill>
              </a:rPr>
              <a:t>บทที่ 1 </a:t>
            </a:r>
            <a:br>
              <a:rPr lang="th-TH" b="1" dirty="0" smtClean="0">
                <a:solidFill>
                  <a:schemeClr val="tx1"/>
                </a:solidFill>
              </a:rPr>
            </a:br>
            <a:r>
              <a:rPr lang="th-TH" b="1" dirty="0" smtClean="0">
                <a:solidFill>
                  <a:schemeClr val="tx1"/>
                </a:solidFill>
              </a:rPr>
              <a:t>ความหมายและความสำคัญของการโฆษณา</a:t>
            </a:r>
            <a:endParaRPr lang="th-TH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83172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6000" dirty="0" smtClean="0">
                <a:solidFill>
                  <a:srgbClr val="00B0F0"/>
                </a:solidFill>
              </a:rPr>
              <a:t>ลักษณะงานของการสร้างสรรค์งานโฆษณา</a:t>
            </a:r>
            <a:endParaRPr lang="th-TH" sz="60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556792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5400" dirty="0" smtClean="0">
                <a:solidFill>
                  <a:schemeClr val="accent2">
                    <a:lumMod val="75000"/>
                  </a:schemeClr>
                </a:solidFill>
              </a:rPr>
              <a:t>1. เขียนข้อความโฆษณา</a:t>
            </a:r>
            <a:endParaRPr lang="en-US" sz="5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th-TH" sz="5400" dirty="0" smtClean="0">
                <a:solidFill>
                  <a:schemeClr val="accent2">
                    <a:lumMod val="50000"/>
                  </a:schemeClr>
                </a:solidFill>
              </a:rPr>
              <a:t>2. การใช้ภาพประกอบข้อความโฆษณา</a:t>
            </a:r>
            <a:endParaRPr lang="en-US" sz="5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th-TH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3. วางผังโฆษณา</a:t>
            </a:r>
            <a:endParaRPr lang="en-US" sz="5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th-TH" sz="5400" dirty="0" smtClean="0">
                <a:solidFill>
                  <a:schemeClr val="accent2"/>
                </a:solidFill>
              </a:rPr>
              <a:t>4. ผลิตชิ้นงานโฆษณา</a:t>
            </a:r>
            <a:endParaRPr lang="th-TH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72739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8606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บทที่ 6</a:t>
            </a:r>
            <a:br>
              <a:rPr lang="th-TH" sz="5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5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สื่อการโฆษณา </a:t>
            </a:r>
            <a:r>
              <a:rPr lang="en-US" sz="5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(Advertising Media)</a:t>
            </a:r>
            <a:endParaRPr lang="th-TH" sz="5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5597265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0"/>
            <a:ext cx="8157592" cy="1484784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</a:rPr>
              <a:t>ความหมายของสื่อการโฆษณา</a:t>
            </a:r>
            <a:r>
              <a:rPr lang="th-TH" sz="2800" dirty="0" smtClean="0">
                <a:solidFill>
                  <a:schemeClr val="bg1"/>
                </a:solidFill>
              </a:rPr>
              <a:t/>
            </a:r>
            <a:br>
              <a:rPr lang="th-TH" sz="2800" dirty="0" smtClean="0">
                <a:solidFill>
                  <a:schemeClr val="bg1"/>
                </a:solidFill>
              </a:rPr>
            </a:br>
            <a:r>
              <a:rPr lang="th-TH" sz="2800" dirty="0" smtClean="0">
                <a:solidFill>
                  <a:schemeClr val="bg1"/>
                </a:solidFill>
              </a:rPr>
              <a:t>	</a:t>
            </a:r>
            <a:br>
              <a:rPr lang="th-TH" sz="2800" dirty="0" smtClean="0">
                <a:solidFill>
                  <a:schemeClr val="bg1"/>
                </a:solidFill>
              </a:rPr>
            </a:br>
            <a:endParaRPr lang="th-TH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8680"/>
            <a:ext cx="89644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/>
              <a:t>คือ เครื่องมือที่ใช้ในการถ่ายทอดข้อความหรือข่าวสารจากแหล่งที่ต้องการโฆษณาไปยังประชาชน ให้ได้รับรู้ตามเป้าหมายที่กำหนดไว้ </a:t>
            </a:r>
            <a:r>
              <a:rPr lang="th-TH" dirty="0" smtClean="0">
                <a:solidFill>
                  <a:schemeClr val="bg1"/>
                </a:solidFill>
              </a:rPr>
              <a:t/>
            </a:r>
            <a:br>
              <a:rPr lang="th-TH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556792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ประเภทของสื่อโฆษณา</a:t>
            </a:r>
            <a:r>
              <a:rPr lang="en-US" sz="3200" b="1" dirty="0" smtClean="0"/>
              <a:t>(Types of media)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132856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1.สื่อการโฆษณาประเภทสิ่งพิมพ์</a:t>
            </a:r>
            <a:r>
              <a:rPr lang="en-US" b="1" dirty="0" smtClean="0"/>
              <a:t>(Print Media)</a:t>
            </a:r>
            <a:r>
              <a:rPr lang="th-TH" dirty="0" smtClean="0"/>
              <a:t> ได้แก่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th-TH" dirty="0" smtClean="0"/>
              <a:t>หนังสือพิมพ์</a:t>
            </a:r>
            <a:r>
              <a:rPr lang="en-US" dirty="0" smtClean="0"/>
              <a:t> (Newspaper)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th-TH" dirty="0" smtClean="0"/>
              <a:t>นิตยสาร (</a:t>
            </a:r>
            <a:r>
              <a:rPr lang="en-US" dirty="0" smtClean="0"/>
              <a:t>Magazine)</a:t>
            </a:r>
          </a:p>
          <a:p>
            <a:endParaRPr lang="en-US" dirty="0"/>
          </a:p>
        </p:txBody>
      </p:sp>
      <p:pic>
        <p:nvPicPr>
          <p:cNvPr id="1026" name="Picture 41" descr="http://www.oknation.net/blog/home/blog_data/38/38/images/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861048"/>
            <a:ext cx="23812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57" descr="https://lh3.googleusercontent.com/_9QJze-_72EE/TY98dueR_VI/AAAAAAAAQSA/JjQembczQEU/s400/GwS2a1fk8iRpKPTBVSm6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645024"/>
            <a:ext cx="20478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8430980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020"/>
            <a:ext cx="8229600" cy="1844824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/>
              <a:t>ประเภทของสื่อโฆษณา</a:t>
            </a:r>
            <a:r>
              <a:rPr lang="en-US" dirty="0" smtClean="0"/>
              <a:t>(Types of media)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3548" y="1899989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1.สื่อการโฆษณาประเภทสิ่งพิมพ์</a:t>
            </a:r>
            <a:r>
              <a:rPr lang="en-US" b="1" dirty="0" smtClean="0"/>
              <a:t>(Print Media)</a:t>
            </a:r>
            <a:r>
              <a:rPr lang="th-TH" dirty="0" smtClean="0"/>
              <a:t> </a:t>
            </a: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9996" y="2592486"/>
            <a:ext cx="757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th-TH" dirty="0" smtClean="0"/>
              <a:t>หนังสือพิมพ์</a:t>
            </a:r>
            <a:r>
              <a:rPr lang="en-US" dirty="0" smtClean="0"/>
              <a:t> (Newspaper)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908140"/>
            <a:ext cx="7523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      เป็นสื่อสารมวลชน</a:t>
            </a:r>
            <a:r>
              <a:rPr lang="en-US" dirty="0" smtClean="0"/>
              <a:t> (Mass media) </a:t>
            </a:r>
            <a:r>
              <a:rPr lang="th-TH" dirty="0" smtClean="0"/>
              <a:t>ที่นิยมใช้กันอย่างกว้างขวางแพร่หลาย เนื่องจากหนังสือพิมพ์สามารถครอบคลุมพื้นที่ สามารถเข้าถึงผู้คนได้จำนวนมากแตไม่สามารถเจาะจงกลุ่มเป้าหมายแบบเฉพาะกลุ่มได้รูปภาพ สีสันไม่สวย และคุณภาพกระดาษค่อนข้างต่ำ  ข่าวล้าสมัยเร็วอายุของหนังสือพิมพ์จะสั้นเพียงวันเดียว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28498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การลงโฆษณาในหนังสือพิมพ์</a:t>
            </a:r>
            <a:r>
              <a:rPr lang="th-TH" dirty="0" smtClean="0"/>
              <a:t>มี 3 รูปแบบ </a:t>
            </a:r>
            <a:endParaRPr lang="en-US" dirty="0"/>
          </a:p>
        </p:txBody>
      </p:sp>
      <p:pic>
        <p:nvPicPr>
          <p:cNvPr id="2050" name="Picture 141" descr="http://2.bp.blogspot.com/_L9xNc_aAP_Q/TMezF8AZ9AI/AAAAAAAADVk/_TBuLiIyK8Y/s1600/Ad+%E0%B8%97%E0%B8%B5%E0%B8%A7%E0%B8%B5+%E0%B8%9E%E0%B8%B2%E0%B8%99%E0%B8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89040"/>
            <a:ext cx="1440160" cy="21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602128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   การโฆษณาเดี่ยว </a:t>
            </a:r>
            <a:endParaRPr lang="en-US" sz="2400" dirty="0"/>
          </a:p>
        </p:txBody>
      </p:sp>
      <p:pic>
        <p:nvPicPr>
          <p:cNvPr id="2051" name="Picture 25" descr="http://www.bangkokpost.com/annual2005/images/cl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005064"/>
            <a:ext cx="239801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652120" y="602128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/>
              <a:t>   การโฆษณาไม่เจาะจงตำแหน่ง</a:t>
            </a:r>
            <a:endParaRPr lang="en-US" sz="2400" dirty="0"/>
          </a:p>
        </p:txBody>
      </p:sp>
      <p:pic>
        <p:nvPicPr>
          <p:cNvPr id="2052" name="Picture 28" descr="http://file.siam2web.com/safetyshoes/2009616_52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005064"/>
            <a:ext cx="2448272" cy="171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55776" y="602128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       การโฆษณาหมู่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9315133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9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10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ประเภทของสื่อโฆษณา</a:t>
            </a:r>
            <a:r>
              <a:rPr lang="en-US" dirty="0" smtClean="0"/>
              <a:t>(Types of media)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692696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1.สื่อการโฆษณาประเภทสิ่งพิมพ์</a:t>
            </a:r>
            <a:r>
              <a:rPr lang="en-US" b="1" dirty="0" smtClean="0"/>
              <a:t>(Print Media)</a:t>
            </a:r>
            <a:r>
              <a:rPr lang="th-TH" dirty="0" smtClean="0"/>
              <a:t> 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th-TH" dirty="0" smtClean="0"/>
              <a:t>นิตยสาร (</a:t>
            </a:r>
            <a:r>
              <a:rPr lang="en-US" dirty="0" smtClean="0"/>
              <a:t>Magazine)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84784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เป็นสื่อโฆษณาที่จัดทำเป็นรูปเล่ม มีสีสันสวยงาม แข็งแรง กะทัดรัด ใช้กระดาษมีคุณภาพดีทำให้น่าอ่านสื่อเข้าถึงกลุ่มเป้าหมายที่มีลักษณะเฉพาะได้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3040" y="2276872"/>
            <a:ext cx="86409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ประเภทของนิตยสาร</a:t>
            </a:r>
          </a:p>
          <a:p>
            <a:r>
              <a:rPr lang="th-TH" dirty="0" smtClean="0"/>
              <a:t>1.</a:t>
            </a:r>
            <a:r>
              <a:rPr lang="th-TH" b="1" dirty="0" smtClean="0"/>
              <a:t>นิตยสารทั่วไป</a:t>
            </a:r>
            <a:r>
              <a:rPr lang="en-US" sz="2400" b="1" dirty="0" smtClean="0"/>
              <a:t>(General Magazine)</a:t>
            </a:r>
            <a:r>
              <a:rPr lang="th-TH" dirty="0" smtClean="0"/>
              <a:t> จะมีเนื้อหาทั้งข่าว บทความ สารคดี ข่าวกีฬา ภาพยนต์ บันเทิง นวนิยาย อยู่ในเล่มเดียวกัน </a:t>
            </a:r>
            <a:endParaRPr lang="th-TH" b="1" dirty="0" smtClean="0"/>
          </a:p>
          <a:p>
            <a:r>
              <a:rPr lang="th-TH" b="1" dirty="0" smtClean="0"/>
              <a:t>2.นิตยสารเฉพาะ</a:t>
            </a:r>
            <a:r>
              <a:rPr lang="en-US" sz="2400" b="1" dirty="0" smtClean="0"/>
              <a:t>(Specialized Magazine)</a:t>
            </a:r>
            <a:r>
              <a:rPr lang="th-TH" sz="2400" dirty="0" smtClean="0"/>
              <a:t> เป็นนิตยสารที่มีเนื้อหาสาระข่าวสารมุ่งเฉพาะกลุ่มบุคคล</a:t>
            </a:r>
            <a:endParaRPr lang="en-US" sz="2400" dirty="0"/>
          </a:p>
        </p:txBody>
      </p:sp>
      <p:pic>
        <p:nvPicPr>
          <p:cNvPr id="3074" name="Picture 65" descr="https://lh6.googleusercontent.com/_9QJze-_72EE/TY4vUyIUrEI/AAAAAAAAQQA/Wd48udSXbiQ/unfolded_magazine_advertisements_640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365104"/>
            <a:ext cx="209980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66" descr="https://lh3.googleusercontent.com/_9QJze-_72EE/TY4vU65NQ4I/AAAAAAAAQQE/gw-UuQMGxk8/unfolded_magazine_advertisements_640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365104"/>
            <a:ext cx="2304256" cy="160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59632" y="6165304"/>
            <a:ext cx="6817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ตัวอย่างการโฆษณาเต็มหน้าคู่ในนิตยสารของการขนส่งสินค้า</a:t>
            </a:r>
            <a:r>
              <a:rPr lang="en-US" sz="2400" dirty="0" smtClean="0"/>
              <a:t>DHL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8860680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ประเภทของสื่อโฆษณา</a:t>
            </a:r>
            <a:r>
              <a:rPr lang="en-US" dirty="0" smtClean="0"/>
              <a:t>(Types of media)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620688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2.สื่อการโฆษณาที่ผ่านสื่อทางอิเล็กทรอนิกส์</a:t>
            </a:r>
            <a:r>
              <a:rPr lang="en-US" b="1" dirty="0" smtClean="0"/>
              <a:t> (Electronic Advertising)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th-TH" dirty="0" smtClean="0"/>
              <a:t>โทรทัศน์ (</a:t>
            </a:r>
            <a:r>
              <a:rPr lang="en-US" dirty="0" smtClean="0"/>
              <a:t>Television 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56792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เป็นสื่อโฆษณาที่ได้รับความนิยมมากที่สุดให้ทั้งภาพและเสียงในเวลาเดียวกัน สามารถโน้มน้าวจูงใจผู้ดูได้ง่าย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98884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ลักษณะของการโฆษณาแพร่ภาพออกอากาศทางโทรทัศน์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420888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-การใช้ตัวอักษร</a:t>
            </a:r>
            <a:r>
              <a:rPr lang="th-TH" dirty="0" smtClean="0"/>
              <a:t>สร้างตัวอักษรซ้อนไปกับภาพที่ออกอากาศในรายการพร้อมๆ กัน มักใช้ในรายการถ่ายทอดสดต่างๆ</a:t>
            </a:r>
            <a:endParaRPr lang="th-TH" b="1" dirty="0" smtClean="0"/>
          </a:p>
        </p:txBody>
      </p:sp>
      <p:pic>
        <p:nvPicPr>
          <p:cNvPr id="4098" name="Picture 70" descr="http://www.jaguarware.com/images/1203563337/1203563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17032"/>
            <a:ext cx="27051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7584" y="5661248"/>
            <a:ext cx="14401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การโฆษณาสด</a:t>
            </a:r>
          </a:p>
          <a:p>
            <a:endParaRPr lang="en-US" dirty="0"/>
          </a:p>
        </p:txBody>
      </p:sp>
      <p:pic>
        <p:nvPicPr>
          <p:cNvPr id="4099" name="Picture 4" descr="pic_t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717032"/>
            <a:ext cx="22002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491880" y="5733256"/>
            <a:ext cx="2160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ทำเป็นภาพยนตร์โฆษณา</a:t>
            </a:r>
          </a:p>
          <a:p>
            <a:endParaRPr lang="en-US" dirty="0"/>
          </a:p>
        </p:txBody>
      </p:sp>
      <p:pic>
        <p:nvPicPr>
          <p:cNvPr id="4100" name="Picture 1" descr="http://www.fujicream.com/image/newWeb/fujimag_t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573016"/>
            <a:ext cx="24669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96136" y="5661248"/>
            <a:ext cx="26642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      การใช้ภาพนิ่งหรือสไลด์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89554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5" grpId="0"/>
      <p:bldP spid="6" grpId="0"/>
      <p:bldP spid="8" grpId="0"/>
      <p:bldP spid="10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000" dirty="0" smtClean="0"/>
              <a:t>ประเภทของสื่อโฆษณา</a:t>
            </a:r>
            <a:r>
              <a:rPr lang="en-US" sz="4000" dirty="0" smtClean="0"/>
              <a:t>(Types of media)</a:t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5516" y="1815414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th-TH" dirty="0" smtClean="0"/>
              <a:t>วิทยุ (</a:t>
            </a:r>
            <a:r>
              <a:rPr lang="en-US" dirty="0" smtClean="0"/>
              <a:t>Radio)</a:t>
            </a:r>
            <a:r>
              <a:rPr lang="th-TH" dirty="0" smtClean="0"/>
              <a:t> เป็นสื่อที่กระจายครอบคลุมพื้นที่ได้อย่างกว้างขวางมาก และเป็นสื่อที่สามารถทำให้ผู้รับฟังรับรู้ข่าวสารได้ในทุกอริยบถ สื่อโฆษณานี้เหมาะกับกลุ่มผู้บริโภคที่มีรายได้ต่ำ เป็นสื่อโฆษณาที่มีความยืดหยุ่นสูงต้นทุนของการโฆษณาค่อนข้างต่ำการโฆษณาของสื่อวิทยุเรียกกันตามภาษาโฆษณาว่า</a:t>
            </a:r>
            <a:r>
              <a:rPr lang="th-TH" b="1" dirty="0" smtClean="0"/>
              <a:t> "สปอตวิทยุ"</a:t>
            </a:r>
            <a:r>
              <a:rPr lang="th-TH" dirty="0" smtClean="0"/>
              <a:t> </a:t>
            </a: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863135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2.สื่อการโฆษณาที่ผ่านสื่อทางอิเล็กทรอนิกส์</a:t>
            </a:r>
            <a:r>
              <a:rPr lang="en-US" b="1" dirty="0" smtClean="0"/>
              <a:t> (Electronic Advertising)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924944"/>
            <a:ext cx="75608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รูปแบบของสปอตวิทยุ</a:t>
            </a:r>
          </a:p>
          <a:p>
            <a:pPr marL="457200" indent="-457200">
              <a:buAutoNum type="arabicPeriod"/>
            </a:pPr>
            <a:r>
              <a:rPr lang="th-TH" b="1" dirty="0" smtClean="0"/>
              <a:t>แบบใช้เพลงโฆษณา</a:t>
            </a:r>
          </a:p>
          <a:p>
            <a:pPr marL="457200" indent="-457200">
              <a:buAutoNum type="arabicPeriod"/>
            </a:pPr>
            <a:r>
              <a:rPr lang="th-TH" b="1" dirty="0" smtClean="0"/>
              <a:t>สปอตวิทยุแบบเล่าเรื่อง</a:t>
            </a:r>
          </a:p>
          <a:p>
            <a:pPr marL="457200" indent="-457200">
              <a:buAutoNum type="arabicPeriod"/>
            </a:pPr>
            <a:r>
              <a:rPr lang="th-TH" b="1" dirty="0" smtClean="0"/>
              <a:t>สปอตวิทยุและประกาศตรงๆ </a:t>
            </a:r>
          </a:p>
          <a:p>
            <a:pPr marL="457200" indent="-457200">
              <a:buAutoNum type="arabicPeriod"/>
            </a:pPr>
            <a:r>
              <a:rPr lang="th-TH" b="1" dirty="0" smtClean="0"/>
              <a:t>สปอตวิทยุแบบใช้บุคคล 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b="1" dirty="0" smtClean="0"/>
          </a:p>
          <a:p>
            <a:endParaRPr lang="en-US" dirty="0"/>
          </a:p>
        </p:txBody>
      </p:sp>
      <p:pic>
        <p:nvPicPr>
          <p:cNvPr id="5122" name="Picture 69" descr="http://music.thaika.com/wp-content/uploads/2010/07/97.5-Seed-F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212976"/>
            <a:ext cx="16383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72" descr="http://www.marketingoops.com/wp-content/uploads/2008/11/radio_a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212976"/>
            <a:ext cx="18097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3986550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50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50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000" dirty="0" smtClean="0"/>
              <a:t>ประเภทของสื่อโฆษณา</a:t>
            </a:r>
            <a:r>
              <a:rPr lang="en-US" sz="4000" dirty="0" smtClean="0"/>
              <a:t>(Types of media)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461263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</a:t>
            </a:r>
            <a:r>
              <a:rPr lang="en-US" dirty="0" smtClean="0"/>
              <a:t>-</a:t>
            </a:r>
            <a:r>
              <a:rPr lang="th-TH" dirty="0" smtClean="0"/>
              <a:t>การโฆษณาในโรงภาพยนตร์</a:t>
            </a:r>
            <a:r>
              <a:rPr lang="en-US" dirty="0" smtClean="0"/>
              <a:t>(Cinema Advertising)</a:t>
            </a:r>
            <a:r>
              <a:rPr lang="th-TH" dirty="0" smtClean="0"/>
              <a:t> </a:t>
            </a:r>
          </a:p>
          <a:p>
            <a:r>
              <a:rPr lang="th-TH" dirty="0" smtClean="0"/>
              <a:t>         การใช้ภาพยนตร์ในการโฆษณาในโรงหนังจะได้อารมณ์ ความรู้สึก การโน้มน้าวให้ผู้ชมเกิดความสนใจได้ดี สามารถเก็บรายละเอียดต่างๆของภาพสินค้าได้ มีสีสีน สวยงาม คมชัด ภาพมีขนาดใหญ่ จากนั้นก็พัฒนามาเป็นการโฆษณาแฝงในภาพยนตร์ คือให้ผู้บริโภคชมภาพยนตร์ไปพร้อมกับการเห็นสินค้า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830871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2.สื่อการโฆษณาที่ผ่านสื่อทางอิเล็กทรอนิกส์</a:t>
            </a:r>
            <a:r>
              <a:rPr lang="en-US" b="1" dirty="0" smtClean="0"/>
              <a:t> (Electronic Advertising)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386384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th-TH" dirty="0" smtClean="0"/>
              <a:t>การโฆษณาทางเครือข่ายอินเตอร์เน็ต (</a:t>
            </a:r>
            <a:r>
              <a:rPr lang="en-US" dirty="0" smtClean="0"/>
              <a:t>Online Advertising)</a:t>
            </a:r>
            <a:r>
              <a:rPr lang="th-TH" dirty="0" smtClean="0"/>
              <a:t> </a:t>
            </a:r>
          </a:p>
          <a:p>
            <a:r>
              <a:rPr lang="th-TH" dirty="0" smtClean="0"/>
              <a:t>         เป็นสื่อที่มีความทันสมัยที่สุดในยุคปัจจุบัน เป็นการโฆษณายุคดิจิตอล อินเตอร์เน็ตถูกใช้เป็นสื่อโฆษณาสำหรับสินค้าที่มีกลุ่มเป้าหมายอยู่ทั่วโลก เนื่องจากการโฆษณาทางสื่อชนิดนี้สามารถครอบคลุมลูกค้าได้กว้างขวางทั่วโลก กลุ่มเป้าหมายสามารถเข้าถึงงานโฆษณาได้ตลอด </a:t>
            </a:r>
            <a:r>
              <a:rPr lang="en-US" dirty="0" smtClean="0"/>
              <a:t>24 </a:t>
            </a:r>
            <a:r>
              <a:rPr lang="th-TH" dirty="0" smtClean="0"/>
              <a:t>ชั่วโมง </a:t>
            </a:r>
            <a:endParaRPr lang="en-US" dirty="0"/>
          </a:p>
        </p:txBody>
      </p:sp>
      <p:pic>
        <p:nvPicPr>
          <p:cNvPr id="6146" name="Picture 13" descr="http://sh.files-media.com/ud/news/imgs/1/30/88084/d91f3e8684b24f81e824d2d19977a158-280x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36912"/>
            <a:ext cx="1584176" cy="118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6" descr="http://www.siamdara.com/Picture_Column/2010121122z6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36912"/>
            <a:ext cx="151216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8" descr="http://t2.gstatic.com/images?q=tbn:ANd9GcRHb6mVp1E-I_ugrBlff7VGMVSvUQT8uZXdWK2vpiz_cadRSoND6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6689" y="5540488"/>
            <a:ext cx="1869767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8" descr="http://t2.gstatic.com/images?q=tbn:ANd9GcROJqNvviWA466rZlPWPYE7BvZz51LIPZWlOWfv1s3-BvFN5Jg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0676" y="2679397"/>
            <a:ext cx="1368152" cy="10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0205195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61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ประเภทของสื่อโฆษณา</a:t>
            </a:r>
            <a:r>
              <a:rPr lang="en-US" dirty="0" smtClean="0"/>
              <a:t>(Types of media)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620688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3.สื่อโฆษณานอกสถานที่ (</a:t>
            </a:r>
            <a:r>
              <a:rPr lang="en-US" b="1" dirty="0" smtClean="0"/>
              <a:t>Outdoor Media)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5048" y="1124744"/>
            <a:ext cx="85689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th-TH" dirty="0" smtClean="0"/>
              <a:t>การโฆษณากลางแจ้งโดยใช้ป้ายโฆษณา </a:t>
            </a:r>
            <a:r>
              <a:rPr lang="th-TH" sz="2400" dirty="0" smtClean="0"/>
              <a:t>(</a:t>
            </a:r>
            <a:r>
              <a:rPr lang="en-US" sz="2400" dirty="0" smtClean="0"/>
              <a:t>Outdoor Advertising)</a:t>
            </a:r>
            <a:r>
              <a:rPr lang="th-TH" sz="2400" b="1" dirty="0" smtClean="0"/>
              <a:t> หรือ </a:t>
            </a:r>
            <a:r>
              <a:rPr lang="th-TH" sz="2400" dirty="0" smtClean="0"/>
              <a:t>สื่อโฆษณากลางแจ้ง</a:t>
            </a:r>
            <a:r>
              <a:rPr lang="en-US" sz="2400" dirty="0" smtClean="0"/>
              <a:t> </a:t>
            </a:r>
            <a:r>
              <a:rPr lang="th-TH" sz="2400" dirty="0" smtClean="0"/>
              <a:t> </a:t>
            </a:r>
          </a:p>
          <a:p>
            <a:r>
              <a:rPr lang="th-TH" sz="2400" dirty="0" smtClean="0"/>
              <a:t>       เป็นการนำเอาเครื่องหมายใดๆหรือแผ่นป้ายโฆษณาไปติดตั้งกลางแจ้งโดยจะต้องเลือกทำเลในการติดตั้งที่มีผู้คนสัญจรไปมาตามข้างถนน สี่แยก บนหลังคาตึก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34888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/>
              <a:t>ประเภทของป้ายโฆษณากลางแจ้ง</a:t>
            </a:r>
            <a:endParaRPr lang="en-US" sz="2400" dirty="0"/>
          </a:p>
        </p:txBody>
      </p:sp>
      <p:pic>
        <p:nvPicPr>
          <p:cNvPr id="7170" name="il_fi" descr="http://www.thaivespa.com/img/images/67P010411_12.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852936"/>
            <a:ext cx="16097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544" y="558924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/>
              <a:t>ป้ายโฆษณา</a:t>
            </a:r>
          </a:p>
          <a:p>
            <a:r>
              <a:rPr lang="en-US" sz="1800" dirty="0" smtClean="0"/>
              <a:t>(Poster of Billboard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pic>
        <p:nvPicPr>
          <p:cNvPr id="7171" name="Picture 200" descr="http://www.geocities.ws/kanitt_88/images/lesson5/pic_bann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852936"/>
            <a:ext cx="165618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987824" y="4653136"/>
            <a:ext cx="24482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/>
              <a:t>ป้ายระบายสีหรือป้ายเขียน </a:t>
            </a:r>
            <a:r>
              <a:rPr lang="en-US" sz="1800" dirty="0" smtClean="0"/>
              <a:t>(Painted </a:t>
            </a:r>
            <a:r>
              <a:rPr lang="en-US" sz="1800" dirty="0" err="1" smtClean="0"/>
              <a:t>Bullettines</a:t>
            </a:r>
            <a:r>
              <a:rPr lang="en-US" sz="1800" dirty="0" smtClean="0"/>
              <a:t>) </a:t>
            </a:r>
            <a:endParaRPr lang="en-US" sz="2000" dirty="0"/>
          </a:p>
        </p:txBody>
      </p:sp>
      <p:pic>
        <p:nvPicPr>
          <p:cNvPr id="7172" name="Picture 12" descr="http://bp3.blogger.com/_dkTqO8pKLuU/SGhCCScEGcI/AAAAAAAACA8/n2eOJTMfMHg/s400-R/uad1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852936"/>
            <a:ext cx="13335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652120" y="4653136"/>
            <a:ext cx="20162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/>
              <a:t>โฆษณาอุปกรณ์กีฬา</a:t>
            </a:r>
            <a:r>
              <a:rPr lang="en-US" sz="1800" dirty="0" smtClean="0"/>
              <a:t> Nike</a:t>
            </a:r>
          </a:p>
          <a:p>
            <a:pPr algn="ctr"/>
            <a:r>
              <a:rPr lang="th-TH" sz="2000" dirty="0" smtClean="0"/>
              <a:t>ป้ายตกแต่งพิเศษ (</a:t>
            </a:r>
            <a:r>
              <a:rPr lang="en-US" sz="2000" dirty="0" smtClean="0"/>
              <a:t>Spectacular)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5857053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3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7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71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11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000" dirty="0" smtClean="0"/>
              <a:t>ประเภทของสื่อโฆษณา</a:t>
            </a:r>
            <a:r>
              <a:rPr lang="en-US" sz="3100" dirty="0" smtClean="0"/>
              <a:t>(Types of media)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6325" y="84838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3.สื่อโฆษณานอกสถานที่ (</a:t>
            </a:r>
            <a:r>
              <a:rPr lang="en-US" b="1" dirty="0" smtClean="0"/>
              <a:t>Outdoor Media)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8604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th-TH" dirty="0" smtClean="0"/>
              <a:t>การโฆษณาเคลื่อนที่ (</a:t>
            </a:r>
            <a:r>
              <a:rPr lang="en-US" dirty="0" smtClean="0"/>
              <a:t>Transit Advertising)</a:t>
            </a:r>
          </a:p>
          <a:p>
            <a:r>
              <a:rPr lang="en-US" dirty="0" smtClean="0"/>
              <a:t>        </a:t>
            </a:r>
            <a:r>
              <a:rPr lang="th-TH" dirty="0" smtClean="0"/>
              <a:t>เป็นการโฆษณาตามยานพาหนะ มีลักษณะของการติดป้ายโฆษณาไปกับตัวยานพาหนะที่เคลื่อนที่ไปตามที่ต่างๆ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42088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ประเภทของการโฆษณาเคลื่อนที่</a:t>
            </a:r>
            <a:endParaRPr lang="en-US" dirty="0"/>
          </a:p>
        </p:txBody>
      </p:sp>
      <p:pic>
        <p:nvPicPr>
          <p:cNvPr id="8194" name="il_fi" descr="http://www.thaisecondhand.com/view/productpic/10/01/p8295202n3.jpg?12993781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18722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4437112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/>
              <a:t>การโฆษณาบริเวณด้านนอกของยานพาหนะ</a:t>
            </a:r>
            <a:endParaRPr lang="en-US" sz="2000" dirty="0" smtClean="0"/>
          </a:p>
          <a:p>
            <a:r>
              <a:rPr lang="en-US" sz="1600" dirty="0" smtClean="0"/>
              <a:t>(Outside Vehicle Advertising)</a:t>
            </a:r>
            <a:endParaRPr lang="en-US" sz="1600" dirty="0"/>
          </a:p>
        </p:txBody>
      </p:sp>
      <p:pic>
        <p:nvPicPr>
          <p:cNvPr id="8195" name="Picture 147" descr="http://image.dek-d.com/23/2111454/1035148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24944"/>
            <a:ext cx="455930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19872" y="4653136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/>
              <a:t>การโฆษณาในตัวรถ</a:t>
            </a:r>
            <a:r>
              <a:rPr lang="en-US" sz="2000" dirty="0" smtClean="0"/>
              <a:t>(Car Card Advertising)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9964233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73616" cy="5904656"/>
          </a:xfrm>
        </p:spPr>
        <p:txBody>
          <a:bodyPr>
            <a:normAutofit/>
          </a:bodyPr>
          <a:lstStyle/>
          <a:p>
            <a:pPr algn="l"/>
            <a:r>
              <a:rPr lang="th-TH" sz="3100" dirty="0" smtClean="0"/>
              <a:t>การโฆษณา</a:t>
            </a:r>
            <a:r>
              <a:rPr lang="en-US" sz="3100" dirty="0" smtClean="0"/>
              <a:t>(Advertising)</a:t>
            </a:r>
            <a:r>
              <a:rPr lang="th-TH" sz="3100" dirty="0" smtClean="0"/>
              <a:t>คือ รูปแบบของค่าใช้จ่ายต่าง ๆ ที่เป็นตัวเงินของอุปถัมภ์ เพื่อส่งเสริมการขายสินค้า บริการ โดยไม่ใช้ตัวบุคคลในการขาย ที่กล่าวนี้เป็นความหมายของสมาคมการตลาดแห่งสหรัฐอเมริกา </a:t>
            </a:r>
            <a:r>
              <a:rPr lang="en-US" sz="3100" dirty="0" smtClean="0">
                <a:latin typeface="Angsana New" pitchFamily="18" charset="-34"/>
                <a:cs typeface="Angsana New" pitchFamily="18" charset="-34"/>
              </a:rPr>
              <a:t>(AMA : Ameracin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Marketing Association)</a:t>
            </a:r>
            <a:r>
              <a:rPr lang="th-TH" sz="2800" dirty="0" smtClean="0"/>
              <a:t/>
            </a:r>
            <a:br>
              <a:rPr lang="th-TH" sz="2800" dirty="0" smtClean="0"/>
            </a:br>
            <a:r>
              <a:rPr lang="th-TH" sz="2800" dirty="0" smtClean="0">
                <a:solidFill>
                  <a:schemeClr val="tx1"/>
                </a:solidFill>
              </a:rPr>
              <a:t>สรุปความหมายของการโฆษณา</a:t>
            </a:r>
            <a:br>
              <a:rPr lang="th-TH" sz="2800" dirty="0" smtClean="0">
                <a:solidFill>
                  <a:schemeClr val="tx1"/>
                </a:solidFill>
              </a:rPr>
            </a:br>
            <a:r>
              <a:rPr lang="th-TH" sz="2800" dirty="0" smtClean="0">
                <a:solidFill>
                  <a:schemeClr val="tx1"/>
                </a:solidFill>
              </a:rPr>
              <a:t>1. มีการจ่ายเงินเกี่ยวกับสื่อ</a:t>
            </a:r>
            <a:br>
              <a:rPr lang="th-TH" sz="2800" dirty="0" smtClean="0">
                <a:solidFill>
                  <a:schemeClr val="tx1"/>
                </a:solidFill>
              </a:rPr>
            </a:br>
            <a:r>
              <a:rPr lang="th-TH" sz="2800" dirty="0" smtClean="0">
                <a:solidFill>
                  <a:schemeClr val="tx1"/>
                </a:solidFill>
              </a:rPr>
              <a:t>2. เป็นการขายที่ไม่ใช้บุคคล</a:t>
            </a:r>
            <a:br>
              <a:rPr lang="th-TH" sz="2800" dirty="0" smtClean="0">
                <a:solidFill>
                  <a:schemeClr val="tx1"/>
                </a:solidFill>
              </a:rPr>
            </a:br>
            <a:r>
              <a:rPr lang="th-TH" sz="2800" dirty="0" smtClean="0">
                <a:solidFill>
                  <a:schemeClr val="tx1"/>
                </a:solidFill>
              </a:rPr>
              <a:t>3. เป็นการเผยแพร่ข่าวสาร</a:t>
            </a:r>
            <a:br>
              <a:rPr lang="th-TH" sz="2800" dirty="0" smtClean="0">
                <a:solidFill>
                  <a:schemeClr val="tx1"/>
                </a:solidFill>
              </a:rPr>
            </a:br>
            <a:r>
              <a:rPr lang="th-TH" sz="2800" dirty="0" smtClean="0">
                <a:solidFill>
                  <a:schemeClr val="tx1"/>
                </a:solidFill>
              </a:rPr>
              <a:t>4. เป็นการเสนอขายต่อชุมชน</a:t>
            </a:r>
            <a:br>
              <a:rPr lang="th-TH" sz="2800" dirty="0" smtClean="0">
                <a:solidFill>
                  <a:schemeClr val="tx1"/>
                </a:solidFill>
              </a:rPr>
            </a:br>
            <a:r>
              <a:rPr lang="th-TH" sz="2800" dirty="0" smtClean="0">
                <a:solidFill>
                  <a:schemeClr val="tx1"/>
                </a:solidFill>
              </a:rPr>
              <a:t>5. มีผู้อุปถัมภ์ระบุไว้</a:t>
            </a:r>
            <a:br>
              <a:rPr lang="th-TH" sz="2800" dirty="0" smtClean="0">
                <a:solidFill>
                  <a:schemeClr val="tx1"/>
                </a:solidFill>
              </a:rPr>
            </a:br>
            <a:r>
              <a:rPr lang="th-TH" sz="2800" dirty="0" smtClean="0">
                <a:solidFill>
                  <a:schemeClr val="tx1"/>
                </a:solidFill>
              </a:rPr>
              <a:t>6. เป็นสื่อที่ใช้ในการชักจูงใจ</a:t>
            </a:r>
            <a:endParaRPr lang="th-TH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36167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h-TH" sz="4000" dirty="0" smtClean="0"/>
              <a:t>ประเภทของสื่อโฆษณา</a:t>
            </a:r>
            <a:r>
              <a:rPr lang="en-US" sz="3200" dirty="0" smtClean="0"/>
              <a:t>(Types of media)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124744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   -สื่อโฆษณาทางไปรษณีย์โดยใช้จดหมายตรง (</a:t>
            </a:r>
            <a:r>
              <a:rPr lang="en-US" dirty="0" smtClean="0"/>
              <a:t>Direct Mail Advertising)</a:t>
            </a:r>
            <a:r>
              <a:rPr lang="th-TH" dirty="0" smtClean="0"/>
              <a:t>       เป็นการส่งเอกสาร ข้อความการโฆษณาที่เกี่ยวข้องกับตัวสินค้า / บริการของกิจการไปถึงผู้บริโภคทางไปรษณีย์</a:t>
            </a:r>
            <a:r>
              <a:rPr lang="en-US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th-TH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764704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</a:t>
            </a:r>
            <a:r>
              <a:rPr lang="th-TH" b="1" dirty="0" smtClean="0"/>
              <a:t>.สื่อโฆษณาอื่นๆ</a:t>
            </a:r>
            <a:r>
              <a:rPr lang="en-US" sz="2400" b="1" dirty="0" smtClean="0"/>
              <a:t>(Other Advertising Media)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1988840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        รูปแบบการโฆษณาทางไปรษณีย์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9219" name="Picture 223" descr="http://www.geocities.ws/kanitt_88/images/lesson2/pic_direct_mai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16573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9512" y="3573016"/>
            <a:ext cx="20162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/>
              <a:t>จดหมายขาย</a:t>
            </a:r>
            <a:r>
              <a:rPr lang="th-TH" sz="2000" dirty="0" smtClean="0"/>
              <a:t> </a:t>
            </a:r>
          </a:p>
          <a:p>
            <a:pPr algn="ctr"/>
            <a:r>
              <a:rPr lang="th-TH" sz="1800" dirty="0" smtClean="0"/>
              <a:t>(</a:t>
            </a:r>
            <a:r>
              <a:rPr lang="en-US" sz="1800" dirty="0" smtClean="0"/>
              <a:t>Sales Letters)</a:t>
            </a:r>
            <a:endParaRPr lang="en-US" sz="1800" dirty="0"/>
          </a:p>
        </p:txBody>
      </p:sp>
      <p:pic>
        <p:nvPicPr>
          <p:cNvPr id="9220" name="Picture 31" descr="posc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420888"/>
            <a:ext cx="169168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67744" y="386104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โปสการ์ด</a:t>
            </a:r>
            <a:r>
              <a:rPr lang="th-TH" sz="2000" dirty="0" smtClean="0"/>
              <a:t> (</a:t>
            </a:r>
            <a:r>
              <a:rPr lang="en-US" sz="2000" dirty="0" smtClean="0"/>
              <a:t>Postcards)</a:t>
            </a:r>
            <a:r>
              <a:rPr lang="th-TH" sz="2000" dirty="0" smtClean="0"/>
              <a:t> </a:t>
            </a:r>
            <a:endParaRPr lang="en-US" sz="2000" dirty="0"/>
          </a:p>
        </p:txBody>
      </p:sp>
      <p:pic>
        <p:nvPicPr>
          <p:cNvPr id="9221" name="Picture 222" descr="http://www.geocities.ws/kanitt_88/images/lesson2/pic_newslett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92896"/>
            <a:ext cx="178266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427984" y="378904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th-TH" sz="1800" b="1" dirty="0" smtClean="0"/>
              <a:t>ใบปลิว</a:t>
            </a:r>
            <a:r>
              <a:rPr lang="th-TH" sz="1800" dirty="0" smtClean="0"/>
              <a:t> (</a:t>
            </a:r>
            <a:r>
              <a:rPr lang="en-US" sz="1800" dirty="0" smtClean="0"/>
              <a:t>Leaflet Handbill</a:t>
            </a:r>
            <a:r>
              <a:rPr lang="en-US" sz="2000" dirty="0" smtClean="0"/>
              <a:t>)</a:t>
            </a:r>
            <a:endParaRPr lang="en-US" dirty="0"/>
          </a:p>
        </p:txBody>
      </p:sp>
      <p:pic>
        <p:nvPicPr>
          <p:cNvPr id="9222" name="Picture 3" descr="http://www.geocities.ws/kanitt_88/images/lesson2/pic_brochure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276872"/>
            <a:ext cx="19526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876256" y="37170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/>
              <a:t>แผ่นพับ </a:t>
            </a:r>
            <a:r>
              <a:rPr lang="en-US" sz="1800" dirty="0" smtClean="0"/>
              <a:t>(Folder)</a:t>
            </a:r>
            <a:endParaRPr lang="en-US" sz="1800" dirty="0"/>
          </a:p>
        </p:txBody>
      </p:sp>
      <p:pic>
        <p:nvPicPr>
          <p:cNvPr id="9223" name="Picture 58" descr="http://gotoknow.org/file/noontoon2001/Brochu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509120"/>
            <a:ext cx="174359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23528" y="573325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/>
              <a:t>เอกสารเย็บเล่ม</a:t>
            </a:r>
          </a:p>
          <a:p>
            <a:pPr algn="ctr"/>
            <a:r>
              <a:rPr lang="en-US" sz="1800" dirty="0" smtClean="0"/>
              <a:t> (Brochure)</a:t>
            </a:r>
            <a:r>
              <a:rPr lang="th-TH" sz="1800" dirty="0" smtClean="0"/>
              <a:t> </a:t>
            </a:r>
            <a:endParaRPr lang="en-US" sz="1800" dirty="0"/>
          </a:p>
        </p:txBody>
      </p:sp>
      <p:pic>
        <p:nvPicPr>
          <p:cNvPr id="9224" name="Picture 91" descr="http://www.news.rmutt.ac.th/wp-content/uploads/2010/08/rmutt_news_Page_0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4221088"/>
            <a:ext cx="1368152" cy="160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267744" y="61653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/>
              <a:t>จุลสาร (</a:t>
            </a:r>
            <a:r>
              <a:rPr lang="en-US" sz="1800" dirty="0" smtClean="0"/>
              <a:t>Booklets)</a:t>
            </a:r>
            <a:r>
              <a:rPr lang="th-TH" sz="1800" dirty="0" smtClean="0"/>
              <a:t> </a:t>
            </a:r>
            <a:endParaRPr lang="en-US" sz="1800" dirty="0"/>
          </a:p>
        </p:txBody>
      </p:sp>
      <p:pic>
        <p:nvPicPr>
          <p:cNvPr id="9225" name="Picture 76" descr="http://market.siamha.com/imgnews/C20110000527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293096"/>
            <a:ext cx="1656184" cy="137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067944" y="587727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/>
              <a:t>คู่มือสินค้าหรือแค็ตตาล็อก (</a:t>
            </a:r>
            <a:r>
              <a:rPr lang="en-US" sz="1800" dirty="0" smtClean="0"/>
              <a:t>Catalogs) </a:t>
            </a:r>
            <a:endParaRPr lang="en-US" sz="1800" dirty="0"/>
          </a:p>
        </p:txBody>
      </p:sp>
      <p:pic>
        <p:nvPicPr>
          <p:cNvPr id="9226" name="Picture 97" descr="Destination Wedding Invitati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4184679"/>
            <a:ext cx="1296144" cy="162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948264" y="587727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/>
              <a:t>บัตรตอบรับ</a:t>
            </a:r>
            <a:r>
              <a:rPr lang="th-TH" sz="1800" dirty="0" smtClean="0"/>
              <a:t> (</a:t>
            </a:r>
            <a:r>
              <a:rPr lang="en-US" sz="1800" dirty="0" smtClean="0"/>
              <a:t>Return Cards)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76450427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9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92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92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92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92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92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11" grpId="0"/>
      <p:bldP spid="11" grpId="1"/>
      <p:bldP spid="13" grpId="0"/>
      <p:bldP spid="15" grpId="0"/>
      <p:bldP spid="17" grpId="0"/>
      <p:bldP spid="19" grpId="0"/>
      <p:bldP spid="21" grpId="0"/>
      <p:bldP spid="23" grpId="0"/>
      <p:bldP spid="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874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h-TH" sz="4000" dirty="0" smtClean="0"/>
              <a:t>ประเภทของสื่อโฆษณา</a:t>
            </a:r>
            <a:r>
              <a:rPr lang="en-US" sz="3200" dirty="0" smtClean="0"/>
              <a:t>(Types of media)</a:t>
            </a:r>
            <a:endParaRPr lang="th-TH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980728"/>
            <a:ext cx="8820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การโฆษณา ณ แหล่งซื้อ </a:t>
            </a:r>
            <a:r>
              <a:rPr lang="en-US" dirty="0" smtClean="0"/>
              <a:t>(Point of purchase advertising)</a:t>
            </a:r>
            <a:r>
              <a:rPr lang="th-TH" dirty="0" smtClean="0"/>
              <a:t> เป็นลักษณะของการนำโปสเตอร์ หรืออุปกรณ์อื่นมาติดหน้าร้านหรือบริเวณร้าน รวมถึงการจัดตกแต่งภายในร้านเพื่อชักจูงใจให้ลูกค้าสนใจ และกระตุ้นให้ลูกค้าเกิดความต้องการสินค้า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620688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r>
              <a:rPr lang="th-TH" b="1" dirty="0" smtClean="0"/>
              <a:t>.สื่อโฆษณาอื่นๆ</a:t>
            </a:r>
            <a:r>
              <a:rPr lang="en-US" b="1" dirty="0" smtClean="0"/>
              <a:t>(Other Advertising Media)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2204864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ประเภทของการโฆษณา ณ แหล่งซื้อ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40" descr="http://www.funnymandesign.com/2007/wp-content/uploads/2010/01/onlyprincess_v4_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179703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342900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2000" dirty="0" smtClean="0"/>
              <a:t>การตกแต่งชั้นวางสินค้า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10243" name="Picture 219" descr="http://www.funnymandesign.com/2007/wp-content/uploads/2011/03/ice-cream-shop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636912"/>
            <a:ext cx="22479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23728" y="414908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sz="2000" dirty="0" smtClean="0"/>
              <a:t>การจัดตกแต่งร้านค้า</a:t>
            </a:r>
            <a:endParaRPr lang="en-US" sz="2000" dirty="0"/>
          </a:p>
        </p:txBody>
      </p:sp>
      <p:pic>
        <p:nvPicPr>
          <p:cNvPr id="10244" name="Picture 43" descr="http://www.rjannat.ob.tc/chapter3-2.files/catalog_files/image01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36912"/>
            <a:ext cx="16196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283968" y="41490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/>
              <a:t>แผ่นภาพโฆษณาแขวน</a:t>
            </a:r>
            <a:r>
              <a:rPr lang="en-US" sz="1800" dirty="0" smtClean="0"/>
              <a:t> (Mobile)</a:t>
            </a:r>
            <a:endParaRPr lang="en-US" sz="1800" dirty="0"/>
          </a:p>
        </p:txBody>
      </p:sp>
      <p:pic>
        <p:nvPicPr>
          <p:cNvPr id="10245" name="Picture 87" descr="http://www.funnymandesign.com/2007/wp-content/uploads/2011/03/IT-corner-design-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132856"/>
            <a:ext cx="1584176" cy="131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660232" y="357301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2000" dirty="0" smtClean="0"/>
              <a:t>การตกแต่งฝาผนัง</a:t>
            </a:r>
            <a:endParaRPr lang="en-US" sz="2000" dirty="0" smtClean="0"/>
          </a:p>
        </p:txBody>
      </p:sp>
      <p:pic>
        <p:nvPicPr>
          <p:cNvPr id="10246" name="Picture 204" descr="http://www.funnymandesign.com/2007/wp-content/uploads/2010/02/whiterabbit-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005064"/>
            <a:ext cx="1512168" cy="125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0" y="54452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800" dirty="0" smtClean="0"/>
              <a:t>การตกแต่งเคาน์เตอร์ที่วางสินค้า</a:t>
            </a:r>
            <a:endParaRPr lang="en-US" sz="1800" dirty="0"/>
          </a:p>
        </p:txBody>
      </p:sp>
      <p:pic>
        <p:nvPicPr>
          <p:cNvPr id="10247" name="Picture 180" descr="http://www.funnymandesign.com/2007/wp-content/uploads/2009/03/mrbun_bangkae_v4_00000_v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4509120"/>
            <a:ext cx="1656184" cy="132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619672" y="587727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2000" dirty="0" smtClean="0"/>
              <a:t>การใช้ป้ายหรือภาพโฆษณาติดตั้งตรงทางเข้าออกประตู</a:t>
            </a:r>
            <a:endParaRPr lang="en-US" sz="2000" dirty="0"/>
          </a:p>
        </p:txBody>
      </p:sp>
      <p:pic>
        <p:nvPicPr>
          <p:cNvPr id="10248" name="Picture 138" descr="http://www.bsnnews.com/file_upload/news/library/0-2011022242936V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4653136"/>
            <a:ext cx="1676188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427984" y="558924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2000" dirty="0" smtClean="0"/>
              <a:t>  การจัดเรียงสินค้าให้สวยงาม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10249" name="Picture 37" descr="http://www.thaifranchisecenter.com/images/Directory/franchisethai/06beauty/46_jojo_front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4077072"/>
            <a:ext cx="1512168" cy="98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660232" y="501317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sz="2000" dirty="0" smtClean="0"/>
              <a:t>การจัดวางสินค้าบนพื้นให้ดูสวยงาม น่าซื้อ/ ใช้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3940708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02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02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0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02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02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10" grpId="0"/>
      <p:bldP spid="12" grpId="0"/>
      <p:bldP spid="14" grpId="0"/>
      <p:bldP spid="17" grpId="0"/>
      <p:bldP spid="19" grpId="0"/>
      <p:bldP spid="21" grpId="0"/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h-TH" sz="4000" dirty="0" smtClean="0"/>
              <a:t>ประเภทของสื่อโฆษณา</a:t>
            </a:r>
            <a:r>
              <a:rPr lang="en-US" sz="3200" dirty="0" smtClean="0"/>
              <a:t>(Types of media)</a:t>
            </a:r>
            <a:endParaRPr lang="th-TH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764704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</a:t>
            </a:r>
            <a:r>
              <a:rPr lang="th-TH" b="1" dirty="0" smtClean="0"/>
              <a:t>.สื่อโฆษณาอื่นๆ</a:t>
            </a:r>
            <a:r>
              <a:rPr lang="en-US" b="1" dirty="0" smtClean="0"/>
              <a:t>(Other Advertising Media)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196752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      การโฆษณาโดยใช้สมุดโทรศัพท์ (</a:t>
            </a:r>
            <a:r>
              <a:rPr lang="en-US" dirty="0" smtClean="0"/>
              <a:t>Directories Advertising)</a:t>
            </a:r>
            <a:r>
              <a:rPr lang="th-TH" dirty="0" smtClean="0"/>
              <a:t> เป็นหนังสือที่รวบรวมรายชื่อ โทรศัพท์ กลุ่มธุรกิจ ร้านค้า สินค้าต่างๆ แยกออกเป็นหมวดหมู่ เรียงลำดับตัวอักษร ลักษณะการโฆษณาก็จะมีพื้นที่พิเศษ คือนอกจากจะมีการบอกชื่อร้านค้า และเบอร์โทรศัพท์แล้วยังมีพื้นที่สำหรับการลงรูปถ่ายร้านค้าหรือสินค้า รวมถึงข้อมูลเบื้องต้นด้วย </a:t>
            </a:r>
            <a:endParaRPr lang="en-US" dirty="0"/>
          </a:p>
        </p:txBody>
      </p:sp>
      <p:pic>
        <p:nvPicPr>
          <p:cNvPr id="11266" name="Picture 100" descr="http://www.jobtopgun.com/content/filejobtopgun/image_job/p630_58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140968"/>
            <a:ext cx="18764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1" descr="http://t0.gstatic.com/images?q=tbn:ANd9GcS9wAsepkpdwXFhYh-9yq-2NbBkiPHy0HO0EI93BABWVFunpD2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068960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2840242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5634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h-TH" sz="3600" dirty="0" smtClean="0"/>
              <a:t>ประเภทของสื่อโฆษณา</a:t>
            </a:r>
            <a:r>
              <a:rPr lang="en-US" sz="2800" dirty="0" smtClean="0"/>
              <a:t>(Types of media)</a:t>
            </a:r>
            <a:endParaRPr lang="th-TH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609600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</a:t>
            </a:r>
            <a:r>
              <a:rPr lang="th-TH" b="1" dirty="0" smtClean="0"/>
              <a:t>.สื่อโฆษณาอื่นๆ</a:t>
            </a:r>
            <a:r>
              <a:rPr lang="en-US" b="1" dirty="0" smtClean="0"/>
              <a:t>(Other Advertising Media)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5516" y="1442680"/>
            <a:ext cx="4680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        สื่อสินค้า</a:t>
            </a:r>
            <a:r>
              <a:rPr lang="th-TH" dirty="0" smtClean="0"/>
              <a:t> </a:t>
            </a:r>
            <a:r>
              <a:rPr lang="en-US" dirty="0" smtClean="0"/>
              <a:t>(Merchandise)</a:t>
            </a:r>
            <a:r>
              <a:rPr lang="th-TH" dirty="0" smtClean="0"/>
              <a:t> เป็นสื่อพิเศษที่ทำขึ้นมาสำหรับแจกหรือแถมให้ลูกค้า แล้วบรรจุข้อความโฆษณาสั้นๆ ย่อ ๆ ลงไปในสินค้านั้น เช่น กระเป๋าเอกสาร หมวก พวงกุญแจ ปากกา ดินสอ ไฟแช็ค แก้วน้ำ นาฬิกา ฯลฯ</a:t>
            </a:r>
            <a:endParaRPr lang="en-US" dirty="0"/>
          </a:p>
        </p:txBody>
      </p:sp>
      <p:pic>
        <p:nvPicPr>
          <p:cNvPr id="12290" name="Picture 46" descr="http://www.movethailand.com/photo/photo-04-09-09-01-2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3857" y="1196752"/>
            <a:ext cx="204850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55776" y="2996952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สื่อเบ็ดเตล็ด</a:t>
            </a:r>
            <a:r>
              <a:rPr lang="th-TH" dirty="0" smtClean="0"/>
              <a:t> </a:t>
            </a:r>
            <a:r>
              <a:rPr lang="en-US" dirty="0" smtClean="0"/>
              <a:t>(Miscellaneous)  </a:t>
            </a:r>
            <a:r>
              <a:rPr lang="th-TH" dirty="0" smtClean="0"/>
              <a:t>เป็นสื่อที่มีอยู่ทั่วไป เช่น บอลลูน ปฏิทิน ถุงใส่ของ ไดอารี่ เสื้อยืด เสื้อกันหนาว</a:t>
            </a:r>
            <a:endParaRPr lang="en-US" dirty="0"/>
          </a:p>
        </p:txBody>
      </p:sp>
      <p:pic>
        <p:nvPicPr>
          <p:cNvPr id="12291" name="Picture 166" descr="รูปภาพ ขำขำ กับ ภาพ โฆษณา ตลกๆ ฮาฮา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924944"/>
            <a:ext cx="196175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552" y="5013176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การโฆษณาโดยการจัดแสดงสินค้า (</a:t>
            </a:r>
            <a:r>
              <a:rPr lang="en-US" sz="2400" dirty="0" smtClean="0"/>
              <a:t>Display Advertising)</a:t>
            </a:r>
            <a:endParaRPr lang="en-US" sz="2400" dirty="0"/>
          </a:p>
        </p:txBody>
      </p:sp>
      <p:pic>
        <p:nvPicPr>
          <p:cNvPr id="12292" name="Picture 4" descr="JaguarAds#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365104"/>
            <a:ext cx="2638875" cy="200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7293075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 tmFilter="0, 0; .2, .5; .8, .5; 1, 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500" autoRev="1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 tmFilter="0, 0; .2, .5; .8, .5; 1, 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500" autoRev="1" fill="hold"/>
                                        <p:tgtEl>
                                          <p:spTgt spid="122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h-TH" sz="3600" dirty="0" smtClean="0"/>
              <a:t>ปัจจัยสำคัญในการพิจารณาเลือกสื่อการโฆษณาประเภทต่างๆ</a:t>
            </a:r>
            <a:endParaRPr lang="th-TH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886237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th-TH" dirty="0" smtClean="0"/>
              <a:t>กลุ่มเป้าหมาย (</a:t>
            </a:r>
            <a:r>
              <a:rPr lang="en-US" dirty="0" smtClean="0"/>
              <a:t>Target Group)</a:t>
            </a:r>
            <a:endParaRPr lang="th-TH" dirty="0" smtClean="0"/>
          </a:p>
          <a:p>
            <a:pPr marL="514350" indent="-514350">
              <a:buAutoNum type="arabicParenR"/>
            </a:pPr>
            <a:r>
              <a:rPr lang="th-TH" dirty="0" smtClean="0"/>
              <a:t>ประสิทธิภาพของสื่อการโฆษณา</a:t>
            </a:r>
          </a:p>
          <a:p>
            <a:pPr marL="514350" indent="-514350">
              <a:buAutoNum type="arabicParenR"/>
            </a:pPr>
            <a:r>
              <a:rPr lang="en-US" dirty="0" smtClean="0"/>
              <a:t> </a:t>
            </a:r>
            <a:r>
              <a:rPr lang="th-TH" dirty="0" smtClean="0"/>
              <a:t>งบประมาณและอัตราค่าโฆษณาของสื่อต่างๆ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98884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สรุป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420888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            สื่อโฆษณาที่นิยมใช้โดยทั่วไปได้แก่ หนังสือพิมพ์ นิตยสาร วิทยุ โทรทัศน์ สื่อดังกล่าวเป็นสื่อหลักที่ใช้กันเป็นส่วนมากในงานโฆษณา ดังนั้นในการวางแผนการใช้สื่องบประมาณด้านสื่อส่วนใหญ่ส่วนใหญ่จะมุ่งไปที่สื่อเหล่านี้เป็นอันดับแรก การปรับเปลี่ยนโฆษณาไปสู่การใช้สื่อออนไลน์เป็นการนำเสนอเนื้อหาที่ช่วยสร้างภาพลักษณ์ของสินค้าและบริการ สร้างเทคนิคการนำเสนอที่มีสีสัน ทั้งภาพและเสียง รวมถึงการมีส่วนร่วมของผู้บริโภค อาทิ การร่วมเล่นเกมส์ออนไลน์ สำหรับสื่อ ณ จุดซื้อ แผ่นพับ ใบปลิว สื่อนอกสถานที่ เช่นแผ่นป้ายต่างๆ จะมีความสำคัญในฐานะเป็นสื่อสนับสนุน ซึ่งทำหน้าที่ในการเตือนความจำผู้บริโภคที่มีต่อสินค้า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31148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146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 smtClean="0">
                <a:solidFill>
                  <a:schemeClr val="tx1"/>
                </a:solidFill>
              </a:rPr>
              <a:t>บทที่ 9 </a:t>
            </a:r>
            <a:br>
              <a:rPr lang="th-TH" sz="5400" b="1" dirty="0" smtClean="0">
                <a:solidFill>
                  <a:schemeClr val="tx1"/>
                </a:solidFill>
              </a:rPr>
            </a:br>
            <a:r>
              <a:rPr lang="th-TH" sz="5400" b="1" dirty="0" smtClean="0">
                <a:solidFill>
                  <a:schemeClr val="tx1"/>
                </a:solidFill>
              </a:rPr>
              <a:t>อาชีพโฆษณาและจรรยาบรรณของอาชีพ</a:t>
            </a:r>
            <a:endParaRPr lang="th-TH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86124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5445224"/>
            <a:ext cx="8507288" cy="695570"/>
          </a:xfrm>
        </p:spPr>
        <p:txBody>
          <a:bodyPr>
            <a:normAutofit/>
          </a:bodyPr>
          <a:lstStyle/>
          <a:p>
            <a:pPr algn="l"/>
            <a:r>
              <a:rPr lang="th-TH" sz="2800" dirty="0" smtClean="0">
                <a:solidFill>
                  <a:schemeClr val="bg1"/>
                </a:solidFill>
              </a:rPr>
              <a:t>	</a:t>
            </a:r>
            <a:endParaRPr lang="th-TH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6064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/>
              <a:t>ตัวแทนโฆษณา</a:t>
            </a:r>
            <a:r>
              <a:rPr lang="en-US" sz="3600" b="1" dirty="0" smtClean="0"/>
              <a:t> </a:t>
            </a:r>
            <a:r>
              <a:rPr lang="en-US" sz="3200" b="1" dirty="0" smtClean="0"/>
              <a:t>(Advertising Agency)</a:t>
            </a:r>
            <a:endParaRPr lang="th-TH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980728"/>
            <a:ext cx="856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         </a:t>
            </a:r>
            <a:r>
              <a:rPr lang="th-TH" dirty="0" smtClean="0"/>
              <a:t>คือ หน่วยงานที่เข้ามาช่วยแบ่งภาระหน้าที่ให้กับผู้ผลิตสินค้า / บริษัทลูกค้า ในด้านการนำเสนอการวางแผนและดำเนินการโฆษณา เป็นผู้มีความเชี่ยวชาญในการวางแผนและดำเนินการโฆษณารวมไปทั้งการออกแนวความคิดสร้างสรรค์ </a:t>
            </a:r>
            <a:r>
              <a:rPr lang="en-US" dirty="0" smtClean="0"/>
              <a:t>(Creative) </a:t>
            </a:r>
            <a:r>
              <a:rPr lang="th-TH" dirty="0" smtClean="0"/>
              <a:t>ในการโฆษณา การผลิตวัสดุโฆษณา การวางแผนการเลือกใช้สื่อโฆษณา </a:t>
            </a:r>
            <a:r>
              <a:rPr lang="en-US" dirty="0" smtClean="0"/>
              <a:t>(Media Planning) </a:t>
            </a:r>
            <a:r>
              <a:rPr lang="th-TH" dirty="0" smtClean="0"/>
              <a:t>ตลอดจนการติดตามวัดผลการโฆษณา บอกจากนี้ยังมีบริการด้านอื่นๆ นอกเหนือไปจากนี้ด้วย เช่น บริการในด้านการวิจัยตลาด บริการในด้านการทำประชาสัมพันธ์ให้กับบริษัทลูกค้า  บริการในด้านการโฆษณาในการใช้สื่อตรง </a:t>
            </a:r>
            <a:r>
              <a:rPr lang="en-US" dirty="0" smtClean="0"/>
              <a:t>(Direct Response) </a:t>
            </a:r>
            <a:r>
              <a:rPr lang="th-TH" dirty="0" smtClean="0"/>
              <a:t>บริการในด้านการจัดทำ</a:t>
            </a:r>
            <a:r>
              <a:rPr lang="en-US" dirty="0" smtClean="0"/>
              <a:t>/</a:t>
            </a:r>
            <a:r>
              <a:rPr lang="th-TH" dirty="0" smtClean="0"/>
              <a:t>จัดหาปฏิทิน ของแจก ของชำร่วย ของแจกแถมต่างๆ ที่เกี่ยวข้องกับงานโฆษณา และส่งเสริมการขาย</a:t>
            </a:r>
          </a:p>
          <a:p>
            <a:r>
              <a:rPr lang="th-TH" dirty="0" smtClean="0"/>
              <a:t>           ดังนั้นตัวแทนโฆษณาจึงประกอบไปด้วยผู้เชี่ยวชาญในด้านต่างๆ เช่น ด้านการวิจัยตลาด ด้านการจัดแสดงสินค้า ด้านสื่อโฆษณา ฯลฯ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54023438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/>
          <a:lstStyle/>
          <a:p>
            <a:r>
              <a:rPr lang="th-TH" dirty="0" smtClean="0"/>
              <a:t>ประเภทของตัวแทนโฆษณา</a:t>
            </a:r>
            <a:endParaRPr lang="th-TH" dirty="0"/>
          </a:p>
        </p:txBody>
      </p:sp>
      <p:pic>
        <p:nvPicPr>
          <p:cNvPr id="7170" name="Picture 58" descr="http://www.clipmass.com/thumb/204/1_203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924944"/>
            <a:ext cx="16859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548680"/>
            <a:ext cx="874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</a:t>
            </a:r>
            <a:r>
              <a:rPr lang="th-TH" dirty="0" smtClean="0"/>
              <a:t>ตัวแทนโฆษณาระดับสากล </a:t>
            </a:r>
            <a:r>
              <a:rPr lang="th-TH" sz="2400" dirty="0" smtClean="0"/>
              <a:t>(</a:t>
            </a:r>
            <a:r>
              <a:rPr lang="en-US" sz="2400" dirty="0" smtClean="0"/>
              <a:t>International Advertising Agency)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052736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เป็นบริษัทที่มีบริษัทแม่อยู่ต่างประเทศคอยป้อนข้อมูลและเทคโนโลยีต่าง ๆ</a:t>
            </a:r>
            <a:r>
              <a:rPr lang="en-US" sz="2400" dirty="0" smtClean="0"/>
              <a:t> </a:t>
            </a:r>
            <a:r>
              <a:rPr lang="th-TH" sz="2400" dirty="0" smtClean="0"/>
              <a:t>ตลอดจนแนะนำลูกค้ามาให้บริษัทสาขาในประเทศไทย</a:t>
            </a:r>
            <a:r>
              <a:rPr lang="en-US" sz="2400" dirty="0" smtClean="0"/>
              <a:t> </a:t>
            </a:r>
            <a:r>
              <a:rPr lang="th-TH" sz="2400" dirty="0" smtClean="0"/>
              <a:t>เช่น </a:t>
            </a:r>
            <a:r>
              <a:rPr lang="en-US" sz="2400" dirty="0" smtClean="0"/>
              <a:t>Leo Burnett, </a:t>
            </a:r>
            <a:r>
              <a:rPr lang="en-US" sz="2400" dirty="0" err="1" smtClean="0"/>
              <a:t>Dentsu</a:t>
            </a:r>
            <a:r>
              <a:rPr lang="en-US" sz="2400" dirty="0" smtClean="0"/>
              <a:t> (Thailand)</a:t>
            </a:r>
            <a:endParaRPr lang="th-TH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448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2. </a:t>
            </a:r>
            <a:r>
              <a:rPr lang="th-TH" dirty="0" smtClean="0"/>
              <a:t>ตัวแทนโฆษณาในประเทศหรือบริษัทท้องถิ่น </a:t>
            </a:r>
            <a:r>
              <a:rPr lang="th-TH" sz="2400" dirty="0" smtClean="0"/>
              <a:t>(</a:t>
            </a:r>
            <a:r>
              <a:rPr lang="en-US" sz="2400" dirty="0" smtClean="0"/>
              <a:t>Local Advertising Agency)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2276872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       เป็นบริษัทที่จัดตั้งและดำเนินการโดยคนไทย ไม่มีบริษัทแม่หรือเครือข่ายของบริษัทโฆษณาจากต่างประเทศ</a:t>
            </a:r>
            <a:endParaRPr lang="th-TH" sz="2400" dirty="0"/>
          </a:p>
        </p:txBody>
      </p:sp>
      <p:pic>
        <p:nvPicPr>
          <p:cNvPr id="7171" name="Picture 64" descr="http://www.clipmass.com/thumb/204/1_203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27908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7544" y="5805264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ภาพการทำงานของทีมงานตัวแทนโฆษณา</a:t>
            </a:r>
            <a:endParaRPr lang="th-TH" sz="2000" b="1" dirty="0"/>
          </a:p>
        </p:txBody>
      </p:sp>
      <p:pic>
        <p:nvPicPr>
          <p:cNvPr id="7172" name="Picture 55" descr="http://btgsf1.fsanook.com/album/files/jpg/355/17761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924944"/>
            <a:ext cx="17811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1" descr="http://www.clipmass.com/thumb/202/1_2018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293096"/>
            <a:ext cx="1762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923928" y="5661248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/>
              <a:t>เบื้องหลังบรรยากาศการถ่ายทำโฆษณาของเป้ อารักษ์ใน </a:t>
            </a:r>
            <a:r>
              <a:rPr lang="en-US" sz="2000" dirty="0" smtClean="0"/>
              <a:t>New! Mazda Sedan2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882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th-TH" dirty="0" smtClean="0"/>
              <a:t>บทบาทและหน้าที่ของตัวแทนโฆษณา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066800"/>
            <a:ext cx="828092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/>
              <a:t>1.ศึกษาวิเคราะห์สินค้าและบริการของลูกค้า</a:t>
            </a:r>
          </a:p>
          <a:p>
            <a:r>
              <a:rPr lang="th-TH" sz="2800" dirty="0" smtClean="0"/>
              <a:t>2.ศึกษาวิเคราะห์ถึงสภาพเศรษฐกิจในปัจจุบัน</a:t>
            </a:r>
          </a:p>
          <a:p>
            <a:r>
              <a:rPr lang="th-TH" sz="2800" dirty="0" smtClean="0"/>
              <a:t>3.ศึกษาระบบการจำหน่าย</a:t>
            </a:r>
          </a:p>
          <a:p>
            <a:r>
              <a:rPr lang="th-TH" sz="2800" dirty="0" smtClean="0"/>
              <a:t>4.ศึกษาเกี่ยวกับสื่อโฆษณาทุกชนิด</a:t>
            </a:r>
          </a:p>
          <a:p>
            <a:r>
              <a:rPr lang="th-TH" sz="2800" dirty="0" smtClean="0"/>
              <a:t>5.จัดทำแผนงานโฆษณาต่ออลูกค้า</a:t>
            </a:r>
          </a:p>
          <a:p>
            <a:r>
              <a:rPr lang="th-TH" sz="2800" dirty="0" smtClean="0"/>
              <a:t>6.นำแผนที่ได้รับอนุมัติใปดำเนินการไปปฏิบัติจริง</a:t>
            </a:r>
          </a:p>
          <a:p>
            <a:r>
              <a:rPr lang="th-TH" sz="2800" dirty="0" smtClean="0"/>
              <a:t>7.ติดต่อประสานงานและให้ความร่วมมือกับฝ่ายลูกค้าอย่างใกล้ชิด</a:t>
            </a:r>
          </a:p>
          <a:p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573016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</a:rPr>
              <a:t>การวางแผนงานโฆษณาของตัวแทนโฆษณา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077072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1. รับการแจงรายละเอียดจากลูกค้าผู้ผลิตเกี่ยวกับตัวสินค้าที่จะทำการโฆษณา</a:t>
            </a:r>
            <a:br>
              <a:rPr lang="th-TH" dirty="0" smtClean="0">
                <a:solidFill>
                  <a:schemeClr val="bg1"/>
                </a:solidFill>
              </a:rPr>
            </a:br>
            <a:r>
              <a:rPr lang="th-TH" dirty="0" smtClean="0">
                <a:solidFill>
                  <a:schemeClr val="bg1"/>
                </a:solidFill>
              </a:rPr>
              <a:t>2. ทำการค้นคว้าวิจัย รายละเอียดต่าง ๆ ที่ได้รับการแจงมา</a:t>
            </a:r>
            <a:br>
              <a:rPr lang="th-TH" dirty="0" smtClean="0">
                <a:solidFill>
                  <a:schemeClr val="bg1"/>
                </a:solidFill>
              </a:rPr>
            </a:br>
            <a:r>
              <a:rPr lang="th-TH" dirty="0" smtClean="0">
                <a:solidFill>
                  <a:schemeClr val="bg1"/>
                </a:solidFill>
              </a:rPr>
              <a:t>3. จัดทำแผนงาน</a:t>
            </a:r>
            <a:br>
              <a:rPr lang="th-TH" dirty="0" smtClean="0">
                <a:solidFill>
                  <a:schemeClr val="bg1"/>
                </a:solidFill>
              </a:rPr>
            </a:br>
            <a:r>
              <a:rPr lang="th-TH" dirty="0" smtClean="0">
                <a:solidFill>
                  <a:schemeClr val="bg1"/>
                </a:solidFill>
              </a:rPr>
              <a:t>4. ตัดสินใจดำเนินการตามแผนหรือยุทธวิธีที่ได้จัดทำไว้</a:t>
            </a:r>
            <a:br>
              <a:rPr lang="th-TH" dirty="0" smtClean="0">
                <a:solidFill>
                  <a:schemeClr val="bg1"/>
                </a:solidFill>
              </a:rPr>
            </a:br>
            <a:r>
              <a:rPr lang="th-TH" dirty="0" smtClean="0">
                <a:solidFill>
                  <a:schemeClr val="bg1"/>
                </a:solidFill>
              </a:rPr>
              <a:t>5. ขั้นการผลิตชิ้นงานโฆษณา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6577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</a:rPr>
              <a:t>โครงสร้างบริษัทตัวแทนโฆษณา</a:t>
            </a:r>
            <a:endParaRPr lang="th-TH" sz="2800" b="1" dirty="0">
              <a:solidFill>
                <a:schemeClr val="bg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786182" y="1643050"/>
            <a:ext cx="150019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ประธานบริษัท</a:t>
            </a:r>
            <a:endParaRPr lang="th-TH" sz="20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428992" y="2285992"/>
            <a:ext cx="221457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คณะกรรมการบริหาร </a:t>
            </a:r>
            <a:endParaRPr lang="th-TH" sz="2000" dirty="0"/>
          </a:p>
        </p:txBody>
      </p:sp>
      <p:cxnSp>
        <p:nvCxnSpPr>
          <p:cNvPr id="14" name="ตัวเชื่อมต่อตรง 13"/>
          <p:cNvCxnSpPr/>
          <p:nvPr/>
        </p:nvCxnSpPr>
        <p:spPr>
          <a:xfrm>
            <a:off x="928662" y="3000372"/>
            <a:ext cx="70009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สี่เหลี่ยมผืนผ้า 14"/>
          <p:cNvSpPr/>
          <p:nvPr/>
        </p:nvSpPr>
        <p:spPr>
          <a:xfrm>
            <a:off x="214282" y="3286124"/>
            <a:ext cx="164307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ฝ่ายบริหารการเงิน</a:t>
            </a:r>
            <a:endParaRPr lang="th-TH" sz="2000" dirty="0"/>
          </a:p>
        </p:txBody>
      </p:sp>
      <p:cxnSp>
        <p:nvCxnSpPr>
          <p:cNvPr id="31" name="ตัวเชื่อมต่อตรง 30"/>
          <p:cNvCxnSpPr/>
          <p:nvPr/>
        </p:nvCxnSpPr>
        <p:spPr>
          <a:xfrm rot="5400000" flipH="1" flipV="1">
            <a:off x="4358480" y="214311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สี่เหลี่ยมผืนผ้า 32"/>
          <p:cNvSpPr/>
          <p:nvPr/>
        </p:nvSpPr>
        <p:spPr>
          <a:xfrm>
            <a:off x="214282" y="3786190"/>
            <a:ext cx="164307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แผนกบุคคล</a:t>
            </a:r>
            <a:endParaRPr lang="th-TH" sz="2000" dirty="0"/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214282" y="4286256"/>
            <a:ext cx="164307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แผนกสำนักงาน</a:t>
            </a:r>
            <a:endParaRPr lang="th-TH" sz="2000" dirty="0"/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214282" y="4786322"/>
            <a:ext cx="164307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แผนกบัญชีการเงิน</a:t>
            </a:r>
            <a:endParaRPr lang="th-TH" sz="2000" dirty="0"/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2000232" y="3286124"/>
            <a:ext cx="164307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ฝ่ายสร้างสรรค์งาน</a:t>
            </a:r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1928794" y="3786190"/>
            <a:ext cx="164307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แผนกช่างศิลป์</a:t>
            </a:r>
            <a:endParaRPr lang="th-TH" sz="2000" dirty="0"/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1928794" y="4286256"/>
            <a:ext cx="164307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แผนกสร้างงานโฆษณา</a:t>
            </a:r>
            <a:endParaRPr lang="th-TH" sz="2000" dirty="0"/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1928794" y="5072074"/>
            <a:ext cx="164307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แผนกข้อความโฆษณา</a:t>
            </a:r>
            <a:endParaRPr lang="th-TH" sz="2000" dirty="0"/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3786182" y="3286124"/>
            <a:ext cx="164307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ฝ่ายบริการลูกค้า</a:t>
            </a:r>
            <a:endParaRPr lang="th-TH" sz="2000" dirty="0"/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5572132" y="3286124"/>
            <a:ext cx="164307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ฝ่ายจัดซื้อสื่อ</a:t>
            </a:r>
            <a:endParaRPr lang="th-TH" sz="2000" dirty="0"/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7358082" y="3286124"/>
            <a:ext cx="164307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ฝ่ายการตลาด</a:t>
            </a:r>
            <a:endParaRPr lang="th-TH" sz="2000" dirty="0"/>
          </a:p>
        </p:txBody>
      </p:sp>
      <p:cxnSp>
        <p:nvCxnSpPr>
          <p:cNvPr id="50" name="ตัวเชื่อมต่อตรง 49"/>
          <p:cNvCxnSpPr/>
          <p:nvPr/>
        </p:nvCxnSpPr>
        <p:spPr>
          <a:xfrm rot="5400000" flipH="1" flipV="1">
            <a:off x="4358480" y="285670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ตัวเชื่อมต่อตรง 50"/>
          <p:cNvCxnSpPr/>
          <p:nvPr/>
        </p:nvCxnSpPr>
        <p:spPr>
          <a:xfrm rot="5400000" flipH="1" flipV="1">
            <a:off x="786580" y="314245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ตัวเชื่อมต่อตรง 51"/>
          <p:cNvCxnSpPr/>
          <p:nvPr/>
        </p:nvCxnSpPr>
        <p:spPr>
          <a:xfrm rot="5400000" flipH="1" flipV="1">
            <a:off x="2643968" y="314245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ตัวเชื่อมต่อตรง 52"/>
          <p:cNvCxnSpPr/>
          <p:nvPr/>
        </p:nvCxnSpPr>
        <p:spPr>
          <a:xfrm rot="5400000" flipH="1" flipV="1">
            <a:off x="4358480" y="314245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ตัวเชื่อมต่อตรง 53"/>
          <p:cNvCxnSpPr/>
          <p:nvPr/>
        </p:nvCxnSpPr>
        <p:spPr>
          <a:xfrm rot="5400000" flipH="1" flipV="1">
            <a:off x="6287306" y="314245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ตัวเชื่อมต่อตรง 54"/>
          <p:cNvCxnSpPr/>
          <p:nvPr/>
        </p:nvCxnSpPr>
        <p:spPr>
          <a:xfrm rot="5400000" flipH="1" flipV="1">
            <a:off x="7787504" y="314245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00034" y="2857496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(1)</a:t>
            </a:r>
            <a:endParaRPr lang="th-TH" dirty="0"/>
          </a:p>
        </p:txBody>
      </p:sp>
      <p:sp>
        <p:nvSpPr>
          <p:cNvPr id="61" name="TextBox 60"/>
          <p:cNvSpPr txBox="1"/>
          <p:nvPr/>
        </p:nvSpPr>
        <p:spPr>
          <a:xfrm>
            <a:off x="2357422" y="2857496"/>
            <a:ext cx="54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(2)</a:t>
            </a:r>
          </a:p>
          <a:p>
            <a:endParaRPr lang="th-TH" dirty="0"/>
          </a:p>
        </p:txBody>
      </p:sp>
      <p:sp>
        <p:nvSpPr>
          <p:cNvPr id="62" name="TextBox 61"/>
          <p:cNvSpPr txBox="1"/>
          <p:nvPr/>
        </p:nvSpPr>
        <p:spPr>
          <a:xfrm>
            <a:off x="4071934" y="2857497"/>
            <a:ext cx="687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(3)</a:t>
            </a:r>
          </a:p>
          <a:p>
            <a:endParaRPr lang="th-TH" dirty="0"/>
          </a:p>
        </p:txBody>
      </p:sp>
      <p:sp>
        <p:nvSpPr>
          <p:cNvPr id="63" name="TextBox 62"/>
          <p:cNvSpPr txBox="1"/>
          <p:nvPr/>
        </p:nvSpPr>
        <p:spPr>
          <a:xfrm>
            <a:off x="6000760" y="2857496"/>
            <a:ext cx="500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(4)</a:t>
            </a:r>
          </a:p>
          <a:p>
            <a:endParaRPr lang="th-TH" dirty="0"/>
          </a:p>
        </p:txBody>
      </p:sp>
      <p:sp>
        <p:nvSpPr>
          <p:cNvPr id="64" name="TextBox 63"/>
          <p:cNvSpPr txBox="1"/>
          <p:nvPr/>
        </p:nvSpPr>
        <p:spPr>
          <a:xfrm>
            <a:off x="7500958" y="2857496"/>
            <a:ext cx="616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(5)</a:t>
            </a:r>
          </a:p>
          <a:p>
            <a:endParaRPr lang="th-TH" dirty="0"/>
          </a:p>
        </p:txBody>
      </p:sp>
      <p:sp>
        <p:nvSpPr>
          <p:cNvPr id="65" name="สี่เหลี่ยมผืนผ้า 64"/>
          <p:cNvSpPr/>
          <p:nvPr/>
        </p:nvSpPr>
        <p:spPr>
          <a:xfrm>
            <a:off x="5572132" y="3786190"/>
            <a:ext cx="164307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แผนกวางแผน</a:t>
            </a:r>
            <a:endParaRPr lang="th-TH" sz="2000" dirty="0"/>
          </a:p>
        </p:txBody>
      </p:sp>
      <p:sp>
        <p:nvSpPr>
          <p:cNvPr id="66" name="สี่เหลี่ยมผืนผ้า 65"/>
          <p:cNvSpPr/>
          <p:nvPr/>
        </p:nvSpPr>
        <p:spPr>
          <a:xfrm>
            <a:off x="7358082" y="3786190"/>
            <a:ext cx="164307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แผนกสถิติ</a:t>
            </a:r>
            <a:endParaRPr lang="th-TH" sz="2000" dirty="0"/>
          </a:p>
        </p:txBody>
      </p:sp>
      <p:sp>
        <p:nvSpPr>
          <p:cNvPr id="67" name="สี่เหลี่ยมผืนผ้า 66"/>
          <p:cNvSpPr/>
          <p:nvPr/>
        </p:nvSpPr>
        <p:spPr>
          <a:xfrm>
            <a:off x="5572132" y="4286256"/>
            <a:ext cx="164307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แผนกวิเคราะห์</a:t>
            </a:r>
            <a:endParaRPr lang="th-TH" sz="2000" dirty="0"/>
          </a:p>
        </p:txBody>
      </p:sp>
      <p:sp>
        <p:nvSpPr>
          <p:cNvPr id="68" name="สี่เหลี่ยมผืนผ้า 67"/>
          <p:cNvSpPr/>
          <p:nvPr/>
        </p:nvSpPr>
        <p:spPr>
          <a:xfrm>
            <a:off x="5572132" y="4786322"/>
            <a:ext cx="164307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แผนกจัดซื้อสื่อ</a:t>
            </a:r>
            <a:endParaRPr lang="th-TH" sz="2000" dirty="0"/>
          </a:p>
        </p:txBody>
      </p:sp>
      <p:sp>
        <p:nvSpPr>
          <p:cNvPr id="69" name="สี่เหลี่ยมผืนผ้า 68"/>
          <p:cNvSpPr/>
          <p:nvPr/>
        </p:nvSpPr>
        <p:spPr>
          <a:xfrm>
            <a:off x="7358082" y="4286256"/>
            <a:ext cx="164307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แผนกวิเคราะห์</a:t>
            </a:r>
          </a:p>
          <a:p>
            <a:pPr algn="ctr"/>
            <a:r>
              <a:rPr lang="th-TH" sz="2000" dirty="0" smtClean="0"/>
              <a:t>วิจัย</a:t>
            </a:r>
            <a:endParaRPr lang="th-TH" sz="2000" dirty="0"/>
          </a:p>
        </p:txBody>
      </p:sp>
      <p:sp>
        <p:nvSpPr>
          <p:cNvPr id="70" name="สี่เหลี่ยมผืนผ้า 69"/>
          <p:cNvSpPr/>
          <p:nvPr/>
        </p:nvSpPr>
        <p:spPr>
          <a:xfrm>
            <a:off x="3786182" y="6072206"/>
            <a:ext cx="164307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วิทยุ</a:t>
            </a:r>
            <a:endParaRPr lang="th-TH" sz="2000" dirty="0"/>
          </a:p>
        </p:txBody>
      </p:sp>
      <p:sp>
        <p:nvSpPr>
          <p:cNvPr id="71" name="สี่เหลี่ยมผืนผ้า 70"/>
          <p:cNvSpPr/>
          <p:nvPr/>
        </p:nvSpPr>
        <p:spPr>
          <a:xfrm>
            <a:off x="5572132" y="6072206"/>
            <a:ext cx="164307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โทรทัศน์</a:t>
            </a:r>
            <a:endParaRPr lang="th-TH" sz="2000" dirty="0"/>
          </a:p>
        </p:txBody>
      </p:sp>
      <p:sp>
        <p:nvSpPr>
          <p:cNvPr id="72" name="สี่เหลี่ยมผืนผ้า 71"/>
          <p:cNvSpPr/>
          <p:nvPr/>
        </p:nvSpPr>
        <p:spPr>
          <a:xfrm>
            <a:off x="7358082" y="6072206"/>
            <a:ext cx="164307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วารสารสิ่งพิมพ์</a:t>
            </a:r>
            <a:endParaRPr lang="th-TH" sz="2000" dirty="0"/>
          </a:p>
        </p:txBody>
      </p:sp>
      <p:cxnSp>
        <p:nvCxnSpPr>
          <p:cNvPr id="74" name="ตัวเชื่อมต่อตรง 73"/>
          <p:cNvCxnSpPr/>
          <p:nvPr/>
        </p:nvCxnSpPr>
        <p:spPr>
          <a:xfrm rot="5400000">
            <a:off x="858018" y="371475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ตัวเชื่อมต่อตรง 74"/>
          <p:cNvCxnSpPr/>
          <p:nvPr/>
        </p:nvCxnSpPr>
        <p:spPr>
          <a:xfrm rot="5400000">
            <a:off x="858018" y="421402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ตัวเชื่อมต่อตรง 75"/>
          <p:cNvCxnSpPr/>
          <p:nvPr/>
        </p:nvCxnSpPr>
        <p:spPr>
          <a:xfrm rot="5400000">
            <a:off x="858018" y="4714090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ตัวเชื่อมต่อตรง 76"/>
          <p:cNvCxnSpPr/>
          <p:nvPr/>
        </p:nvCxnSpPr>
        <p:spPr>
          <a:xfrm rot="5400000">
            <a:off x="2715406" y="3713958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ตัวเชื่อมต่อตรง 78"/>
          <p:cNvCxnSpPr/>
          <p:nvPr/>
        </p:nvCxnSpPr>
        <p:spPr>
          <a:xfrm rot="5400000">
            <a:off x="2715406" y="421402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ตัวเชื่อมต่อตรง 79"/>
          <p:cNvCxnSpPr/>
          <p:nvPr/>
        </p:nvCxnSpPr>
        <p:spPr>
          <a:xfrm rot="5400000">
            <a:off x="2715406" y="499984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ตัวเชื่อมต่อตรง 80"/>
          <p:cNvCxnSpPr/>
          <p:nvPr/>
        </p:nvCxnSpPr>
        <p:spPr>
          <a:xfrm rot="5400000">
            <a:off x="6358744" y="3713958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ตัวเชื่อมต่อตรง 81"/>
          <p:cNvCxnSpPr/>
          <p:nvPr/>
        </p:nvCxnSpPr>
        <p:spPr>
          <a:xfrm rot="5400000">
            <a:off x="6358744" y="421402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ตัวเชื่อมต่อตรง 82"/>
          <p:cNvCxnSpPr/>
          <p:nvPr/>
        </p:nvCxnSpPr>
        <p:spPr>
          <a:xfrm rot="5400000">
            <a:off x="6358744" y="4714090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ตัวเชื่อมต่อตรง 83"/>
          <p:cNvCxnSpPr/>
          <p:nvPr/>
        </p:nvCxnSpPr>
        <p:spPr>
          <a:xfrm rot="5400000">
            <a:off x="7858942" y="3713958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ตัวเชื่อมต่อตรง 84"/>
          <p:cNvCxnSpPr/>
          <p:nvPr/>
        </p:nvCxnSpPr>
        <p:spPr>
          <a:xfrm rot="5400000">
            <a:off x="7858942" y="421402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ตัวเชื่อมต่อตรง 85"/>
          <p:cNvCxnSpPr/>
          <p:nvPr/>
        </p:nvCxnSpPr>
        <p:spPr>
          <a:xfrm rot="5400000">
            <a:off x="6180149" y="5392751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ตัวเชื่อมต่อตรง 89"/>
          <p:cNvCxnSpPr/>
          <p:nvPr/>
        </p:nvCxnSpPr>
        <p:spPr>
          <a:xfrm>
            <a:off x="4500562" y="5643578"/>
            <a:ext cx="37147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ตัวเชื่อมต่อตรง 92"/>
          <p:cNvCxnSpPr/>
          <p:nvPr/>
        </p:nvCxnSpPr>
        <p:spPr>
          <a:xfrm rot="5400000">
            <a:off x="4287042" y="5857892"/>
            <a:ext cx="42783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ตัวเชื่อมต่อตรง 94"/>
          <p:cNvCxnSpPr/>
          <p:nvPr/>
        </p:nvCxnSpPr>
        <p:spPr>
          <a:xfrm rot="5400000">
            <a:off x="6215868" y="5857098"/>
            <a:ext cx="42783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ตัวเชื่อมต่อตรง 95"/>
          <p:cNvCxnSpPr/>
          <p:nvPr/>
        </p:nvCxnSpPr>
        <p:spPr>
          <a:xfrm rot="5400000">
            <a:off x="8001818" y="5857098"/>
            <a:ext cx="42783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89980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4890864"/>
          </a:xfrm>
        </p:spPr>
        <p:txBody>
          <a:bodyPr>
            <a:normAutofit fontScale="90000"/>
          </a:bodyPr>
          <a:lstStyle/>
          <a:p>
            <a:r>
              <a:rPr lang="th-TH" sz="3600" dirty="0" smtClean="0">
                <a:solidFill>
                  <a:schemeClr val="bg1"/>
                </a:solidFill>
              </a:rPr>
              <a:t/>
            </a:r>
            <a:br>
              <a:rPr lang="th-TH" sz="3600" dirty="0" smtClean="0">
                <a:solidFill>
                  <a:schemeClr val="bg1"/>
                </a:solidFill>
              </a:rPr>
            </a:br>
            <a:r>
              <a:rPr lang="th-TH" sz="3600" dirty="0" smtClean="0">
                <a:solidFill>
                  <a:schemeClr val="tx1"/>
                </a:solidFill>
              </a:rPr>
              <a:t>วิวัฒนาการของการโฆษณา</a:t>
            </a:r>
            <a:r>
              <a:rPr lang="th-TH" sz="3600" dirty="0" smtClean="0">
                <a:solidFill>
                  <a:schemeClr val="bg1"/>
                </a:solidFill>
              </a:rPr>
              <a:t/>
            </a:r>
            <a:br>
              <a:rPr lang="th-TH" sz="3600" dirty="0" smtClean="0">
                <a:solidFill>
                  <a:schemeClr val="bg1"/>
                </a:solidFill>
              </a:rPr>
            </a:br>
            <a:r>
              <a:rPr lang="th-TH" sz="3600" dirty="0" smtClean="0">
                <a:solidFill>
                  <a:schemeClr val="bg1"/>
                </a:solidFill>
              </a:rPr>
              <a:t>	</a:t>
            </a:r>
            <a:r>
              <a:rPr lang="th-TH" sz="3100" dirty="0" smtClean="0"/>
              <a:t>ประวัติของการโฆษณาในประเทศไทย เริ่มต้นมาตั้งแต่สมัยต้นรัตนโกสินทร์ โดยพ่อค้าจะใช้การร้องขายสินค้า เพื่อสื่อกับลูกค้าโดยตรง ซึ่งรูปแบบของการโฆษณาสินค้าในลักษณะนี้ ได้สืบทอดมาจนถึงปัจจุบันนี้ สำหรับประเทศไทยได้ใช้หนังสือพิมพ์ เป็นสื่อมวลชนชนิดแรก โดยนายแพทย์แดน บีช บรัดเลย์ (หมอบรัดเลย์</a:t>
            </a:r>
            <a:r>
              <a:rPr lang="en-US" sz="3100" dirty="0" smtClean="0"/>
              <a:t>: Dan Beach Bradley</a:t>
            </a:r>
            <a:r>
              <a:rPr lang="th-TH" sz="3100" dirty="0" smtClean="0"/>
              <a:t>) ได้ออกหนังสือพิมพ์ภาษาไทย ชื่อ หนังสือจดหมายเหตุฯ หรือ </a:t>
            </a:r>
            <a:r>
              <a:rPr lang="en-US" sz="3100" dirty="0" smtClean="0"/>
              <a:t>The Bangkok Recorder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th-TH" dirty="0" smtClean="0">
                <a:solidFill>
                  <a:schemeClr val="bg1"/>
                </a:solidFill>
              </a:rPr>
              <a:t/>
            </a:r>
            <a:br>
              <a:rPr lang="th-TH" dirty="0" smtClean="0">
                <a:solidFill>
                  <a:schemeClr val="bg1"/>
                </a:solidFill>
              </a:rPr>
            </a:br>
            <a:r>
              <a:rPr lang="th-TH" dirty="0" smtClean="0">
                <a:solidFill>
                  <a:schemeClr val="bg1"/>
                </a:solidFill>
              </a:rPr>
              <a:t>	</a:t>
            </a:r>
            <a:endParaRPr lang="th-TH" dirty="0"/>
          </a:p>
        </p:txBody>
      </p:sp>
      <p:pic>
        <p:nvPicPr>
          <p:cNvPr id="3" name="Picture 58" descr="http://www.khaosod.co.th/view_resizing_images.php?filename=news-photo/khaosod/2008/09/you02300951p1.jpg&amp;width=360&amp;height=3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941167"/>
            <a:ext cx="34290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1158102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 fontScale="90000"/>
          </a:bodyPr>
          <a:lstStyle/>
          <a:p>
            <a:pPr algn="l"/>
            <a:r>
              <a:rPr lang="th-TH" sz="3100" b="1" dirty="0" smtClean="0">
                <a:solidFill>
                  <a:schemeClr val="bg1"/>
                </a:solidFill>
              </a:rPr>
              <a:t>จรรยาบรรณแห่งอาชีพโฆษณา</a:t>
            </a:r>
            <a:r>
              <a:rPr lang="th-TH" sz="2800" b="1" dirty="0" smtClean="0">
                <a:solidFill>
                  <a:schemeClr val="bg1"/>
                </a:solidFill>
              </a:rPr>
              <a:t/>
            </a:r>
            <a:br>
              <a:rPr lang="th-TH" sz="2800" b="1" dirty="0" smtClean="0">
                <a:solidFill>
                  <a:schemeClr val="bg1"/>
                </a:solidFill>
              </a:rPr>
            </a:br>
            <a:r>
              <a:rPr lang="th-TH" sz="2700" dirty="0" smtClean="0"/>
              <a:t>1. ประกอบอาชีพด้วยความซื่อสัตย์สุจริต</a:t>
            </a:r>
            <a:br>
              <a:rPr lang="th-TH" sz="2700" dirty="0" smtClean="0"/>
            </a:br>
            <a:r>
              <a:rPr lang="th-TH" sz="2700" dirty="0" smtClean="0"/>
              <a:t>2. ไม่กระทำการใด ๆ ให้เกิดความเสื่อมเสียเกียรติศักดิ์แห่งวิชาชีพ</a:t>
            </a:r>
            <a:br>
              <a:rPr lang="th-TH" sz="2700" dirty="0" smtClean="0"/>
            </a:br>
            <a:r>
              <a:rPr lang="th-TH" sz="2700" dirty="0" smtClean="0"/>
              <a:t>3. มีความรับผิดชอบต่อสังคม</a:t>
            </a:r>
            <a:br>
              <a:rPr lang="th-TH" sz="2700" dirty="0" smtClean="0"/>
            </a:br>
            <a:r>
              <a:rPr lang="th-TH" sz="2700" dirty="0" smtClean="0"/>
              <a:t>4. ไม่ทำโฆษณาที่ดูหมิ่นศาสนา หรือความเชื่อ</a:t>
            </a:r>
            <a:br>
              <a:rPr lang="th-TH" sz="2700" dirty="0" smtClean="0"/>
            </a:br>
            <a:r>
              <a:rPr lang="th-TH" sz="2700" dirty="0" smtClean="0"/>
              <a:t>5. ไม่ทำโฆษณาอวดสรรพคุณเกิดจริง</a:t>
            </a:r>
            <a:br>
              <a:rPr lang="th-TH" sz="2700" dirty="0" smtClean="0"/>
            </a:br>
            <a:r>
              <a:rPr lang="th-TH" sz="2700" dirty="0" smtClean="0"/>
              <a:t>6. ไม่ทำโฆษณาโจมตี หรือเปรียบเทียบกับสินอื่น</a:t>
            </a:r>
            <a:br>
              <a:rPr lang="th-TH" sz="2700" dirty="0" smtClean="0"/>
            </a:br>
            <a:r>
              <a:rPr lang="th-TH" sz="2700" dirty="0" smtClean="0"/>
              <a:t>7. ไม่ทำโฆษณาโดยใช้เสียงที่เป็นการก่อกวนความรู้สึก</a:t>
            </a:r>
            <a:br>
              <a:rPr lang="th-TH" sz="2700" dirty="0" smtClean="0"/>
            </a:br>
            <a:r>
              <a:rPr lang="th-TH" sz="2700" dirty="0" smtClean="0"/>
              <a:t>8. ไม่ทำโฆษณาโดยทำให้เกิดความกลัวโดยไม่มีเหตุอันควร</a:t>
            </a:r>
            <a:br>
              <a:rPr lang="th-TH" sz="2700" dirty="0" smtClean="0"/>
            </a:br>
            <a:r>
              <a:rPr lang="th-TH" sz="2700" dirty="0" smtClean="0"/>
              <a:t>9. ไม่ทำโฆษณาโดยใช้ไสยศาสตร์หรือเรื่องโชคลางมาเป็นข้อจูงใจ</a:t>
            </a:r>
            <a:br>
              <a:rPr lang="th-TH" sz="2700" dirty="0" smtClean="0"/>
            </a:br>
            <a:r>
              <a:rPr lang="th-TH" sz="2700" dirty="0" smtClean="0"/>
              <a:t>10.ไม่ทำโฆษณาเลียนแบบผู้อื่น</a:t>
            </a:r>
            <a:br>
              <a:rPr lang="th-TH" sz="2700" dirty="0" smtClean="0"/>
            </a:br>
            <a:r>
              <a:rPr lang="th-TH" sz="2700" dirty="0" smtClean="0"/>
              <a:t>11.ไม่ทำโฆษณาสนับสนุนหรือก่อให้เกิดการทำสิ่งผิดกฎหมาย</a:t>
            </a:r>
            <a:br>
              <a:rPr lang="th-TH" sz="2700" dirty="0" smtClean="0"/>
            </a:br>
            <a:r>
              <a:rPr lang="th-TH" sz="2700" dirty="0" smtClean="0"/>
              <a:t>12.ไม่ทำโฆษณาโดยใช้ศัพท์สถิติ ผลการวิจัยในทางที่ไม่สมควร</a:t>
            </a:r>
            <a:br>
              <a:rPr lang="th-TH" sz="2700" dirty="0" smtClean="0"/>
            </a:br>
            <a:r>
              <a:rPr lang="th-TH" sz="2700" dirty="0" smtClean="0"/>
              <a:t>13.ไม่ทำโฆษณาที่ทำให้เกิดการเหยียดหยามกันเกี่ยวกับเชื่อชาติ หรือศาสนา</a:t>
            </a:r>
            <a:br>
              <a:rPr lang="th-TH" sz="2700" dirty="0" smtClean="0"/>
            </a:br>
            <a:r>
              <a:rPr lang="th-TH" sz="2700" dirty="0" smtClean="0"/>
              <a:t>14.ไม่ทำโฆษณาอ้างอิงตัวบุคคล หรือสถาบันโดยที่ไม่มีอยู่จริง</a:t>
            </a:r>
            <a:br>
              <a:rPr lang="th-TH" sz="2700" dirty="0" smtClean="0"/>
            </a:br>
            <a:r>
              <a:rPr lang="th-TH" sz="2700" dirty="0" smtClean="0"/>
              <a:t>15.ไม่ทำโฆษณาที่มีผลอันตรายต่อเด็กทั้งร่างกายและจิตใจ</a:t>
            </a:r>
            <a:br>
              <a:rPr lang="th-TH" sz="2700" dirty="0" smtClean="0"/>
            </a:br>
            <a:r>
              <a:rPr lang="th-TH" sz="2700" dirty="0" smtClean="0"/>
              <a:t>16.การโฆษณาโดยการอ้างอิงบุคคล ต้องเป็นไปตามมรรยาทแห่งวิชาชีพนั้น ๆ</a:t>
            </a:r>
            <a:endParaRPr lang="th-TH" sz="2700" dirty="0"/>
          </a:p>
        </p:txBody>
      </p:sp>
    </p:spTree>
    <p:extLst>
      <p:ext uri="{BB962C8B-B14F-4D97-AF65-F5344CB8AC3E}">
        <p14:creationId xmlns:p14="http://schemas.microsoft.com/office/powerpoint/2010/main" val="216703660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สรุปตัวแทนโฆษณามีหน้าที่ในการให้บริการกับผู้ผลิตสินค้า / บริษัทลูกค้า ดังนี้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412776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3600" dirty="0" smtClean="0"/>
              <a:t>1.เป็นที่ปรึกษาและช่วยเหลือในการวางแผนงานโฆษณา</a:t>
            </a:r>
            <a:endParaRPr lang="en-US" sz="3600" dirty="0" smtClean="0"/>
          </a:p>
          <a:p>
            <a:pPr lvl="0"/>
            <a:r>
              <a:rPr lang="th-TH" sz="3600" dirty="0" smtClean="0"/>
              <a:t>2.จัดเตรียมงานโฆษณา นั่นคือ เมื่อมีการวางแผนงานโฆษณาแล้ว ก็จะต้องหาแนวคิด และเปลี่ยนแนวคิดนั้นให้กลายเป็นข้อความและโฆษณาเผยแพร่งานโฆษณาในสื่อโฆษณา ซึ่งจะต้องมีการติดต่อขอซื้อเนื้อที่และเวลาจากสื่อโฆษณา</a:t>
            </a:r>
            <a:endParaRPr lang="en-US" sz="3600" dirty="0" smtClean="0"/>
          </a:p>
          <a:p>
            <a:r>
              <a:rPr lang="th-TH" sz="3600" dirty="0" smtClean="0"/>
              <a:t>3.ให้บริการด้านอื่นๆที่กิจการโฆษณาจะสามารถจัดให้กับผู้ผลิตสินค้า / บริษัทลูกค้า เช่น บริการด้านการส่งเสริมการตลาด การเผยแพร่ข่าวสาร ตลอดจนการวิจัยทั้งทางด้านการตลาดและโฆษณา</a:t>
            </a:r>
            <a:r>
              <a:rPr lang="th-TH" sz="3600" b="1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236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931224" cy="4873744"/>
          </a:xfrm>
        </p:spPr>
        <p:txBody>
          <a:bodyPr>
            <a:normAutofit fontScale="90000"/>
          </a:bodyPr>
          <a:lstStyle/>
          <a:p>
            <a:pPr algn="l"/>
            <a:r>
              <a:rPr lang="th-TH" sz="2800" dirty="0" smtClean="0"/>
              <a:t>	</a:t>
            </a:r>
            <a:r>
              <a:rPr lang="th-TH" sz="3600" dirty="0" smtClean="0"/>
              <a:t>อินเตอร์เน็ตจะส่งผลกระทบต่อโลกธุรกิจ ก่อให้เกิดการเปลี่ยนแปลงต่าง ๆ</a:t>
            </a:r>
            <a:br>
              <a:rPr lang="th-TH" sz="3600" dirty="0" smtClean="0"/>
            </a:br>
            <a:r>
              <a:rPr lang="th-TH" sz="3600" dirty="0" smtClean="0"/>
              <a:t>1. สมุดหน้าเหลือง จะอยู่ในรูปข้อมูลออนไลน์ หรือซีดี-รอม</a:t>
            </a:r>
            <a:br>
              <a:rPr lang="th-TH" sz="3600" dirty="0" smtClean="0"/>
            </a:br>
            <a:r>
              <a:rPr lang="th-TH" sz="3600" dirty="0" smtClean="0"/>
              <a:t>2. </a:t>
            </a:r>
            <a:r>
              <a:rPr lang="th-TH" sz="3600" dirty="0" err="1" smtClean="0"/>
              <a:t>แคต</a:t>
            </a:r>
            <a:r>
              <a:rPr lang="th-TH" sz="3600" dirty="0" smtClean="0"/>
              <a:t>ตา</a:t>
            </a:r>
            <a:r>
              <a:rPr lang="th-TH" sz="3600" dirty="0" err="1" smtClean="0"/>
              <a:t>ล็อค</a:t>
            </a:r>
            <a:r>
              <a:rPr lang="th-TH" sz="3600" dirty="0" smtClean="0"/>
              <a:t> โบชัวร์มีน้อยลง เพราะสามารถใช้อินเตอร์เน็ตแทน</a:t>
            </a:r>
            <a:br>
              <a:rPr lang="th-TH" sz="3600" dirty="0" smtClean="0"/>
            </a:br>
            <a:r>
              <a:rPr lang="th-TH" sz="3600" dirty="0" smtClean="0"/>
              <a:t>3. ไปรษณีย์ทำงานน้อยลง เพราะใช้สื่ออิเล็คทรอนิคส์แทน</a:t>
            </a:r>
            <a:br>
              <a:rPr lang="th-TH" sz="3600" dirty="0" smtClean="0"/>
            </a:br>
            <a:r>
              <a:rPr lang="th-TH" sz="3600" dirty="0" smtClean="0"/>
              <a:t>4. บริการทางการเงินทุกประเภทจะเคลื่อนย้ายมาอยู่บนหน้าจอคอมฯ</a:t>
            </a:r>
            <a:br>
              <a:rPr lang="th-TH" sz="3600" dirty="0" smtClean="0"/>
            </a:br>
            <a:r>
              <a:rPr lang="th-TH" sz="3600" dirty="0" smtClean="0"/>
              <a:t>5. เปลี่ยนแปลงอุตสาหกรรมทางโทรศัพท์หลาย ๆ ด้าน</a:t>
            </a:r>
            <a:br>
              <a:rPr lang="th-TH" sz="3600" dirty="0" smtClean="0"/>
            </a:br>
            <a:r>
              <a:rPr lang="th-TH" sz="3600" dirty="0" smtClean="0"/>
              <a:t>6. โฆษณาย้ายมาอยู่บนอินเตอร์เน็ตมากขึ้น</a:t>
            </a:r>
            <a:endParaRPr lang="th-TH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198612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อินเตอร์เน็ตกับการเปลี่ยนแปลงโลกมนุษย์</a:t>
            </a: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5131144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2786066"/>
            <a:ext cx="8229600" cy="1143000"/>
          </a:xfrm>
        </p:spPr>
        <p:txBody>
          <a:bodyPr>
            <a:noAutofit/>
          </a:bodyPr>
          <a:lstStyle/>
          <a:p>
            <a:r>
              <a:rPr lang="th-TH" sz="4400" b="1" dirty="0" smtClean="0">
                <a:solidFill>
                  <a:schemeClr val="tx1"/>
                </a:solidFill>
              </a:rPr>
              <a:t>บทที่ 10</a:t>
            </a:r>
            <a:br>
              <a:rPr lang="th-TH" sz="4400" b="1" dirty="0" smtClean="0">
                <a:solidFill>
                  <a:schemeClr val="tx1"/>
                </a:solidFill>
              </a:rPr>
            </a:br>
            <a:r>
              <a:rPr lang="th-TH" sz="4400" b="1" dirty="0" smtClean="0">
                <a:solidFill>
                  <a:schemeClr val="tx1"/>
                </a:solidFill>
              </a:rPr>
              <a:t> การนำเทคโนโลยีมาใช้ประยุกต์ในการโฆษณา</a:t>
            </a:r>
            <a:endParaRPr lang="th-TH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19020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3284984"/>
            <a:ext cx="8964488" cy="2952328"/>
          </a:xfrm>
        </p:spPr>
        <p:txBody>
          <a:bodyPr>
            <a:normAutofit fontScale="90000"/>
          </a:bodyPr>
          <a:lstStyle/>
          <a:p>
            <a:pPr algn="l"/>
            <a:r>
              <a:rPr lang="th-TH" sz="2800" b="1" dirty="0" smtClean="0">
                <a:solidFill>
                  <a:schemeClr val="bg1"/>
                </a:solidFill>
              </a:rPr>
              <a:t/>
            </a:r>
            <a:br>
              <a:rPr lang="th-TH" sz="2800" b="1" dirty="0" smtClean="0">
                <a:solidFill>
                  <a:schemeClr val="bg1"/>
                </a:solidFill>
              </a:rPr>
            </a:br>
            <a:r>
              <a:rPr lang="th-TH" sz="31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sz="3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โทรทัศน์ มีอิทธิพลทำให้วิทยุจากสื่อบันเทิงเกลายเป็นพียงสื่อข่าวสารและดนตรี</a:t>
            </a:r>
            <a:br>
              <a:rPr lang="th-TH" sz="3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คอมพิวเตอร์เมนเฟรม เริ่มเข้ามาสู่สำนักงานธุรกิจทำให้ธุรกิจขยายตัวมีประสิทธิภาพมากขึ้น เพราะ มีบทบาทตั้งแต่การจัดเก็บข้อมูล จนถึง ผลิต จำหน่ายและทำการตลาด</a:t>
            </a:r>
            <a:br>
              <a:rPr lang="th-TH" sz="3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ชิปอิเล็คทรอนิคส์เป็นตัวควบคุมการทำงานทั้งหมดไม่ว่าเป็นสินค้า /เครื่องใช้ต่างๆ</a:t>
            </a:r>
            <a:br>
              <a:rPr lang="th-TH" sz="3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คอมพิวเตอร์ส่วนบุคคลเข้ามาปฏิวัติการดำเนินชีวิตทั้งในบ้านและที่ทำงาน</a:t>
            </a:r>
            <a:br>
              <a:rPr lang="th-TH" sz="3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US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Internet </a:t>
            </a:r>
            <a:r>
              <a:rPr lang="th-TH" sz="3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เป็นพัฒนาการที่สำคัญที่สุดผู้ใช้สามารถสื่อสารกันได้ทาง</a:t>
            </a:r>
            <a:r>
              <a:rPr lang="th-TH" sz="3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ไปรษณีย์อิเล็กทรอนิกส์</a:t>
            </a:r>
            <a:r>
              <a:rPr lang="th-TH" sz="27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7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E-Mail)</a:t>
            </a:r>
            <a:r>
              <a:rPr lang="th-TH" sz="27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3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ซึ่งคือการส่งข้อความถึงกันโดยผ่านคอมพิวเตอร์ </a:t>
            </a:r>
            <a:r>
              <a:rPr lang="en-US" sz="3100" dirty="0" smtClean="0">
                <a:solidFill>
                  <a:srgbClr val="FFFF00"/>
                </a:solidFill>
                <a:effectLst/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100" dirty="0" smtClean="0">
                <a:solidFill>
                  <a:srgbClr val="FFFF00"/>
                </a:solidFill>
                <a:effectLst/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28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0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</a:rPr>
              <a:t>วิวัฒนาการทางเทคโนโลยี</a:t>
            </a:r>
            <a:endParaRPr lang="th-TH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04664"/>
            <a:ext cx="8964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       ชีวิตความเป็นอยู่ในปัจจุบันเกี่ยวข้องกับเทคโนโลยีสารสนเทศต่างๆ มากมาย  การใช้เทคโนโลยีสารสนเทศเกี่ยวข้องกับทุกคน การเรียนรู้เกี่ยวกับเทคโนโลยีสารสนเทศจึงมีความจำเป็น  มีเครือข่ายการให้บริการใหม่ๆ เพิ่มขึ้นหลายอย่าง บทบาทของเทคโนโลยีสารสนเทศที่กำลังเปลี่ยนแปลงสังคมนี้เอง ผลักดันให้ต้องศึกษาหาความรู้เพื่อปรับตัวให้เข้ากับสังคมได้ 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13285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       การมีเทคโนโลยีพัฒนาขึ้นมาเรื่อยๆก่อให้เกิดการเปลี่ยนแปลงส่งผลกระทบต่อชีวิตทุกแง่มุม ซึ่งมีวิวัฒนาการดังนี้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91010611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การค้าในระบบอิเล็กทรอนิกส์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(E-Commerce</a:t>
            </a:r>
            <a:r>
              <a:rPr lang="en-US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628800"/>
            <a:ext cx="784887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การซื้อขายสินค้าทุกประเภทได้โดยใช้คอมพิวเตอร์เชื่อมตรง เข้ากับอีกเครื่องโดยผ่านสายเคเบิล เพื่อให้สามารถติดต่อซื้อขายกันได้ ลูกค้าสามารถเข้าถึงได้ อ่านรายละเอียดได้ในระบบออนไลน์ และชำระเงินผ่านอินเตอร์เน็ต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19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 smtClean="0"/>
              <a:t>เทคนิคการนำเทคโนโลยีมาประยุกต์ใช้ในการโฆษณา</a:t>
            </a:r>
            <a:br>
              <a:rPr lang="th-TH" sz="4000" b="1" dirty="0" smtClean="0"/>
            </a:br>
            <a:r>
              <a:rPr lang="th-TH" sz="4000" dirty="0" smtClean="0"/>
              <a:t>	การโฆษณาจะต้องก้าวไปตามยุคสมัย เมื่อวิวัฒนาการของสังคมเปลี่ยนแปลง มีเทคโนโลยีใหม่เกิดขึ้น การโฆษณาก็ต้องทำให้สินค้าที่เกิดขึ้นมาจากเทคโนโลยีสมัยใหม่ที่มีลักษณะทางกายภาพคล้ายกัน ให้มองดูต่างกันได้ในสายตาผู้บริโภคด้วยเทคนิคล้ำหน้าของการโฆษณา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827243312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smtClean="0">
                <a:solidFill>
                  <a:schemeClr val="bg1"/>
                </a:solidFill>
              </a:rPr>
              <a:t>Homework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/>
              <a:t>Homework</a:t>
            </a:r>
            <a:endParaRPr lang="th-TH" dirty="0" smtClean="0"/>
          </a:p>
        </p:txBody>
      </p:sp>
      <p:pic>
        <p:nvPicPr>
          <p:cNvPr id="1026" name="Picture 2" descr="http://upic.me/i/r2/ljqd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419600"/>
            <a:ext cx="1752600" cy="1891225"/>
          </a:xfrm>
          <a:prstGeom prst="rect">
            <a:avLst/>
          </a:prstGeom>
          <a:noFill/>
        </p:spPr>
      </p:pic>
      <p:pic>
        <p:nvPicPr>
          <p:cNvPr id="1028" name="Picture 4" descr="http://www.mlmonlineschools-recommend.com/wp-content/uploads/2012/02/%E0%B9%80%E0%B8%84%E0%B8%A3%E0%B8%B7%E0%B9%88%E0%B8%AD%E0%B8%87%E0%B8%AB%E0%B8%A1%E0%B8%B2%E0%B8%A2%E0%B8%84%E0%B8%B3%E0%B8%96%E0%B8%B2%E0%B8%A1-23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599" y="228600"/>
            <a:ext cx="1156855" cy="150894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13954" y="1905000"/>
            <a:ext cx="722514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จงเขียนอธิบายพร้อมยกตัวอย่างประกอบ ตามหัวข้อในบทเรียน ต่อไปนี้</a:t>
            </a:r>
            <a:endParaRPr lang="en-US" sz="2800" dirty="0"/>
          </a:p>
          <a:p>
            <a:r>
              <a:rPr lang="th-TH" sz="2800" dirty="0"/>
              <a:t>การจัดการธุรกิจโฆษณาและสื่อสารการตลาด</a:t>
            </a:r>
            <a:endParaRPr lang="en-US" sz="2800" dirty="0"/>
          </a:p>
          <a:p>
            <a:r>
              <a:rPr lang="th-TH" sz="2800" dirty="0"/>
              <a:t>- การจัดการธุรกิจ</a:t>
            </a:r>
            <a:endParaRPr lang="en-US" sz="2800" dirty="0"/>
          </a:p>
          <a:p>
            <a:r>
              <a:rPr lang="th-TH" sz="2800" dirty="0"/>
              <a:t> - ความสำคัญและพัฒนาการของธุรกิจ</a:t>
            </a:r>
            <a:endParaRPr lang="en-US" sz="2800" dirty="0"/>
          </a:p>
          <a:p>
            <a:r>
              <a:rPr lang="th-TH" sz="2800" dirty="0"/>
              <a:t>- ชนิดของธุรกิจ</a:t>
            </a:r>
            <a:endParaRPr lang="en-US" sz="2800" dirty="0"/>
          </a:p>
          <a:p>
            <a:r>
              <a:rPr lang="th-TH" sz="2800" dirty="0"/>
              <a:t>- โครงสร้างและบุคลากรในธุรกิจ.</a:t>
            </a:r>
            <a:endParaRPr lang="en-US" sz="2800" dirty="0"/>
          </a:p>
          <a:p>
            <a:r>
              <a:rPr lang="th-TH" sz="2800" dirty="0"/>
              <a:t>- การดำเนินงาน/ ลักษณะการประกอบธุรกิจ</a:t>
            </a:r>
            <a:endParaRPr lang="en-US" sz="2800" dirty="0"/>
          </a:p>
          <a:p>
            <a:r>
              <a:rPr lang="th-TH" sz="2800" dirty="0"/>
              <a:t>- อุปสรรคและปัญหาในการประกอบธุรกิจ</a:t>
            </a:r>
            <a:endParaRPr lang="en-US" sz="2800" dirty="0"/>
          </a:p>
          <a:p>
            <a:r>
              <a:rPr lang="en-US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5688632"/>
          </a:xfrm>
        </p:spPr>
        <p:txBody>
          <a:bodyPr>
            <a:noAutofit/>
          </a:bodyPr>
          <a:lstStyle/>
          <a:p>
            <a:r>
              <a:rPr lang="th-TH" sz="2800" dirty="0" smtClean="0">
                <a:solidFill>
                  <a:schemeClr val="tx1"/>
                </a:solidFill>
              </a:rPr>
              <a:t>เครื่องมือในการโฆษณาชนิดแรกในประเทศไทยคือ หนังสือพิมพ์ และโฆษณาชิ้นแรกเป็นการโฆษณาของอู่ต่อเรือบางกอกด๊อก ในสมัยราชกาลที่ 6 </a:t>
            </a:r>
            <a:r>
              <a:rPr lang="th-TH" sz="2800" dirty="0" smtClean="0">
                <a:solidFill>
                  <a:schemeClr val="bg1"/>
                </a:solidFill>
              </a:rPr>
              <a:t/>
            </a:r>
            <a:br>
              <a:rPr lang="th-TH" sz="2800" dirty="0" smtClean="0">
                <a:solidFill>
                  <a:schemeClr val="bg1"/>
                </a:solidFill>
              </a:rPr>
            </a:br>
            <a:r>
              <a:rPr lang="th-TH" sz="2800" dirty="0" smtClean="0">
                <a:solidFill>
                  <a:schemeClr val="bg1"/>
                </a:solidFill>
              </a:rPr>
              <a:t/>
            </a:r>
            <a:br>
              <a:rPr lang="th-TH" sz="2800" dirty="0" smtClean="0">
                <a:solidFill>
                  <a:schemeClr val="bg1"/>
                </a:solidFill>
              </a:rPr>
            </a:br>
            <a:r>
              <a:rPr lang="th-TH" sz="2800" dirty="0" smtClean="0">
                <a:solidFill>
                  <a:schemeClr val="bg1"/>
                </a:solidFill>
              </a:rPr>
              <a:t/>
            </a:r>
            <a:br>
              <a:rPr lang="th-TH" sz="2800" dirty="0" smtClean="0">
                <a:solidFill>
                  <a:schemeClr val="bg1"/>
                </a:solidFill>
              </a:rPr>
            </a:br>
            <a:r>
              <a:rPr lang="th-TH" sz="2800" dirty="0" smtClean="0">
                <a:solidFill>
                  <a:schemeClr val="bg1"/>
                </a:solidFill>
              </a:rPr>
              <a:t/>
            </a:r>
            <a:br>
              <a:rPr lang="th-TH" sz="2800" dirty="0" smtClean="0">
                <a:solidFill>
                  <a:schemeClr val="bg1"/>
                </a:solidFill>
              </a:rPr>
            </a:br>
            <a:r>
              <a:rPr lang="th-TH" sz="2800" dirty="0" smtClean="0">
                <a:solidFill>
                  <a:schemeClr val="bg1"/>
                </a:solidFill>
              </a:rPr>
              <a:t> </a:t>
            </a:r>
            <a:br>
              <a:rPr lang="th-TH" sz="2800" dirty="0" smtClean="0">
                <a:solidFill>
                  <a:schemeClr val="bg1"/>
                </a:solidFill>
              </a:rPr>
            </a:br>
            <a:r>
              <a:rPr lang="th-TH" sz="2800" dirty="0" smtClean="0">
                <a:solidFill>
                  <a:schemeClr val="bg1"/>
                </a:solidFill>
              </a:rPr>
              <a:t/>
            </a:r>
            <a:br>
              <a:rPr lang="th-TH" sz="2800" dirty="0" smtClean="0">
                <a:solidFill>
                  <a:schemeClr val="bg1"/>
                </a:solidFill>
              </a:rPr>
            </a:br>
            <a:r>
              <a:rPr lang="th-TH" sz="2800" dirty="0" smtClean="0">
                <a:solidFill>
                  <a:schemeClr val="bg1"/>
                </a:solidFill>
              </a:rPr>
              <a:t>         </a:t>
            </a:r>
            <a:r>
              <a:rPr lang="th-TH" sz="2400" dirty="0" smtClean="0"/>
              <a:t>พระเจ้าบรมวงศ์เธอ กรมพระยากำแพงเพชรอัครโยธิน</a:t>
            </a:r>
            <a:r>
              <a:rPr lang="en-US" sz="2400" i="1" dirty="0" smtClean="0"/>
              <a:t>   </a:t>
            </a:r>
            <a:r>
              <a:rPr lang="en-US" sz="2400" dirty="0" smtClean="0"/>
              <a:t>“</a:t>
            </a:r>
            <a:r>
              <a:rPr lang="th-TH" sz="2400" dirty="0" smtClean="0"/>
              <a:t>พระบิดาแห่งวงการโฆษณาไทย</a:t>
            </a:r>
            <a:r>
              <a:rPr lang="en-US" sz="2400" dirty="0" smtClean="0"/>
              <a:t>”</a:t>
            </a:r>
            <a:r>
              <a:rPr lang="th-TH" sz="2800" dirty="0" smtClean="0">
                <a:solidFill>
                  <a:schemeClr val="bg1"/>
                </a:solidFill>
              </a:rPr>
              <a:t/>
            </a:r>
            <a:br>
              <a:rPr lang="th-TH" sz="2800" dirty="0" smtClean="0">
                <a:solidFill>
                  <a:schemeClr val="bg1"/>
                </a:solidFill>
              </a:rPr>
            </a:br>
            <a:r>
              <a:rPr lang="th-TH" sz="2800" dirty="0" smtClean="0">
                <a:solidFill>
                  <a:schemeClr val="tx1"/>
                </a:solidFill>
              </a:rPr>
              <a:t>พระเจ้าบรมวงศ์เธอ กรมพระกำแพงเพชรอัครโยธิน ได้ทรงตั้งแผนกการโฆษณาของการรถไฟขึ้น  ใน พ.ศ. 2467 ท่านได้จัดตั้งบริษัทสยามแอดเวอร์ไทซิ่ง รับจ้างทำโฆษณาเป็นที่แรกของไทย และยังทรงถ่ายภาพยนตร์สารคดีอุตสาหกรรมของไทย คือ </a:t>
            </a:r>
            <a:br>
              <a:rPr lang="th-TH" sz="2800" dirty="0" smtClean="0">
                <a:solidFill>
                  <a:schemeClr val="tx1"/>
                </a:solidFill>
              </a:rPr>
            </a:br>
            <a:r>
              <a:rPr lang="th-TH" sz="2800" dirty="0" smtClean="0">
                <a:solidFill>
                  <a:schemeClr val="tx1"/>
                </a:solidFill>
              </a:rPr>
              <a:t>โรงงานสบู่บริษัทสยามอินดัสตรี จึงได้รับยกย่องเป็น “พระบิดาแห่งวงการโฆษณาไทย”</a:t>
            </a:r>
            <a:r>
              <a:rPr lang="th-TH" sz="2800" dirty="0" smtClean="0">
                <a:solidFill>
                  <a:schemeClr val="bg1"/>
                </a:solidFill>
              </a:rPr>
              <a:t/>
            </a:r>
            <a:br>
              <a:rPr lang="th-TH" sz="2800" dirty="0" smtClean="0">
                <a:solidFill>
                  <a:schemeClr val="bg1"/>
                </a:solidFill>
              </a:rPr>
            </a:br>
            <a:r>
              <a:rPr lang="th-TH" sz="2800" dirty="0" smtClean="0">
                <a:solidFill>
                  <a:schemeClr val="bg1"/>
                </a:solidFill>
              </a:rPr>
              <a:t>	</a:t>
            </a:r>
            <a:endParaRPr lang="th-TH" sz="2800" dirty="0"/>
          </a:p>
        </p:txBody>
      </p:sp>
      <p:pic>
        <p:nvPicPr>
          <p:cNvPr id="1026" name="BLOGGER_PHOTO_ID_5195977370177035762" descr="http://3.bp.blogspot.com/_QPVaehEp0To/SBvR44Je3fI/AAAAAAAAADU/SzicUA8h0iQ/s200/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809750"/>
            <a:ext cx="14097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2502517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4599384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            </a:t>
            </a:r>
            <a:r>
              <a:rPr lang="th-TH" sz="3100" dirty="0" smtClean="0"/>
              <a:t>ต่อมาในปี พ.ศ. </a:t>
            </a:r>
            <a:r>
              <a:rPr lang="en-US" sz="3100" dirty="0" smtClean="0">
                <a:latin typeface="Cordia New" pitchFamily="34" charset="-34"/>
                <a:cs typeface="Cordia New" pitchFamily="34" charset="-34"/>
              </a:rPr>
              <a:t>2495</a:t>
            </a:r>
            <a:r>
              <a:rPr lang="en-US" sz="3100" dirty="0" smtClean="0"/>
              <a:t> </a:t>
            </a:r>
            <a:r>
              <a:rPr lang="th-TH" sz="3100" dirty="0" smtClean="0"/>
              <a:t>เริ่มมีการจัดตั้งสถานีโทรทัศน์ โดยใช้ชื่อสถานีว่า </a:t>
            </a:r>
            <a:r>
              <a:rPr lang="th-TH" sz="3100" i="1" dirty="0" smtClean="0"/>
              <a:t>สถานีไทยโทรทัศน์ ช่อง </a:t>
            </a:r>
            <a:r>
              <a:rPr lang="en-US" sz="3100" i="1" dirty="0" smtClean="0">
                <a:latin typeface="Cordia New" pitchFamily="34" charset="-34"/>
                <a:cs typeface="Cordia New" pitchFamily="34" charset="-34"/>
              </a:rPr>
              <a:t>4</a:t>
            </a:r>
            <a:r>
              <a:rPr lang="en-US" sz="3100" dirty="0" smtClean="0"/>
              <a:t> </a:t>
            </a:r>
            <a:r>
              <a:rPr lang="th-TH" sz="3100" dirty="0" smtClean="0"/>
              <a:t>บางขุนพรหม นับเป็นครั้งแรก ในประวัติศาสตร์การแพร่ภาพทางโทรทัศน์ </a:t>
            </a:r>
            <a:r>
              <a:rPr lang="th-TH" sz="3600" dirty="0" smtClean="0"/>
              <a:t>ของประเทศไทย และมีการดำเนินงาน ในรูปของบริษัทจำกัด คือ บริษัท ไทยโทรทัศน์ จำกัด จึงทำให้สื่อหลักของการโฆษณา ได้เกิดขึ้นอย่างครบถ้วน พ.ศ.</a:t>
            </a:r>
            <a:r>
              <a:rPr lang="en-US" sz="3600" dirty="0" smtClean="0">
                <a:latin typeface="Cordia New" pitchFamily="34" charset="-34"/>
                <a:cs typeface="Cordia New" pitchFamily="34" charset="-34"/>
              </a:rPr>
              <a:t>2500</a:t>
            </a:r>
            <a:r>
              <a:rPr lang="en-US" sz="3600" dirty="0" smtClean="0"/>
              <a:t> </a:t>
            </a:r>
            <a:r>
              <a:rPr lang="th-TH" sz="3600" dirty="0" smtClean="0"/>
              <a:t>การโฆษณาได้พัฒนาตัวเองเข้าสู่ยุคของธุรกิจการโฆษณาเต็มรูปแบบมีการพัฒนาการในด้านรูปแบบ คุณภาพ ปริมาณ เข้าสู่รูปแบบของการเป็นอุตสาหกรรมอย่างจริงจัง</a:t>
            </a:r>
            <a:r>
              <a:rPr lang="th-TH" sz="3600" dirty="0" smtClean="0">
                <a:solidFill>
                  <a:schemeClr val="tx1"/>
                </a:solidFill>
              </a:rPr>
              <a:t>ในปัจจุบันมีมีบริษัทโฆษณาจำนวนมาก จึงกลายเป็นอุตสาหกรรมขนาดใหญ่มีวงเงินสะพัดอยู่หลายพันล้านบาท และยังมีแนวโน้มการขยายตัวเพิ่มอย่างไม่หยุดยั้ง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57906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-171400"/>
            <a:ext cx="8640960" cy="7029400"/>
          </a:xfrm>
        </p:spPr>
        <p:txBody>
          <a:bodyPr>
            <a:noAutofit/>
          </a:bodyPr>
          <a:lstStyle/>
          <a:p>
            <a:r>
              <a:rPr lang="th-TH" sz="4400" dirty="0" smtClean="0"/>
              <a:t>บทบาทของการโฆษณา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th-TH" sz="4400" dirty="0" smtClean="0"/>
              <a:t> </a:t>
            </a:r>
            <a:r>
              <a:rPr lang="th-TH" sz="3200" dirty="0" smtClean="0"/>
              <a:t>การ</a:t>
            </a:r>
            <a:r>
              <a:rPr lang="th-TH" sz="3200" dirty="0" smtClean="0">
                <a:hlinkClick r:id="rId2" tooltip="โฆษณา"/>
              </a:rPr>
              <a:t>โฆษณา</a:t>
            </a:r>
            <a:r>
              <a:rPr lang="th-TH" sz="3200" dirty="0" smtClean="0"/>
              <a:t>มีบทบาทมากขึ้น เห็นได้จากการมีโฆษณาตามสื่อต่างๆ โดยเจ้าของกิจการจะว่าจ้างบริษัทรับทำ</a:t>
            </a:r>
            <a:r>
              <a:rPr lang="th-TH" sz="3200" dirty="0" smtClean="0">
                <a:hlinkClick r:id="rId2" tooltip="โฆษณา"/>
              </a:rPr>
              <a:t>โฆษณา</a:t>
            </a:r>
            <a:r>
              <a:rPr lang="en-US" sz="3200" dirty="0" smtClean="0"/>
              <a:t> </a:t>
            </a:r>
            <a:r>
              <a:rPr lang="th-TH" sz="3200" dirty="0" smtClean="0"/>
              <a:t>เพื่อทำการ</a:t>
            </a:r>
            <a:r>
              <a:rPr lang="th-TH" sz="3200" dirty="0" smtClean="0">
                <a:hlinkClick r:id="rId2" tooltip="โฆษณา"/>
              </a:rPr>
              <a:t>โฆษณา</a:t>
            </a:r>
            <a:r>
              <a:rPr lang="th-TH" sz="3200" dirty="0" smtClean="0"/>
              <a:t>สินค้าและบริการในสื่อต่างๆ โดยรูปแบบการ</a:t>
            </a:r>
            <a:r>
              <a:rPr lang="th-TH" sz="3200" dirty="0" smtClean="0">
                <a:hlinkClick r:id="rId2" tooltip="โฆษณา"/>
              </a:rPr>
              <a:t>โฆษณา</a:t>
            </a:r>
            <a:r>
              <a:rPr lang="th-TH" sz="3200" dirty="0" smtClean="0"/>
              <a:t>ในปัจจุบันมีลักษณะดังนี้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th-TH" sz="4400" dirty="0" smtClean="0"/>
              <a:t> </a:t>
            </a:r>
            <a:r>
              <a:rPr lang="th-TH" sz="2800" dirty="0" smtClean="0"/>
              <a:t>1.การลงสื่อ</a:t>
            </a:r>
            <a:r>
              <a:rPr lang="th-TH" sz="2800" dirty="0" smtClean="0">
                <a:hlinkClick r:id="rId2" tooltip="โฆษณา"/>
              </a:rPr>
              <a:t>โฆษณา</a:t>
            </a:r>
            <a:r>
              <a:rPr lang="en-US" sz="2800" dirty="0" smtClean="0"/>
              <a:t> </a:t>
            </a:r>
            <a:r>
              <a:rPr lang="th-TH" sz="2800" dirty="0" smtClean="0"/>
              <a:t>สถานที่ใดก็ตามที่มีสปอนเซอร์จ่ายเงินเพื่อจะได้แสดง</a:t>
            </a:r>
            <a:r>
              <a:rPr lang="th-TH" sz="2800" dirty="0" smtClean="0">
                <a:hlinkClick r:id="rId2" tooltip="โฆษณา"/>
              </a:rPr>
              <a:t>โฆษณา</a:t>
            </a:r>
            <a:r>
              <a:rPr lang="th-TH" sz="2800" dirty="0" smtClean="0"/>
              <a:t>ของตนถือได้ว่าเป็นสื่อ</a:t>
            </a:r>
            <a:r>
              <a:rPr lang="th-TH" sz="2800" dirty="0" smtClean="0">
                <a:hlinkClick r:id="rId2" tooltip="โฆษณา"/>
              </a:rPr>
              <a:t>โฆษณา</a:t>
            </a:r>
            <a:r>
              <a:rPr lang="th-TH" sz="2800" dirty="0" smtClean="0"/>
              <a:t>อย่างหนึ่ง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th-TH" sz="2800" dirty="0" smtClean="0"/>
              <a:t> 2.การ</a:t>
            </a:r>
            <a:r>
              <a:rPr lang="th-TH" sz="2800" dirty="0" smtClean="0">
                <a:hlinkClick r:id="rId2" tooltip="โฆษณา"/>
              </a:rPr>
              <a:t>โฆษณา</a:t>
            </a:r>
            <a:r>
              <a:rPr lang="th-TH" sz="2800" dirty="0" smtClean="0"/>
              <a:t>แอบแฝง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3. </a:t>
            </a:r>
            <a:r>
              <a:rPr lang="th-TH" sz="2800" dirty="0" smtClean="0"/>
              <a:t>การ</a:t>
            </a:r>
            <a:r>
              <a:rPr lang="th-TH" sz="2800" dirty="0" smtClean="0">
                <a:hlinkClick r:id="rId2" tooltip="โฆษณา"/>
              </a:rPr>
              <a:t>โฆษณา</a:t>
            </a:r>
            <a:r>
              <a:rPr lang="th-TH" sz="2800" dirty="0" smtClean="0"/>
              <a:t>ทางโทรทัศน์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4.</a:t>
            </a:r>
            <a:r>
              <a:rPr lang="th-TH" sz="2800" dirty="0" smtClean="0"/>
              <a:t>การ</a:t>
            </a:r>
            <a:r>
              <a:rPr lang="th-TH" sz="2800" dirty="0" smtClean="0">
                <a:hlinkClick r:id="rId2" tooltip="โฆษณา"/>
              </a:rPr>
              <a:t>โฆษณา</a:t>
            </a:r>
            <a:r>
              <a:rPr lang="th-TH" sz="2800" dirty="0" smtClean="0"/>
              <a:t>รูปแบบใหม่ ได้แก่ </a:t>
            </a:r>
            <a:r>
              <a:rPr lang="th-TH" sz="2800" i="1" dirty="0" smtClean="0"/>
              <a:t>การ</a:t>
            </a:r>
            <a:r>
              <a:rPr lang="th-TH" sz="2800" i="1" dirty="0" smtClean="0">
                <a:hlinkClick r:id="rId2" tooltip="โฆษณา"/>
              </a:rPr>
              <a:t>โฆษณา</a:t>
            </a:r>
            <a:r>
              <a:rPr lang="th-TH" sz="2800" i="1" dirty="0" smtClean="0"/>
              <a:t>บนอินเทอร์เน็ต </a:t>
            </a:r>
            <a:r>
              <a:rPr lang="th-TH" sz="2800" dirty="0" smtClean="0"/>
              <a:t>,</a:t>
            </a:r>
            <a:r>
              <a:rPr lang="th-TH" sz="2800" i="1" dirty="0" smtClean="0"/>
              <a:t>การ</a:t>
            </a:r>
            <a:r>
              <a:rPr lang="th-TH" sz="2800" i="1" dirty="0" smtClean="0">
                <a:hlinkClick r:id="rId2" tooltip="โฆษณา"/>
              </a:rPr>
              <a:t>โฆษณา</a:t>
            </a:r>
            <a:r>
              <a:rPr lang="th-TH" sz="2800" i="1" dirty="0" smtClean="0"/>
              <a:t>ทางอีเมล์ </a:t>
            </a:r>
            <a:r>
              <a:rPr lang="th-TH" sz="2800" dirty="0" smtClean="0"/>
              <a:t>,</a:t>
            </a:r>
            <a:r>
              <a:rPr lang="th-TH" sz="2800" i="1" dirty="0" smtClean="0"/>
              <a:t>การ</a:t>
            </a:r>
            <a:r>
              <a:rPr lang="th-TH" sz="2800" i="1" dirty="0" smtClean="0">
                <a:hlinkClick r:id="rId2" tooltip="โฆษณา"/>
              </a:rPr>
              <a:t>โฆษณา</a:t>
            </a:r>
            <a:r>
              <a:rPr lang="th-TH" sz="2800" i="1" dirty="0" smtClean="0"/>
              <a:t>ผ่าน </a:t>
            </a:r>
            <a:r>
              <a:rPr lang="en-US" sz="2800" i="1" dirty="0" smtClean="0"/>
              <a:t>SMS</a:t>
            </a:r>
            <a:r>
              <a:rPr lang="en-US" sz="2800" dirty="0" smtClean="0"/>
              <a:t> </a:t>
            </a:r>
            <a:r>
              <a:rPr lang="th-TH" sz="2800" dirty="0" smtClean="0"/>
              <a:t>,</a:t>
            </a:r>
            <a:r>
              <a:rPr lang="th-TH" sz="2800" i="1" dirty="0" smtClean="0"/>
              <a:t>การโฆษณาในกระดาษเช็ดปากหรือทิชชู</a:t>
            </a:r>
            <a:r>
              <a:rPr lang="th-TH" sz="280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th-TH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45746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6336704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chemeClr val="tx1"/>
                </a:solidFill>
              </a:rPr>
              <a:t>ความสำคัญของการโฆษณา</a:t>
            </a:r>
            <a:br>
              <a:rPr lang="th-TH" sz="2800" b="1" dirty="0" smtClean="0">
                <a:solidFill>
                  <a:schemeClr val="tx1"/>
                </a:solidFill>
              </a:rPr>
            </a:br>
            <a:r>
              <a:rPr lang="th-TH" sz="2800" dirty="0">
                <a:solidFill>
                  <a:schemeClr val="tx1"/>
                </a:solidFill>
              </a:rPr>
              <a:t>	</a:t>
            </a:r>
            <a:r>
              <a:rPr lang="th-TH" sz="2800" dirty="0" smtClean="0">
                <a:solidFill>
                  <a:schemeClr val="tx1"/>
                </a:solidFill>
              </a:rPr>
              <a:t>การโฆษณาได้เข้ามามีบทบาทในการดำรงชีวิตของคนในสังคม ซึ่งได้ถูกนำมาใช้เป็นเครื่องมือสื่อสารเพื่อส่งข่าวสาร โน้มน้าว กระตุ้น กลุ่มเป้าหมายให้คล้อยตาม การโฆษณาจึงมีบทบาทในด้านต่าง ๆ ดังนี้</a:t>
            </a:r>
            <a:br>
              <a:rPr lang="th-TH" sz="2800" dirty="0" smtClean="0">
                <a:solidFill>
                  <a:schemeClr val="tx1"/>
                </a:solidFill>
              </a:rPr>
            </a:br>
            <a:r>
              <a:rPr lang="th-TH" sz="2800" dirty="0" smtClean="0">
                <a:solidFill>
                  <a:schemeClr val="tx1"/>
                </a:solidFill>
              </a:rPr>
              <a:t>1. การโฆษณากับเศรษฐกิจช่วยสร้างงานให้คนมีงานทำจำนวนมาก </a:t>
            </a:r>
            <a:br>
              <a:rPr lang="th-TH" sz="2800" dirty="0" smtClean="0">
                <a:solidFill>
                  <a:schemeClr val="tx1"/>
                </a:solidFill>
              </a:rPr>
            </a:br>
            <a:r>
              <a:rPr lang="th-TH" sz="2800" dirty="0" smtClean="0">
                <a:solidFill>
                  <a:schemeClr val="tx1"/>
                </a:solidFill>
              </a:rPr>
              <a:t>2. การโฆษณากับผู้บริโภคทำให้ผู้บริโภคประหยัดเวลาและค่าใช้จ่าย มีการตัดสินใจได้รวดเร็วขึ้น </a:t>
            </a:r>
            <a:br>
              <a:rPr lang="th-TH" sz="2800" dirty="0" smtClean="0">
                <a:solidFill>
                  <a:schemeClr val="tx1"/>
                </a:solidFill>
              </a:rPr>
            </a:br>
            <a:r>
              <a:rPr lang="th-TH" sz="2800" dirty="0" smtClean="0">
                <a:solidFill>
                  <a:schemeClr val="tx1"/>
                </a:solidFill>
              </a:rPr>
              <a:t>3. การโฆษณากับระบบสื่อสารมวลชนสื่อมวลชนมีอิทธิพลต่อประชาชนในการเสนอโฆษณาสินค้าต่างๆรวมถึงข่าวสารได้รวดเร็ว ทันโลก ทันเหตุการณ์ </a:t>
            </a:r>
            <a:br>
              <a:rPr lang="th-TH" sz="2800" dirty="0" smtClean="0">
                <a:solidFill>
                  <a:schemeClr val="tx1"/>
                </a:solidFill>
              </a:rPr>
            </a:br>
            <a:r>
              <a:rPr lang="th-TH" sz="2800" dirty="0" smtClean="0">
                <a:solidFill>
                  <a:schemeClr val="tx1"/>
                </a:solidFill>
              </a:rPr>
              <a:t>4. การโฆษณากับการตลาด  ช่วยให้การขยายการผลิตมากขึ้น ช่วยเตือนความทรงจำหรือรักษากลุ่มผู้บริโภค ช่วยสนับสนุนให้ข้อมูลแก่กลุ่มผู้บริโภค และช่วยให้แผนกขายสามารถขายสินค้าได้อย่างสม่ำเสมอ</a:t>
            </a:r>
            <a:endParaRPr lang="th-TH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79711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3507</Words>
  <Application>Microsoft Office PowerPoint</Application>
  <PresentationFormat>On-screen Show (4:3)</PresentationFormat>
  <Paragraphs>294</Paragraphs>
  <Slides>57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PowerPoint Presentation</vt:lpstr>
      <vt:lpstr>PowerPoint Presentation</vt:lpstr>
      <vt:lpstr>                    บทที่ 1  ความหมายและความสำคัญของการโฆษณา</vt:lpstr>
      <vt:lpstr>การโฆษณา(Advertising)คือ รูปแบบของค่าใช้จ่ายต่าง ๆ ที่เป็นตัวเงินของอุปถัมภ์ เพื่อส่งเสริมการขายสินค้า บริการ โดยไม่ใช้ตัวบุคคลในการขาย ที่กล่าวนี้เป็นความหมายของสมาคมการตลาดแห่งสหรัฐอเมริกา (AMA : Ameracin Marketing Association) สรุปความหมายของการโฆษณา 1. มีการจ่ายเงินเกี่ยวกับสื่อ 2. เป็นการขายที่ไม่ใช้บุคคล 3. เป็นการเผยแพร่ข่าวสาร 4. เป็นการเสนอขายต่อชุมชน 5. มีผู้อุปถัมภ์ระบุไว้ 6. เป็นสื่อที่ใช้ในการชักจูงใจ</vt:lpstr>
      <vt:lpstr> วิวัฒนาการของการโฆษณา  ประวัติของการโฆษณาในประเทศไทย เริ่มต้นมาตั้งแต่สมัยต้นรัตนโกสินทร์ โดยพ่อค้าจะใช้การร้องขายสินค้า เพื่อสื่อกับลูกค้าโดยตรง ซึ่งรูปแบบของการโฆษณาสินค้าในลักษณะนี้ ได้สืบทอดมาจนถึงปัจจุบันนี้ สำหรับประเทศไทยได้ใช้หนังสือพิมพ์ เป็นสื่อมวลชนชนิดแรก โดยนายแพทย์แดน บีช บรัดเลย์ (หมอบรัดเลย์: Dan Beach Bradley) ได้ออกหนังสือพิมพ์ภาษาไทย ชื่อ หนังสือจดหมายเหตุฯ หรือ The Bangkok Recorder                </vt:lpstr>
      <vt:lpstr>เครื่องมือในการโฆษณาชนิดแรกในประเทศไทยคือ หนังสือพิมพ์ และโฆษณาชิ้นแรกเป็นการโฆษณาของอู่ต่อเรือบางกอกด๊อก ในสมัยราชกาลที่ 6                 พระเจ้าบรมวงศ์เธอ กรมพระยากำแพงเพชรอัครโยธิน   “พระบิดาแห่งวงการโฆษณาไทย” พระเจ้าบรมวงศ์เธอ กรมพระกำแพงเพชรอัครโยธิน ได้ทรงตั้งแผนกการโฆษณาของการรถไฟขึ้น  ใน พ.ศ. 2467 ท่านได้จัดตั้งบริษัทสยามแอดเวอร์ไทซิ่ง รับจ้างทำโฆษณาเป็นที่แรกของไทย และยังทรงถ่ายภาพยนตร์สารคดีอุตสาหกรรมของไทย คือ  โรงงานสบู่บริษัทสยามอินดัสตรี จึงได้รับยกย่องเป็น “พระบิดาแห่งวงการโฆษณาไทย”  </vt:lpstr>
      <vt:lpstr>            ต่อมาในปี พ.ศ. 2495 เริ่มมีการจัดตั้งสถานีโทรทัศน์ โดยใช้ชื่อสถานีว่า สถานีไทยโทรทัศน์ ช่อง 4 บางขุนพรหม นับเป็นครั้งแรก ในประวัติศาสตร์การแพร่ภาพทางโทรทัศน์ ของประเทศไทย และมีการดำเนินงาน ในรูปของบริษัทจำกัด คือ บริษัท ไทยโทรทัศน์ จำกัด จึงทำให้สื่อหลักของการโฆษณา ได้เกิดขึ้นอย่างครบถ้วน พ.ศ.2500 การโฆษณาได้พัฒนาตัวเองเข้าสู่ยุคของธุรกิจการโฆษณาเต็มรูปแบบมีการพัฒนาการในด้านรูปแบบ คุณภาพ ปริมาณ เข้าสู่รูปแบบของการเป็นอุตสาหกรรมอย่างจริงจังในปัจจุบันมีมีบริษัทโฆษณาจำนวนมาก จึงกลายเป็นอุตสาหกรรมขนาดใหญ่มีวงเงินสะพัดอยู่หลายพันล้านบาท และยังมีแนวโน้มการขยายตัวเพิ่มอย่างไม่หยุดยั้ง</vt:lpstr>
      <vt:lpstr>บทบาทของการโฆษณา  การโฆษณามีบทบาทมากขึ้น เห็นได้จากการมีโฆษณาตามสื่อต่างๆ โดยเจ้าของกิจการจะว่าจ้างบริษัทรับทำโฆษณา เพื่อทำการโฆษณาสินค้าและบริการในสื่อต่างๆ โดยรูปแบบการโฆษณาในปัจจุบันมีลักษณะดังนี้   1.การลงสื่อโฆษณา สถานที่ใดก็ตามที่มีสปอนเซอร์จ่ายเงินเพื่อจะได้แสดงโฆษณาของตนถือได้ว่าเป็นสื่อโฆษณาอย่างหนึ่ง    2.การโฆษณาแอบแฝง    3. การโฆษณาทางโทรทัศน์   4.การโฆษณารูปแบบใหม่ ได้แก่ การโฆษณาบนอินเทอร์เน็ต ,การโฆษณาทางอีเมล์ ,การโฆษณาผ่าน SMS ,การโฆษณาในกระดาษเช็ดปากหรือทิชชู   </vt:lpstr>
      <vt:lpstr>ความสำคัญของการโฆษณา  การโฆษณาได้เข้ามามีบทบาทในการดำรงชีวิตของคนในสังคม ซึ่งได้ถูกนำมาใช้เป็นเครื่องมือสื่อสารเพื่อส่งข่าวสาร โน้มน้าว กระตุ้น กลุ่มเป้าหมายให้คล้อยตาม การโฆษณาจึงมีบทบาทในด้านต่าง ๆ ดังนี้ 1. การโฆษณากับเศรษฐกิจช่วยสร้างงานให้คนมีงานทำจำนวนมาก  2. การโฆษณากับผู้บริโภคทำให้ผู้บริโภคประหยัดเวลาและค่าใช้จ่าย มีการตัดสินใจได้รวดเร็วขึ้น  3. การโฆษณากับระบบสื่อสารมวลชนสื่อมวลชนมีอิทธิพลต่อประชาชนในการเสนอโฆษณาสินค้าต่างๆรวมถึงข่าวสารได้รวดเร็ว ทันโลก ทันเหตุการณ์  4. การโฆษณากับการตลาด  ช่วยให้การขยายการผลิตมากขึ้น ช่วยเตือนความทรงจำหรือรักษากลุ่มผู้บริโภค ช่วยสนับสนุนให้ข้อมูลแก่กลุ่มผู้บริโภค และช่วยให้แผนกขายสามารถขายสินค้าได้อย่างสม่ำเสมอ</vt:lpstr>
      <vt:lpstr>บทที่ 2 วัตถุประสงค์และประเภทของการโฆษณา</vt:lpstr>
      <vt:lpstr>         การโฆษณาที่ดีไม่ว่าจะใช้สื่ออะไรก็ตามจะต้องมีการวางแผนเตรียมงานตามขั้นตอนการโฆษณา(Advertising Process)เนื่องจากการสร้างงานโฆษณาไม่ใช่เรื่องง่ายๆอย่างที่คนส่วนมากคิด ซึ่งในขั้นตอนการเตรียมการโฆษณามีดังนี้       ขั้นที่ 1 การเก็บรวบรวมข้อมูลเกี่ยวกับประเภทผลิตภัณฑ์ วิธีการดำเนินงานทางการตลาดกลุ่มเป้าหมาย        ขั้นที่ 2 การวางแผนงานโดยการกำหนดงบประมาณที่จะใช้ในการโฆษณาเพื่อรู้ขอบเขตการจัดทำโฆษณาและการกำหนดวัตถุประสงค์ของการโฆษณาต้องให้ชัดเจน         ขั้นที่ 3 การกำหนดกลยุทธ์ประกอบด้วยการวางโครงร่างของการโฆษณา(Layout)         ขั้นที่ 4 การผลิตชิ้นงาน เป็นขั้นตอนที่ทำการผลิตผลงานโฆษณาตามที่ได้วางแผนไว้</vt:lpstr>
      <vt:lpstr>วัตถุประสงค์ของการโฆษณา  1. เพื่อแนะนำสินค้าหรือบริการให้เข้าถึงกลุ่มลูกค้า  2. เพื่อสนับสนุน แนะนำทางให้กับพนักงานเดินตลาด ให้สามารถทำงานได้ง่ายขึ้น เพราะกลุ่มลูกค้าจะรู้จักสินค้ามาก่อน จากการโฆษณา  3. เพื่อให้ลูกค้ายอมรับคุณภาพของสินค้า  4. เพื่อกระตุ้นให้เกิดการใช้สินค้า  5. เพื่อย้ำความทรงจำของลูกค้า ให้เกิดความต้องการทางการซื้อซ้ำอีก  6. เพื่อช่วยเพิ่มยอดขาย  7. เพื่อสร้างภาพพจน์ที่ดีขององค์การ ในความรู้สึกของลูกค้า</vt:lpstr>
      <vt:lpstr>ประเภทของการโฆษณา 10 ประเภท คือ</vt:lpstr>
      <vt:lpstr>1. การโฆษณาระดับชาติ  (National Advertising)</vt:lpstr>
      <vt:lpstr>2.การโฆษณาอุตสาหกรรม  (Industrial Advertising)</vt:lpstr>
      <vt:lpstr>3. การโฆษณาเพื่อขายปลีก  (Retaill Advertising)</vt:lpstr>
      <vt:lpstr>4. การโฆษณาถึงบุคคลเฉพาะอาชีพ  (Professional Advertising)</vt:lpstr>
      <vt:lpstr>5.การโฆษณาเพื่อการค้า  (Trade Advertising)</vt:lpstr>
      <vt:lpstr>6. การโฆษณาความคิด  (Non-product or Idea Advertising)</vt:lpstr>
      <vt:lpstr>7.การโฆษณาเพื่อขอคำสั่งซื้อทางไปรษณีย์  (Mail-order Advertising)</vt:lpstr>
      <vt:lpstr>8. การโฆษณานำทางพนักงานขายสินค้าพิเศษ  (Advertising to Get Leads for Specialty Salesman)</vt:lpstr>
      <vt:lpstr>9.การโฆษณาบริษัท (Corporate Advertising)</vt:lpstr>
      <vt:lpstr>10.การโฆษณาส่งเสริมการขาย (Promotional Advertising)</vt:lpstr>
      <vt:lpstr>ขั้นตอนการโฆษณา (Advertising Stage)</vt:lpstr>
      <vt:lpstr>ขั้นตอนการโฆษณา (Advertising Stage)</vt:lpstr>
      <vt:lpstr>ขั้นตอนการโฆษณา (Advertising Stage)</vt:lpstr>
      <vt:lpstr>วงจรการโฆษณา  (Advertising Spiral) </vt:lpstr>
      <vt:lpstr>บทที่ 3  การสื่อความคิดด้วยภาพ: การสร้างสรรค์การสร้างสรรค์โฆษณา (Creative) </vt:lpstr>
      <vt:lpstr>คุณสมบัติของนักสร้างสรรค์งานโฆษณา </vt:lpstr>
      <vt:lpstr>ลักษณะงานของการสร้างสรรค์งานโฆษณา</vt:lpstr>
      <vt:lpstr>บทที่ 6  สื่อการโฆษณา (Advertising Media)</vt:lpstr>
      <vt:lpstr>ความหมายของสื่อการโฆษณา   </vt:lpstr>
      <vt:lpstr>ประเภทของสื่อโฆษณา(Types of media)  </vt:lpstr>
      <vt:lpstr>ประเภทของสื่อโฆษณา(Types of media)  </vt:lpstr>
      <vt:lpstr>ประเภทของสื่อโฆษณา(Types of media)  </vt:lpstr>
      <vt:lpstr>ประเภทของสื่อโฆษณา(Types of media)  </vt:lpstr>
      <vt:lpstr>ประเภทของสื่อโฆษณา(Types of media) </vt:lpstr>
      <vt:lpstr>ประเภทของสื่อโฆษณา(Types of media)  </vt:lpstr>
      <vt:lpstr>ประเภทของสื่อโฆษณา(Types of media) </vt:lpstr>
      <vt:lpstr>ประเภทของสื่อโฆษณา(Types of media)</vt:lpstr>
      <vt:lpstr>ประเภทของสื่อโฆษณา(Types of media)</vt:lpstr>
      <vt:lpstr>ประเภทของสื่อโฆษณา(Types of media)</vt:lpstr>
      <vt:lpstr>ประเภทของสื่อโฆษณา(Types of media)</vt:lpstr>
      <vt:lpstr>ปัจจัยสำคัญในการพิจารณาเลือกสื่อการโฆษณาประเภทต่างๆ</vt:lpstr>
      <vt:lpstr>บทที่ 9  อาชีพโฆษณาและจรรยาบรรณของอาชีพ</vt:lpstr>
      <vt:lpstr> </vt:lpstr>
      <vt:lpstr>ประเภทของตัวแทนโฆษณา</vt:lpstr>
      <vt:lpstr>บทบาทและหน้าที่ของตัวแทนโฆษณา</vt:lpstr>
      <vt:lpstr>โครงสร้างบริษัทตัวแทนโฆษณา</vt:lpstr>
      <vt:lpstr>จรรยาบรรณแห่งอาชีพโฆษณา 1. ประกอบอาชีพด้วยความซื่อสัตย์สุจริต 2. ไม่กระทำการใด ๆ ให้เกิดความเสื่อมเสียเกียรติศักดิ์แห่งวิชาชีพ 3. มีความรับผิดชอบต่อสังคม 4. ไม่ทำโฆษณาที่ดูหมิ่นศาสนา หรือความเชื่อ 5. ไม่ทำโฆษณาอวดสรรพคุณเกิดจริง 6. ไม่ทำโฆษณาโจมตี หรือเปรียบเทียบกับสินอื่น 7. ไม่ทำโฆษณาโดยใช้เสียงที่เป็นการก่อกวนความรู้สึก 8. ไม่ทำโฆษณาโดยทำให้เกิดความกลัวโดยไม่มีเหตุอันควร 9. ไม่ทำโฆษณาโดยใช้ไสยศาสตร์หรือเรื่องโชคลางมาเป็นข้อจูงใจ 10.ไม่ทำโฆษณาเลียนแบบผู้อื่น 11.ไม่ทำโฆษณาสนับสนุนหรือก่อให้เกิดการทำสิ่งผิดกฎหมาย 12.ไม่ทำโฆษณาโดยใช้ศัพท์สถิติ ผลการวิจัยในทางที่ไม่สมควร 13.ไม่ทำโฆษณาที่ทำให้เกิดการเหยียดหยามกันเกี่ยวกับเชื่อชาติ หรือศาสนา 14.ไม่ทำโฆษณาอ้างอิงตัวบุคคล หรือสถาบันโดยที่ไม่มีอยู่จริง 15.ไม่ทำโฆษณาที่มีผลอันตรายต่อเด็กทั้งร่างกายและจิตใจ 16.การโฆษณาโดยการอ้างอิงบุคคล ต้องเป็นไปตามมรรยาทแห่งวิชาชีพนั้น ๆ</vt:lpstr>
      <vt:lpstr>สรุปตัวแทนโฆษณามีหน้าที่ในการให้บริการกับผู้ผลิตสินค้า / บริษัทลูกค้า ดังนี้</vt:lpstr>
      <vt:lpstr> อินเตอร์เน็ตจะส่งผลกระทบต่อโลกธุรกิจ ก่อให้เกิดการเปลี่ยนแปลงต่าง ๆ 1. สมุดหน้าเหลือง จะอยู่ในรูปข้อมูลออนไลน์ หรือซีดี-รอม 2. แคตตาล็อค โบชัวร์มีน้อยลง เพราะสามารถใช้อินเตอร์เน็ตแทน 3. ไปรษณีย์ทำงานน้อยลง เพราะใช้สื่ออิเล็คทรอนิคส์แทน 4. บริการทางการเงินทุกประเภทจะเคลื่อนย้ายมาอยู่บนหน้าจอคอมฯ 5. เปลี่ยนแปลงอุตสาหกรรมทางโทรศัพท์หลาย ๆ ด้าน 6. โฆษณาย้ายมาอยู่บนอินเตอร์เน็ตมากขึ้น</vt:lpstr>
      <vt:lpstr>บทที่ 10  การนำเทคโนโลยีมาใช้ประยุกต์ในการโฆษณา</vt:lpstr>
      <vt:lpstr> 1. โทรทัศน์ มีอิทธิพลทำให้วิทยุจากสื่อบันเทิงเกลายเป็นพียงสื่อข่าวสารและดนตรี 2. คอมพิวเตอร์เมนเฟรม เริ่มเข้ามาสู่สำนักงานธุรกิจทำให้ธุรกิจขยายตัวมีประสิทธิภาพมากขึ้น เพราะ มีบทบาทตั้งแต่การจัดเก็บข้อมูล จนถึง ผลิต จำหน่ายและทำการตลาด 3. ชิปอิเล็คทรอนิคส์เป็นตัวควบคุมการทำงานทั้งหมดไม่ว่าเป็นสินค้า /เครื่องใช้ต่างๆ 4. คอมพิวเตอร์ส่วนบุคคลเข้ามาปฏิวัติการดำเนินชีวิตทั้งในบ้านและที่ทำงาน 5. Internet เป็นพัฒนาการที่สำคัญที่สุดผู้ใช้สามารถสื่อสารกันได้ทางไปรษณีย์อิเล็กทรอนิกส์(E-Mail) ซึ่งคือการส่งข้อความถึงกันโดยผ่านคอมพิวเตอร์   </vt:lpstr>
      <vt:lpstr>การค้าในระบบอิเล็กทรอนิกส์ (E-Commerce)</vt:lpstr>
      <vt:lpstr>เทคนิคการนำเทคโนโลยีมาประยุกต์ใช้ในการโฆษณา  การโฆษณาจะต้องก้าวไปตามยุคสมัย เมื่อวิวัฒนาการของสังคมเปลี่ยนแปลง มีเทคโนโลยีใหม่เกิดขึ้น การโฆษณาก็ต้องทำให้สินค้าที่เกิดขึ้นมาจากเทคโนโลยีสมัยใหม่ที่มีลักษณะทางกายภาพคล้ายกัน ให้มองดูต่างกันได้ในสายตาผู้บริโภคด้วยเทคนิคล้ำหน้าของการโฆษณา</vt:lpstr>
      <vt:lpstr>Homework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TAO</cp:lastModifiedBy>
  <cp:revision>45</cp:revision>
  <dcterms:created xsi:type="dcterms:W3CDTF">2012-11-01T10:35:20Z</dcterms:created>
  <dcterms:modified xsi:type="dcterms:W3CDTF">2022-02-01T07:56:04Z</dcterms:modified>
</cp:coreProperties>
</file>