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08/08/60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อวัจนภาษา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06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	2.2 </a:t>
            </a:r>
            <a:r>
              <a:rPr lang="th-TH" sz="2800" dirty="0"/>
              <a:t>เสื้อผ้าและการแต่ง</a:t>
            </a:r>
            <a:r>
              <a:rPr lang="th-TH" sz="2800" dirty="0" smtClean="0"/>
              <a:t>กาย (</a:t>
            </a:r>
            <a:r>
              <a:rPr lang="en-US" sz="2800" dirty="0"/>
              <a:t>Clothing and Personal </a:t>
            </a:r>
            <a:r>
              <a:rPr lang="en-US" sz="2800" dirty="0" smtClean="0"/>
              <a:t>Grooming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2.3 ความสามารถ</a:t>
            </a:r>
            <a:r>
              <a:rPr lang="th-TH" sz="2800" dirty="0"/>
              <a:t>ในการควบคุมอารมณ์ความรู้สึกและการแสดงออก (</a:t>
            </a:r>
            <a:r>
              <a:rPr lang="en-US" sz="2800" dirty="0" smtClean="0"/>
              <a:t>Poise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2.4 กาล</a:t>
            </a:r>
            <a:r>
              <a:rPr lang="th-TH" sz="2800" dirty="0"/>
              <a:t>ภาษา (</a:t>
            </a:r>
            <a:r>
              <a:rPr lang="en-US" sz="2800" dirty="0" err="1"/>
              <a:t>Chronemics</a:t>
            </a:r>
            <a:r>
              <a:rPr lang="en-US" sz="2800" dirty="0"/>
              <a:t> or </a:t>
            </a:r>
            <a:r>
              <a:rPr lang="en-US" sz="2800" dirty="0" smtClean="0"/>
              <a:t>time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/>
              <a:t>3.ปริ</a:t>
            </a:r>
            <a:r>
              <a:rPr lang="th-TH" sz="2800" dirty="0" smtClean="0"/>
              <a:t>ภาษา (</a:t>
            </a:r>
            <a:r>
              <a:rPr lang="en-US" sz="2800" dirty="0" smtClean="0"/>
              <a:t>Paralanguage</a:t>
            </a:r>
            <a:r>
              <a:rPr lang="th-TH" sz="2800" dirty="0" smtClean="0"/>
              <a:t>)</a:t>
            </a:r>
            <a:r>
              <a:rPr lang="en-US" sz="2800" dirty="0" smtClean="0"/>
              <a:t>  </a:t>
            </a:r>
            <a:r>
              <a:rPr lang="th-TH" sz="2800" dirty="0"/>
              <a:t>แบ่งเป็น 4 </a:t>
            </a:r>
            <a:r>
              <a:rPr lang="th-TH" sz="2800" dirty="0" smtClean="0"/>
              <a:t>ประเภท</a:t>
            </a:r>
            <a:endParaRPr lang="en-US" sz="2800" dirty="0" smtClean="0"/>
          </a:p>
          <a:p>
            <a:pPr marL="0" indent="0">
              <a:buNone/>
            </a:pPr>
            <a:r>
              <a:rPr lang="th-TH" sz="2800" dirty="0" smtClean="0"/>
              <a:t>	3.1 </a:t>
            </a:r>
            <a:r>
              <a:rPr lang="th-TH" sz="2800" dirty="0"/>
              <a:t>คุณลักษณะของเสียง (</a:t>
            </a:r>
            <a:r>
              <a:rPr lang="en-US" sz="2800" dirty="0"/>
              <a:t>Vocal </a:t>
            </a:r>
            <a:r>
              <a:rPr lang="en-US" sz="2800" dirty="0" smtClean="0"/>
              <a:t>Characteristics</a:t>
            </a:r>
            <a:r>
              <a:rPr lang="th-TH" sz="2800" dirty="0" smtClean="0"/>
              <a:t>) </a:t>
            </a:r>
            <a:r>
              <a:rPr lang="en-US" sz="2800" dirty="0" smtClean="0">
                <a:hlinkClick r:id="rId2" action="ppaction://hlinksldjump"/>
              </a:rPr>
              <a:t>GO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3.2 </a:t>
            </a:r>
            <a:r>
              <a:rPr lang="th-TH" sz="2800" dirty="0"/>
              <a:t>เสียงซึ่งไม่ใช่ถ้อยคำแต่สามารถสื่อความหมายได้</a:t>
            </a:r>
          </a:p>
          <a:p>
            <a:pPr marL="0" indent="0">
              <a:buNone/>
            </a:pPr>
            <a:r>
              <a:rPr lang="th-TH" sz="2800" dirty="0" smtClean="0"/>
              <a:t>	3.3 </a:t>
            </a:r>
            <a:r>
              <a:rPr lang="th-TH" sz="2800" dirty="0"/>
              <a:t>การเว้นระยะการ</a:t>
            </a:r>
            <a:r>
              <a:rPr lang="th-TH" sz="2800" dirty="0" smtClean="0"/>
              <a:t>พูด (</a:t>
            </a:r>
            <a:r>
              <a:rPr lang="en-US" sz="2800" dirty="0" smtClean="0"/>
              <a:t>Pause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 smtClean="0"/>
              <a:t>หรือการ</a:t>
            </a:r>
            <a:r>
              <a:rPr lang="th-TH" sz="2800" dirty="0"/>
              <a:t>นิ่ง</a:t>
            </a:r>
            <a:r>
              <a:rPr lang="th-TH" sz="2800" dirty="0" smtClean="0"/>
              <a:t>เงียบ (</a:t>
            </a:r>
            <a:r>
              <a:rPr lang="en-US" sz="2800" dirty="0" smtClean="0"/>
              <a:t>Silences</a:t>
            </a:r>
            <a:r>
              <a:rPr lang="th-TH" sz="2800" dirty="0" smtClean="0"/>
              <a:t>) </a:t>
            </a:r>
            <a:r>
              <a:rPr lang="en-US" sz="2800" dirty="0" smtClean="0">
                <a:hlinkClick r:id="rId3" action="ppaction://hlinksldjump"/>
              </a:rPr>
              <a:t>GO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3.4 </a:t>
            </a:r>
            <a:r>
              <a:rPr lang="th-TH" sz="2800" dirty="0"/>
              <a:t>เสียงหรือถ้อยคำที่ทำให้การพูดฟังดูไม่</a:t>
            </a:r>
            <a:r>
              <a:rPr lang="th-TH" sz="2800" dirty="0" smtClean="0"/>
              <a:t>ราบรื่น (</a:t>
            </a:r>
            <a:r>
              <a:rPr lang="en-US" sz="2800" dirty="0"/>
              <a:t>Vocal </a:t>
            </a:r>
            <a:r>
              <a:rPr lang="en-US" sz="2800" dirty="0" smtClean="0"/>
              <a:t>Interferences</a:t>
            </a:r>
            <a:r>
              <a:rPr lang="th-TH" sz="2800" dirty="0" smtClean="0"/>
              <a:t>) </a:t>
            </a:r>
            <a:r>
              <a:rPr lang="en-US" sz="2800" dirty="0" smtClean="0">
                <a:hlinkClick r:id="rId4" action="ppaction://hlinksldjump"/>
              </a:rPr>
              <a:t>GO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คุณลักษณะของเสียง (</a:t>
            </a:r>
            <a:r>
              <a:rPr lang="en-US" dirty="0"/>
              <a:t>Vocal </a:t>
            </a:r>
            <a:r>
              <a:rPr lang="en-US" dirty="0" smtClean="0"/>
              <a:t>Characteristics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h-TH" sz="2800" dirty="0" smtClean="0"/>
              <a:t> ระดับ</a:t>
            </a:r>
            <a:r>
              <a:rPr lang="th-TH" sz="2800" dirty="0"/>
              <a:t>เสียง (</a:t>
            </a:r>
            <a:r>
              <a:rPr lang="en-US" sz="2800" dirty="0" smtClean="0"/>
              <a:t>Pitch</a:t>
            </a:r>
            <a:r>
              <a:rPr lang="th-TH" sz="2800" dirty="0" smtClean="0"/>
              <a:t>) “นั่งลง”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2800" dirty="0" smtClean="0"/>
              <a:t> ระดับ</a:t>
            </a:r>
            <a:r>
              <a:rPr lang="th-TH" sz="2800" dirty="0"/>
              <a:t>ความดัง-เบาของเสียง (</a:t>
            </a:r>
            <a:r>
              <a:rPr lang="en-US" sz="2800" dirty="0" smtClean="0"/>
              <a:t>Volume</a:t>
            </a:r>
            <a:r>
              <a:rPr lang="th-TH" sz="28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2800" dirty="0" smtClean="0"/>
              <a:t> ความ</a:t>
            </a:r>
            <a:r>
              <a:rPr lang="th-TH" sz="2800" dirty="0"/>
              <a:t>ช้า-เร็วในการพูด (</a:t>
            </a:r>
            <a:r>
              <a:rPr lang="en-US" sz="2800" dirty="0"/>
              <a:t>Rate or </a:t>
            </a:r>
            <a:r>
              <a:rPr lang="en-US" sz="2800" dirty="0" smtClean="0"/>
              <a:t>Speed</a:t>
            </a:r>
            <a:r>
              <a:rPr lang="th-TH" sz="28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2800" dirty="0" smtClean="0"/>
              <a:t> น้ำเสียง</a:t>
            </a:r>
            <a:r>
              <a:rPr lang="th-TH" sz="2800" dirty="0"/>
              <a:t>และโทนเสียง (</a:t>
            </a:r>
            <a:r>
              <a:rPr lang="en-US" sz="2800" dirty="0" smtClean="0"/>
              <a:t>Tone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 smtClean="0"/>
              <a:t>หรือคุณภาพ</a:t>
            </a:r>
            <a:r>
              <a:rPr lang="th-TH" sz="2800" dirty="0"/>
              <a:t>ของเสียง (</a:t>
            </a:r>
            <a:r>
              <a:rPr lang="en-US" sz="2800" dirty="0"/>
              <a:t>Voice </a:t>
            </a:r>
            <a:r>
              <a:rPr lang="en-US" sz="2800" dirty="0" smtClean="0"/>
              <a:t>Quality</a:t>
            </a:r>
            <a:r>
              <a:rPr lang="th-TH" sz="2800" dirty="0" smtClean="0"/>
              <a:t>)</a:t>
            </a:r>
            <a:endParaRPr lang="en-US" sz="2800" dirty="0" smtClean="0"/>
          </a:p>
          <a:p>
            <a:pPr marL="0" indent="0" algn="r">
              <a:buNone/>
            </a:pPr>
            <a:r>
              <a:rPr lang="en-US" sz="2800" dirty="0" smtClean="0">
                <a:hlinkClick r:id="rId2" action="ppaction://hlinksldjump"/>
              </a:rPr>
              <a:t>back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0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การเว้นระยะการ</a:t>
            </a:r>
            <a:r>
              <a:rPr lang="th-TH" dirty="0" smtClean="0"/>
              <a:t>พูด (</a:t>
            </a:r>
            <a:r>
              <a:rPr lang="en-US" dirty="0" smtClean="0"/>
              <a:t>Pause</a:t>
            </a:r>
            <a:r>
              <a:rPr lang="th-TH" dirty="0" smtClean="0"/>
              <a:t>)</a:t>
            </a:r>
            <a:r>
              <a:rPr lang="en-US" dirty="0" smtClean="0"/>
              <a:t> </a:t>
            </a:r>
            <a:r>
              <a:rPr lang="th-TH" dirty="0" smtClean="0"/>
              <a:t>หรือการ</a:t>
            </a:r>
            <a:r>
              <a:rPr lang="th-TH" dirty="0"/>
              <a:t>นิ่ง</a:t>
            </a:r>
            <a:r>
              <a:rPr lang="th-TH" dirty="0" smtClean="0"/>
              <a:t>เงียบ (</a:t>
            </a:r>
            <a:r>
              <a:rPr lang="en-US" dirty="0" smtClean="0"/>
              <a:t>Silences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/>
              <a:t>การหยุดพูดชั่วขณะ  อาจหมายถึง</a:t>
            </a:r>
          </a:p>
          <a:p>
            <a:pPr marL="0" indent="0">
              <a:buNone/>
            </a:pPr>
            <a:r>
              <a:rPr lang="th-TH" sz="2800" dirty="0" smtClean="0"/>
              <a:t>	1</a:t>
            </a:r>
            <a:r>
              <a:rPr lang="th-TH" sz="2800" dirty="0"/>
              <a:t>. ช่วยลดระดับความเร็วในการพูด</a:t>
            </a:r>
          </a:p>
          <a:p>
            <a:pPr marL="0" indent="0">
              <a:buNone/>
            </a:pPr>
            <a:r>
              <a:rPr lang="th-TH" sz="2800" dirty="0" smtClean="0"/>
              <a:t>	2</a:t>
            </a:r>
            <a:r>
              <a:rPr lang="th-TH" sz="2800" dirty="0"/>
              <a:t>. ช่วยให้ผู้ฟังทำความเข้าใจ/คิดตาม</a:t>
            </a:r>
          </a:p>
          <a:p>
            <a:pPr marL="0" indent="0">
              <a:buNone/>
            </a:pPr>
            <a:r>
              <a:rPr lang="th-TH" sz="2800" dirty="0" smtClean="0"/>
              <a:t>	3</a:t>
            </a:r>
            <a:r>
              <a:rPr lang="th-TH" sz="2800" dirty="0"/>
              <a:t>. บอกเป็นนัยแก่ผู้ฟังว่าสิ่งที่ผู้พูดกำลังนำเสนอ  </a:t>
            </a:r>
            <a:r>
              <a:rPr lang="th-TH" sz="2800" dirty="0" smtClean="0"/>
              <a:t>/ น่าสนใจ</a:t>
            </a:r>
            <a:endParaRPr lang="th-TH" sz="2800" dirty="0"/>
          </a:p>
          <a:p>
            <a:pPr marL="0" indent="0">
              <a:buNone/>
            </a:pPr>
            <a:r>
              <a:rPr lang="th-TH" sz="2800" dirty="0" smtClean="0"/>
              <a:t>	4</a:t>
            </a:r>
            <a:r>
              <a:rPr lang="th-TH" sz="2800" dirty="0"/>
              <a:t>. เป็นสัญญาณให้ผู้ฟังแสดงการโต้ตอบได้</a:t>
            </a:r>
          </a:p>
          <a:p>
            <a:pPr marL="0" indent="0">
              <a:buNone/>
            </a:pPr>
            <a:r>
              <a:rPr lang="th-TH" sz="2800" dirty="0" smtClean="0"/>
              <a:t>	5</a:t>
            </a:r>
            <a:r>
              <a:rPr lang="th-TH" sz="2800" dirty="0"/>
              <a:t>. ต้องการหลีกเลี่ยงที่จะพูดถึงเรื่องต่าง 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การเว้นระยะการพูด (</a:t>
            </a:r>
            <a:r>
              <a:rPr lang="en-US" dirty="0"/>
              <a:t>Pause</a:t>
            </a:r>
            <a:r>
              <a:rPr lang="th-TH" dirty="0"/>
              <a:t>)</a:t>
            </a:r>
            <a:r>
              <a:rPr lang="en-US" dirty="0"/>
              <a:t> </a:t>
            </a:r>
            <a:r>
              <a:rPr lang="th-TH" dirty="0"/>
              <a:t>หรือการนิ่งเงียบ (</a:t>
            </a:r>
            <a:r>
              <a:rPr lang="en-US" dirty="0"/>
              <a:t>Silences</a:t>
            </a:r>
            <a:r>
              <a:rPr lang="th-TH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/>
              <a:t>การนิ่งเงียบสื่อ</a:t>
            </a:r>
            <a:r>
              <a:rPr lang="th-TH" sz="2800" dirty="0" smtClean="0"/>
              <a:t>ความหมาย</a:t>
            </a:r>
          </a:p>
          <a:p>
            <a:pPr marL="0" indent="0">
              <a:buNone/>
            </a:pPr>
            <a:r>
              <a:rPr lang="th-TH" sz="2800" dirty="0" smtClean="0"/>
              <a:t>	เชิง</a:t>
            </a:r>
            <a:r>
              <a:rPr lang="th-TH" sz="2800" dirty="0"/>
              <a:t>บวก </a:t>
            </a:r>
            <a:r>
              <a:rPr lang="th-TH" sz="2800" dirty="0" smtClean="0"/>
              <a:t>		1</a:t>
            </a:r>
            <a:r>
              <a:rPr lang="th-TH" sz="2800" dirty="0"/>
              <a:t>. แสดงความเคารพยกย่อง ชื่นชม</a:t>
            </a:r>
          </a:p>
          <a:p>
            <a:pPr marL="0" indent="0">
              <a:buNone/>
            </a:pPr>
            <a:r>
              <a:rPr lang="th-TH" sz="2800" dirty="0" smtClean="0"/>
              <a:t>				2</a:t>
            </a:r>
            <a:r>
              <a:rPr lang="th-TH" sz="2800" dirty="0"/>
              <a:t>. การมีสมาธิจดจ่อในเรื่องใดเรื่องหนึ่ง</a:t>
            </a:r>
          </a:p>
          <a:p>
            <a:pPr marL="0" indent="0">
              <a:buNone/>
            </a:pPr>
            <a:r>
              <a:rPr lang="th-TH" sz="2800" dirty="0" smtClean="0"/>
              <a:t>	ใน</a:t>
            </a:r>
            <a:r>
              <a:rPr lang="th-TH" sz="2800" dirty="0"/>
              <a:t>เชิงลบ   	1. แสดงความไม่เป็นมิตร</a:t>
            </a:r>
          </a:p>
          <a:p>
            <a:pPr marL="0" indent="0">
              <a:buNone/>
            </a:pPr>
            <a:r>
              <a:rPr lang="th-TH" sz="2800" dirty="0" smtClean="0"/>
              <a:t>				2</a:t>
            </a:r>
            <a:r>
              <a:rPr lang="th-TH" sz="2800" dirty="0"/>
              <a:t>. ไม่ใส่ใจ  สับสน เศร้า </a:t>
            </a:r>
            <a:r>
              <a:rPr lang="th-TH" sz="2800" dirty="0" smtClean="0"/>
              <a:t>ฯลฯ</a:t>
            </a:r>
          </a:p>
          <a:p>
            <a:pPr marL="0" indent="0" algn="r">
              <a:buNone/>
            </a:pPr>
            <a:r>
              <a:rPr lang="en-US" sz="2800" dirty="0" smtClean="0">
                <a:hlinkClick r:id="rId2" action="ppaction://hlinksldjump"/>
              </a:rPr>
              <a:t>back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4. การจัดสภาพแวดล้อม</a:t>
            </a:r>
            <a:r>
              <a:rPr lang="th-TH" sz="2800" dirty="0" smtClean="0"/>
              <a:t>รอบตัว (</a:t>
            </a:r>
            <a:r>
              <a:rPr lang="en-US" sz="2800" dirty="0"/>
              <a:t>Management of </a:t>
            </a:r>
            <a:r>
              <a:rPr lang="en-US" sz="2800" dirty="0" smtClean="0"/>
              <a:t>Environment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4.1 เทศภาษา (</a:t>
            </a:r>
            <a:r>
              <a:rPr lang="en-US" sz="2800" dirty="0" smtClean="0"/>
              <a:t>Proxemics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คือการศึกษาระยะห่างระหว่างบุคคล </a:t>
            </a:r>
          </a:p>
          <a:p>
            <a:pPr marL="0" indent="0">
              <a:buNone/>
            </a:pPr>
            <a:r>
              <a:rPr lang="th-TH" sz="2800" dirty="0" smtClean="0"/>
              <a:t>		4.1.1 </a:t>
            </a:r>
            <a:r>
              <a:rPr lang="th-TH" sz="2800" dirty="0"/>
              <a:t>ระยะห่างระหว่างบุคคลหรือคู่</a:t>
            </a:r>
            <a:r>
              <a:rPr lang="th-TH" sz="2800" dirty="0" smtClean="0"/>
              <a:t>สื่อสาร (</a:t>
            </a:r>
            <a:r>
              <a:rPr lang="en-US" sz="2800" dirty="0"/>
              <a:t>Personal </a:t>
            </a:r>
            <a:r>
              <a:rPr lang="en-US" sz="2800" dirty="0" smtClean="0"/>
              <a:t>Space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endParaRPr lang="en-US" sz="2800" dirty="0"/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ความสัมพันธ์</a:t>
            </a:r>
            <a:r>
              <a:rPr lang="th-TH" sz="2800" dirty="0"/>
              <a:t>ที่มีความเป็นส่วนตัว</a:t>
            </a:r>
            <a:r>
              <a:rPr lang="th-TH" sz="2800" dirty="0" smtClean="0"/>
              <a:t>มากๆ ระยะห่าง 0-18 นิ้ว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ความสัมพันธ์</a:t>
            </a:r>
            <a:r>
              <a:rPr lang="th-TH" sz="2800" dirty="0"/>
              <a:t>กับบุคคล</a:t>
            </a:r>
            <a:r>
              <a:rPr lang="th-TH" sz="2800" dirty="0" smtClean="0"/>
              <a:t>ต่างๆ ระยะห่าง </a:t>
            </a:r>
            <a:r>
              <a:rPr lang="th-TH" sz="2800" dirty="0"/>
              <a:t>1.5-4 </a:t>
            </a:r>
            <a:r>
              <a:rPr lang="th-TH" sz="2800" dirty="0" smtClean="0"/>
              <a:t>ฟุต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ความสัมพันธ์</a:t>
            </a:r>
            <a:r>
              <a:rPr lang="th-TH" sz="2800" dirty="0"/>
              <a:t>ทางสังคมที่มีลักษณะเป็นทางการระยะห่าง 4-12 </a:t>
            </a:r>
            <a:r>
              <a:rPr lang="th-TH" sz="2800" dirty="0" smtClean="0"/>
              <a:t>ฟุต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ความสัมพันธ์</a:t>
            </a:r>
            <a:r>
              <a:rPr lang="th-TH" sz="2800" dirty="0"/>
              <a:t>กับสาธารณชน ระยะห่าง 12-25 </a:t>
            </a:r>
            <a:r>
              <a:rPr lang="th-TH" sz="2800" dirty="0" smtClean="0"/>
              <a:t>ฟุต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8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225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		4.1.2 </a:t>
            </a:r>
            <a:r>
              <a:rPr lang="th-TH" sz="2800" dirty="0"/>
              <a:t>การจัดพื้นที่  (</a:t>
            </a:r>
            <a:r>
              <a:rPr lang="en-US" sz="2800" dirty="0"/>
              <a:t>Spatial </a:t>
            </a:r>
            <a:r>
              <a:rPr lang="en-US" sz="2800" dirty="0" smtClean="0"/>
              <a:t>Arrangement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		แบ่งเป็น </a:t>
            </a:r>
            <a:r>
              <a:rPr lang="th-TH" sz="2800" dirty="0"/>
              <a:t>2 ประเภท</a:t>
            </a:r>
          </a:p>
          <a:p>
            <a:pPr marL="1344613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การ</a:t>
            </a:r>
            <a:r>
              <a:rPr lang="th-TH" sz="2800" dirty="0"/>
              <a:t>จัดที่นั่ง 		</a:t>
            </a:r>
          </a:p>
          <a:p>
            <a:pPr marL="1344613" indent="-17463">
              <a:buFont typeface="Wingdings" panose="05000000000000000000" pitchFamily="2" charset="2"/>
              <a:buChar char="Ø"/>
            </a:pPr>
            <a:r>
              <a:rPr lang="th-TH" sz="2800" dirty="0" smtClean="0"/>
              <a:t> การ</a:t>
            </a:r>
            <a:r>
              <a:rPr lang="th-TH" sz="2800" dirty="0"/>
              <a:t>ตกแต่งพื้นที่</a:t>
            </a:r>
          </a:p>
          <a:p>
            <a:pPr marL="0" indent="0">
              <a:buNone/>
            </a:pPr>
            <a:r>
              <a:rPr lang="th-TH" sz="2800" dirty="0" smtClean="0"/>
              <a:t>		4.1.3 </a:t>
            </a:r>
            <a:r>
              <a:rPr lang="th-TH" sz="2800" dirty="0"/>
              <a:t>การกำหนดอาณาเขต (</a:t>
            </a:r>
            <a:r>
              <a:rPr lang="en-US" sz="2800" dirty="0" smtClean="0"/>
              <a:t>Territoriality</a:t>
            </a:r>
            <a:r>
              <a:rPr lang="th-TH" sz="2800" dirty="0" smtClean="0"/>
              <a:t>)</a:t>
            </a:r>
            <a:endParaRPr lang="en-US" sz="2800" dirty="0"/>
          </a:p>
          <a:p>
            <a:pPr marL="1344613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อาณา</a:t>
            </a:r>
            <a:r>
              <a:rPr lang="th-TH" sz="2800" dirty="0"/>
              <a:t>เขตปฐมภูมิ  (</a:t>
            </a:r>
            <a:r>
              <a:rPr lang="en-US" sz="2800" dirty="0"/>
              <a:t>Primary </a:t>
            </a:r>
            <a:r>
              <a:rPr lang="en-US" sz="2800" dirty="0" smtClean="0"/>
              <a:t>Territory</a:t>
            </a:r>
            <a:r>
              <a:rPr lang="th-TH" sz="2800" dirty="0" smtClean="0"/>
              <a:t>)</a:t>
            </a:r>
          </a:p>
          <a:p>
            <a:pPr marL="1344613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อาณา</a:t>
            </a:r>
            <a:r>
              <a:rPr lang="th-TH" sz="2800" dirty="0"/>
              <a:t>เขตทุติยภูมิ  (</a:t>
            </a:r>
            <a:r>
              <a:rPr lang="en-US" sz="2800" dirty="0"/>
              <a:t>Secondary </a:t>
            </a:r>
            <a:r>
              <a:rPr lang="en-US" sz="2800" dirty="0" smtClean="0"/>
              <a:t>Territory</a:t>
            </a:r>
            <a:r>
              <a:rPr lang="th-TH" sz="2800" dirty="0" smtClean="0"/>
              <a:t>)</a:t>
            </a:r>
          </a:p>
          <a:p>
            <a:pPr marL="1344613" indent="-17463">
              <a:buFont typeface="Wingdings" panose="05000000000000000000" pitchFamily="2" charset="2"/>
              <a:buChar char="Ø"/>
            </a:pPr>
            <a:r>
              <a:rPr lang="th-TH" sz="2800" dirty="0" smtClean="0"/>
              <a:t> อาณา</a:t>
            </a:r>
            <a:r>
              <a:rPr lang="th-TH" sz="2800" dirty="0"/>
              <a:t>เขตสาธารณะ  (</a:t>
            </a:r>
            <a:r>
              <a:rPr lang="en-US" sz="2800" dirty="0"/>
              <a:t>Public </a:t>
            </a:r>
            <a:r>
              <a:rPr lang="en-US" sz="2800" dirty="0" smtClean="0"/>
              <a:t>Territory</a:t>
            </a:r>
            <a:r>
              <a:rPr lang="th-TH" sz="2800" dirty="0" smtClean="0"/>
              <a:t>)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 smtClean="0"/>
              <a:t>	4.2 อุณหภูมิ (</a:t>
            </a:r>
            <a:r>
              <a:rPr lang="en-US" sz="2800" dirty="0" smtClean="0"/>
              <a:t>Temperature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แสงสว่างหรือแสง</a:t>
            </a:r>
            <a:r>
              <a:rPr lang="th-TH" sz="2800" dirty="0" smtClean="0"/>
              <a:t>ไฟ (</a:t>
            </a:r>
            <a:r>
              <a:rPr lang="en-US" sz="2800" dirty="0" smtClean="0"/>
              <a:t>Lighting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และสี (</a:t>
            </a:r>
            <a:r>
              <a:rPr lang="en-US" sz="2800" dirty="0" smtClean="0"/>
              <a:t>Color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	4.2.1 อุณหภูมิ</a:t>
            </a:r>
            <a:r>
              <a:rPr lang="th-TH" sz="2800" dirty="0"/>
              <a:t>ขณะสื่อสารมีผลต่อความสำเร็จ/เป็นอุปสรรคต่อความสำเร็จ</a:t>
            </a:r>
          </a:p>
          <a:p>
            <a:pPr marL="0" indent="0">
              <a:buNone/>
            </a:pPr>
            <a:r>
              <a:rPr lang="th-TH" sz="2800" dirty="0" smtClean="0"/>
              <a:t>		4.2.2 </a:t>
            </a:r>
            <a:r>
              <a:rPr lang="th-TH" sz="2800" dirty="0"/>
              <a:t>แสงสว่าง/แสงไฟในสถานที่ที่เกิดการสื่อสาร</a:t>
            </a:r>
          </a:p>
          <a:p>
            <a:pPr marL="0" indent="0">
              <a:buNone/>
            </a:pPr>
            <a:r>
              <a:rPr lang="th-TH" sz="2800" dirty="0" smtClean="0"/>
              <a:t>		4.2.3 </a:t>
            </a:r>
            <a:r>
              <a:rPr lang="th-TH" sz="2800" dirty="0"/>
              <a:t>สีสามารถกระตุ้นให้เกิดปฏิกิริยาทั้งทางกายและ</a:t>
            </a:r>
            <a:r>
              <a:rPr lang="th-TH" sz="2800" dirty="0" smtClean="0"/>
              <a:t>อารมณ์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การแปลความหมายของอวัจนภาษา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/>
              <a:t>1. แปลความหมายของอวัจนภาษาโดยอาศัยปริบทแวดล้อม</a:t>
            </a:r>
          </a:p>
          <a:p>
            <a:pPr marL="0" indent="0">
              <a:buNone/>
            </a:pPr>
            <a:r>
              <a:rPr lang="th-TH" sz="2800" dirty="0" smtClean="0"/>
              <a:t>2</a:t>
            </a:r>
            <a:r>
              <a:rPr lang="th-TH" sz="2800" dirty="0"/>
              <a:t>. เปรียบเทียบพฤติกรรมที่บุคคลแสดงออกกับลักษณะ</a:t>
            </a:r>
            <a:r>
              <a:rPr lang="th-TH" sz="2800" dirty="0" smtClean="0"/>
              <a:t>นิสัยปกติ</a:t>
            </a:r>
            <a:r>
              <a:rPr lang="th-TH" sz="2800" dirty="0"/>
              <a:t>ของบุคคล</a:t>
            </a:r>
          </a:p>
          <a:p>
            <a:pPr marL="0" indent="0">
              <a:buNone/>
            </a:pPr>
            <a:r>
              <a:rPr lang="th-TH" sz="2800" dirty="0" smtClean="0"/>
              <a:t>3</a:t>
            </a:r>
            <a:r>
              <a:rPr lang="th-TH" sz="2800" dirty="0"/>
              <a:t>. การแสดงปฏิกิริยาโต้ตอบโดยใช้วัจนภาษาที่เหมาะสม</a:t>
            </a:r>
            <a:r>
              <a:rPr lang="th-TH" sz="2800" dirty="0" smtClean="0"/>
              <a:t>เพื่อตรวจสอบความเข้าใจ</a:t>
            </a:r>
          </a:p>
          <a:p>
            <a:pPr marL="0" indent="0">
              <a:buNone/>
            </a:pPr>
            <a:r>
              <a:rPr lang="th-TH" sz="2800" dirty="0" smtClean="0"/>
              <a:t>4. </a:t>
            </a:r>
            <a:r>
              <a:rPr lang="th-TH" sz="2800" dirty="0"/>
              <a:t>ควรตรวจสอบและฝึกฝนการรับรู้บุคคลอื่นและการ</a:t>
            </a:r>
            <a:r>
              <a:rPr lang="th-TH" sz="2800" dirty="0" smtClean="0"/>
              <a:t>รับรู้สังคม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9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การพัฒนาทักษะในการใช้อวัจนภาษา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/>
              <a:t>1. ระวังการแปลความหมายอวัจนสาร</a:t>
            </a:r>
          </a:p>
          <a:p>
            <a:pPr marL="0" indent="0">
              <a:buNone/>
            </a:pPr>
            <a:r>
              <a:rPr lang="th-TH" sz="2800" dirty="0" smtClean="0"/>
              <a:t>2</a:t>
            </a:r>
            <a:r>
              <a:rPr lang="th-TH" sz="2800" dirty="0"/>
              <a:t>. ใส่ใจหรือให้ความสนใจอวัจนภาษาอย่างเหมาะสม</a:t>
            </a:r>
          </a:p>
          <a:p>
            <a:pPr marL="0" indent="0">
              <a:buNone/>
            </a:pPr>
            <a:r>
              <a:rPr lang="th-TH" sz="2800" dirty="0" smtClean="0"/>
              <a:t>3</a:t>
            </a:r>
            <a:r>
              <a:rPr lang="th-TH" sz="2800" dirty="0"/>
              <a:t>. ประเมินการใช้อวัจนภาษาของตนเองเพื่อป้องกันการสื่อความหมายไปโดยไม่ตั้งใจ</a:t>
            </a:r>
          </a:p>
          <a:p>
            <a:pPr marL="0" indent="0">
              <a:buNone/>
            </a:pPr>
            <a:r>
              <a:rPr lang="th-TH" sz="2800" dirty="0" smtClean="0"/>
              <a:t>4</a:t>
            </a:r>
            <a:r>
              <a:rPr lang="th-TH" sz="2800" dirty="0"/>
              <a:t>. ควรตระหนักว่าพฤติกรรมต่าง ๆ ที่เราคิดว่าเป็นเรื่องปกติ/ไม่สำคัญอาจสร้างความรู้สึกที่ไม่ดีให้กับคนอื่นได้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497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พฤติกรรม</a:t>
            </a:r>
            <a:r>
              <a:rPr lang="th-TH" sz="3200" dirty="0"/>
              <a:t>ของมนุษย์หรือสิ่งที่มนุษย์ตั้งใจสร้างและกำหนดขึ้นเพื่อใช้สื่อความหมายได้เหมือนกับถ้อยคำในภาษาและเป็นที่ยอมรับกันในสังค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ความสำคัญของอวัจนภาษา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มนุษย์ใช้อวัจนภาษาในการแสดงความรู้สึกและ</a:t>
            </a:r>
            <a:r>
              <a:rPr lang="th-TH" sz="3200" dirty="0" smtClean="0"/>
              <a:t>ทัศนคติของ</a:t>
            </a:r>
            <a:r>
              <a:rPr lang="th-TH" sz="3200" dirty="0"/>
              <a:t>ตน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มนุษย์ใช้อวัจนภาษาในการประเมินความรู้สึกภายใน</a:t>
            </a:r>
            <a:r>
              <a:rPr lang="th-TH" sz="3200" dirty="0" smtClean="0"/>
              <a:t>ของบุคคล</a:t>
            </a:r>
            <a:r>
              <a:rPr lang="th-TH" sz="3200" dirty="0"/>
              <a:t>อื่น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อวัจนภาษามีส่วนสำคัญในการสื่อสารระหว่างบุคคล</a:t>
            </a:r>
          </a:p>
          <a:p>
            <a:pPr marL="0" indent="0">
              <a:buNone/>
            </a:pPr>
            <a:r>
              <a:rPr lang="th-TH" sz="3200" dirty="0" smtClean="0"/>
              <a:t>4</a:t>
            </a:r>
            <a:r>
              <a:rPr lang="th-TH" sz="3200" dirty="0"/>
              <a:t>. อวัจนภาษาเป็นสิ่งสำคัญต่อศักยภาพในการสื่อสารและส่งผลต่อการสร้างความสัมพันธ์ระหว่างคู่</a:t>
            </a:r>
            <a:r>
              <a:rPr lang="th-TH" sz="3200" dirty="0" smtClean="0"/>
              <a:t>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ลักษณะเฉพาะของอวัจนภาษา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อวัจนภาษาอาจก่อให้เกิดความหมายที่กำกวม  </a:t>
            </a:r>
            <a:r>
              <a:rPr lang="th-TH" sz="3200" dirty="0" smtClean="0"/>
              <a:t>หรือไม่</a:t>
            </a:r>
            <a:r>
              <a:rPr lang="th-TH" sz="3200" dirty="0"/>
              <a:t>ชัดเจน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อวัจนภาษามีความเกี่ยวข้องกับประเพณีวัฒนธรรม</a:t>
            </a:r>
            <a:r>
              <a:rPr lang="th-TH" sz="3200" dirty="0" smtClean="0"/>
              <a:t>และมี</a:t>
            </a:r>
            <a:r>
              <a:rPr lang="th-TH" sz="3200" dirty="0"/>
              <a:t>ความหมายแตกต่างกันไปตามแต่ละประเพณีวัฒนธรรม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อวัจนภาษาเอื้อให้เกิดการสื่อความหมายอย่างต่อเนื่อง</a:t>
            </a:r>
          </a:p>
          <a:p>
            <a:pPr marL="0" indent="0">
              <a:buNone/>
            </a:pPr>
            <a:r>
              <a:rPr lang="th-TH" sz="3200" dirty="0" smtClean="0"/>
              <a:t>4</a:t>
            </a:r>
            <a:r>
              <a:rPr lang="th-TH" sz="3200" dirty="0"/>
              <a:t>. อวัจนภาษาทำให้มนุษย์เกิดการรับรู้ได้หลาย</a:t>
            </a:r>
            <a:r>
              <a:rPr lang="th-TH" sz="3200" dirty="0" smtClean="0"/>
              <a:t>ช่องทางพร้อมกัน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ลักษณะเฉพาะของอวัจนภาษา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37285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5. อวัจนภาษาที่ปรากฏนั้นอาจเกิดจาก</a:t>
            </a:r>
          </a:p>
          <a:p>
            <a:pPr indent="-17463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ความ</a:t>
            </a:r>
            <a:r>
              <a:rPr lang="th-TH" sz="3200" dirty="0"/>
              <a:t>ตั้งใจที่จะสื่อความหมายไปยังบุคคล</a:t>
            </a:r>
            <a:r>
              <a:rPr lang="th-TH" sz="3200" dirty="0" smtClean="0"/>
              <a:t>อื่น</a:t>
            </a:r>
          </a:p>
          <a:p>
            <a:pPr indent="-17463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เกิด</a:t>
            </a:r>
            <a:r>
              <a:rPr lang="th-TH" sz="3200" dirty="0"/>
              <a:t>โดยรู้ตัวและไม่รู้ตัว</a:t>
            </a:r>
          </a:p>
          <a:p>
            <a:pPr marL="0" indent="0">
              <a:buNone/>
            </a:pPr>
            <a:r>
              <a:rPr lang="th-TH" sz="3200" dirty="0" smtClean="0"/>
              <a:t>6</a:t>
            </a:r>
            <a:r>
              <a:rPr lang="th-TH" sz="3200" dirty="0"/>
              <a:t>. อวัจนภาษาที่มนุษย์กำหนดขึ้นใช้มีที่มาจาก</a:t>
            </a:r>
          </a:p>
          <a:p>
            <a:pPr indent="-17463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การ</a:t>
            </a:r>
            <a:r>
              <a:rPr lang="th-TH" sz="3200" dirty="0"/>
              <a:t>เลียนแบบกริยาอาการตาม</a:t>
            </a:r>
            <a:r>
              <a:rPr lang="th-TH" sz="3200" dirty="0" smtClean="0"/>
              <a:t>ธรรมชาติ</a:t>
            </a:r>
          </a:p>
          <a:p>
            <a:pPr indent="-17463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ปฏิกิริยา</a:t>
            </a:r>
            <a:r>
              <a:rPr lang="th-TH" sz="3200" dirty="0"/>
              <a:t>ทาง</a:t>
            </a:r>
            <a:r>
              <a:rPr lang="th-TH" sz="3200" dirty="0" smtClean="0"/>
              <a:t>กาย</a:t>
            </a:r>
          </a:p>
          <a:p>
            <a:pPr indent="-17463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การ</a:t>
            </a:r>
            <a:r>
              <a:rPr lang="th-TH" sz="3200" dirty="0"/>
              <a:t>บัญญัติหรือกำหนดโดย</a:t>
            </a:r>
            <a:r>
              <a:rPr lang="th-TH" sz="3200" dirty="0" smtClean="0"/>
              <a:t>สังคม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1. การเคลื่อนไหวของร่างกายหรือภาษา</a:t>
            </a:r>
            <a:r>
              <a:rPr lang="th-TH" sz="2800" dirty="0" smtClean="0"/>
              <a:t>ร่างกาย (</a:t>
            </a:r>
            <a:r>
              <a:rPr lang="en-US" sz="2800" dirty="0"/>
              <a:t>body </a:t>
            </a:r>
            <a:r>
              <a:rPr lang="en-US" sz="2800" dirty="0" smtClean="0"/>
              <a:t>movement: Kinesics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1.1 การ</a:t>
            </a:r>
            <a:r>
              <a:rPr lang="th-TH" sz="2800" dirty="0"/>
              <a:t>แสดงท่าทาง (</a:t>
            </a:r>
            <a:r>
              <a:rPr lang="en-US" sz="2800" dirty="0" smtClean="0"/>
              <a:t>Gestures</a:t>
            </a:r>
            <a:r>
              <a:rPr lang="th-TH" sz="2800" dirty="0" smtClean="0"/>
              <a:t>)</a:t>
            </a:r>
            <a:endParaRPr lang="en-US" sz="2800" dirty="0"/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สัญลักษณ์</a:t>
            </a:r>
            <a:r>
              <a:rPr lang="th-TH" sz="2800" dirty="0"/>
              <a:t>แทนวัจนภาษา (</a:t>
            </a:r>
            <a:r>
              <a:rPr lang="en-US" sz="2800" dirty="0" smtClean="0"/>
              <a:t>Emblems</a:t>
            </a:r>
            <a:r>
              <a:rPr lang="th-TH" sz="2800" dirty="0" smtClean="0"/>
              <a:t>)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การ</a:t>
            </a:r>
            <a:r>
              <a:rPr lang="th-TH" sz="2800" dirty="0"/>
              <a:t>แสดงท่าทางประกอบวัจ</a:t>
            </a:r>
            <a:r>
              <a:rPr lang="th-TH" sz="2800" dirty="0" smtClean="0"/>
              <a:t>นภาษา (</a:t>
            </a:r>
            <a:r>
              <a:rPr lang="en-US" sz="2800" dirty="0" smtClean="0"/>
              <a:t>Illustrators</a:t>
            </a:r>
            <a:r>
              <a:rPr lang="th-TH" sz="2800" dirty="0" smtClean="0"/>
              <a:t>)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การ</a:t>
            </a:r>
            <a:r>
              <a:rPr lang="th-TH" sz="2800" dirty="0"/>
              <a:t>แสดงท่าทางเพื่อให้ควบคุมปฏิสัมพันธ์/พฤติกรรมของคู่สื่อสาร (</a:t>
            </a:r>
            <a:r>
              <a:rPr lang="en-US" sz="2800" dirty="0" smtClean="0"/>
              <a:t>Regulators</a:t>
            </a:r>
            <a:r>
              <a:rPr lang="th-TH" sz="2800" dirty="0" smtClean="0"/>
              <a:t>)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การ</a:t>
            </a:r>
            <a:r>
              <a:rPr lang="th-TH" sz="2800" dirty="0"/>
              <a:t>แสดงท่าทางเพื่อสื่ออารมณ์</a:t>
            </a:r>
            <a:r>
              <a:rPr lang="th-TH" sz="2800" dirty="0" smtClean="0"/>
              <a:t>ความรู้สึก (</a:t>
            </a:r>
            <a:r>
              <a:rPr lang="en-US" sz="2800" dirty="0"/>
              <a:t>Affect </a:t>
            </a:r>
            <a:r>
              <a:rPr lang="en-US" sz="2800" dirty="0" smtClean="0"/>
              <a:t>Displays</a:t>
            </a:r>
            <a:r>
              <a:rPr lang="th-TH" sz="2800" dirty="0" smtClean="0"/>
              <a:t>)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การ</a:t>
            </a:r>
            <a:r>
              <a:rPr lang="th-TH" sz="2800" dirty="0"/>
              <a:t>แสดงท่าทาง/พฤติกรรมเพื่อลดความกดดันช่วยปรับตนให้รู้สึกดีขึ้น (</a:t>
            </a:r>
            <a:r>
              <a:rPr lang="en-US" sz="2800" dirty="0" smtClean="0"/>
              <a:t>Adaptors</a:t>
            </a:r>
            <a:r>
              <a:rPr lang="th-TH" sz="2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7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	1.2 </a:t>
            </a:r>
            <a:r>
              <a:rPr lang="th-TH" sz="2800" dirty="0"/>
              <a:t>การแสดงออกทางสีหน้า (</a:t>
            </a:r>
            <a:r>
              <a:rPr lang="en-US" sz="2800" dirty="0"/>
              <a:t>Face </a:t>
            </a:r>
            <a:r>
              <a:rPr lang="en-US" sz="2800" dirty="0" smtClean="0"/>
              <a:t>Expression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1.3 </a:t>
            </a:r>
            <a:r>
              <a:rPr lang="th-TH" sz="2800" dirty="0"/>
              <a:t>การติดต่อสื่อสารด้วยสายตา (</a:t>
            </a:r>
            <a:r>
              <a:rPr lang="en-US" sz="2800" dirty="0"/>
              <a:t>Eye </a:t>
            </a:r>
            <a:r>
              <a:rPr lang="en-US" sz="2800" dirty="0" smtClean="0"/>
              <a:t>Contact</a:t>
            </a:r>
            <a:r>
              <a:rPr lang="th-TH" sz="2800" dirty="0" smtClean="0"/>
              <a:t>)</a:t>
            </a:r>
            <a:endParaRPr lang="en-US" sz="2800" dirty="0"/>
          </a:p>
          <a:p>
            <a:pPr marL="901700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เพื่อ</a:t>
            </a:r>
            <a:r>
              <a:rPr lang="th-TH" sz="2800" dirty="0"/>
              <a:t>สื่อสารความรู้สึกนึกคิดไปยังบุคคล</a:t>
            </a:r>
            <a:r>
              <a:rPr lang="th-TH" sz="2800" dirty="0" smtClean="0"/>
              <a:t>อื่น</a:t>
            </a:r>
          </a:p>
          <a:p>
            <a:pPr marL="901700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เพื่อ</a:t>
            </a:r>
            <a:r>
              <a:rPr lang="th-TH" sz="2800" dirty="0"/>
              <a:t>ประเมินปฏิกิริยาตอบสนองของคู่</a:t>
            </a:r>
            <a:r>
              <a:rPr lang="th-TH" sz="2800" dirty="0" smtClean="0"/>
              <a:t>สื่อสาร</a:t>
            </a:r>
          </a:p>
          <a:p>
            <a:pPr marL="901700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เพื่อ</a:t>
            </a:r>
            <a:r>
              <a:rPr lang="th-TH" sz="2800" dirty="0"/>
              <a:t>สร้าง รักษาความสนใจและความตั้งใจของคู่</a:t>
            </a:r>
            <a:r>
              <a:rPr lang="th-TH" sz="2800" dirty="0" smtClean="0"/>
              <a:t>สื่อสาร</a:t>
            </a:r>
          </a:p>
          <a:p>
            <a:pPr marL="901700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เพื่อ</a:t>
            </a:r>
            <a:r>
              <a:rPr lang="th-TH" sz="2800" dirty="0"/>
              <a:t>ใช้ควบคุมปฏิสัมพันธ์ของคู่สื่อสารในกระบวนการ</a:t>
            </a:r>
            <a:r>
              <a:rPr lang="th-TH" sz="2800" dirty="0" smtClean="0"/>
              <a:t>สื่อสาร</a:t>
            </a:r>
          </a:p>
          <a:p>
            <a:pPr marL="901700" indent="-17463">
              <a:buFont typeface="Wingdings" panose="05000000000000000000" pitchFamily="2" charset="2"/>
              <a:buChar char="Ø"/>
            </a:pPr>
            <a:r>
              <a:rPr lang="th-TH" sz="2800" dirty="0"/>
              <a:t> </a:t>
            </a:r>
            <a:r>
              <a:rPr lang="th-TH" sz="2800" dirty="0" smtClean="0"/>
              <a:t>เพื่อ</a:t>
            </a:r>
            <a:r>
              <a:rPr lang="th-TH" sz="2800" dirty="0"/>
              <a:t>ลดความรู้สึกห่างไกลระหว่างคู่สื่อสารซึ่งอยู่ห่างกัน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0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การหลบสายตา / การละสายตาจากคู่</a:t>
            </a:r>
            <a:r>
              <a:rPr lang="th-TH" dirty="0" smtClean="0"/>
              <a:t>สื่อสาร (</a:t>
            </a:r>
            <a:r>
              <a:rPr lang="en-US" dirty="0"/>
              <a:t>eye </a:t>
            </a:r>
            <a:r>
              <a:rPr lang="en-US" dirty="0" smtClean="0"/>
              <a:t>avoidance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/>
              <a:t>1. ให้ความสนใจกับสิ่งเร้าที่ได้รับจากประสาทรับรู้อื่นเพื่อ</a:t>
            </a:r>
            <a:r>
              <a:rPr lang="th-TH" sz="3600" dirty="0" smtClean="0"/>
              <a:t>สร้างความ</a:t>
            </a:r>
            <a:r>
              <a:rPr lang="th-TH" sz="3600" dirty="0"/>
              <a:t>เป็นส่วนตัว / ทำให้คู่สื่อสารรู้ถึงเกิดความเป็นส่วนตัว</a:t>
            </a:r>
          </a:p>
          <a:p>
            <a:pPr marL="0" indent="0">
              <a:buNone/>
            </a:pPr>
            <a:r>
              <a:rPr lang="th-TH" sz="3600" dirty="0" smtClean="0"/>
              <a:t>2</a:t>
            </a:r>
            <a:r>
              <a:rPr lang="th-TH" sz="3600" dirty="0"/>
              <a:t>. การละสายตาสามารถสื่อให้เห็นถึงความสนใจที่ลดน้อยลง </a:t>
            </a:r>
            <a:r>
              <a:rPr lang="th-TH" sz="3600" dirty="0" smtClean="0"/>
              <a:t>/ ขาด</a:t>
            </a:r>
            <a:r>
              <a:rPr lang="th-TH" sz="3600" dirty="0"/>
              <a:t>ความสนใจ</a:t>
            </a:r>
          </a:p>
          <a:p>
            <a:pPr marL="0" indent="0">
              <a:buNone/>
            </a:pPr>
            <a:r>
              <a:rPr lang="th-TH" sz="3600" dirty="0" smtClean="0"/>
              <a:t>3</a:t>
            </a:r>
            <a:r>
              <a:rPr lang="th-TH" sz="3600" dirty="0"/>
              <a:t>. การละสายตาอาจบ่งบอกถึงความไม่ต้องการที่จะรับสิ่งเร้า</a:t>
            </a:r>
            <a:r>
              <a:rPr lang="th-TH" sz="3600" dirty="0" smtClean="0"/>
              <a:t>ที่ปรากฏ</a:t>
            </a:r>
          </a:p>
          <a:p>
            <a:pPr marL="0" indent="0">
              <a:buNone/>
            </a:pPr>
            <a:r>
              <a:rPr lang="th-TH" sz="3600" dirty="0" smtClean="0"/>
              <a:t>4. </a:t>
            </a:r>
            <a:r>
              <a:rPr lang="th-TH" sz="3600" dirty="0"/>
              <a:t>การหลับตาอาจสื่อให้เห็นว่าบุคคลนั้น</a:t>
            </a:r>
            <a:r>
              <a:rPr lang="th-TH" sz="3600" dirty="0" smtClean="0"/>
              <a:t>กำลังให้ความสนใจกับสิ่งเร้าซึ่งได้จากประสาทรับรู้อื่น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360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2. การนำเสนอตนเอง/การแสดงออกของ</a:t>
            </a:r>
            <a:r>
              <a:rPr lang="th-TH" sz="2800" dirty="0" smtClean="0"/>
              <a:t>บุคคล (</a:t>
            </a:r>
            <a:r>
              <a:rPr lang="en-US" sz="2800" dirty="0" smtClean="0"/>
              <a:t>Self-Presentation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2.1 การ</a:t>
            </a:r>
            <a:r>
              <a:rPr lang="th-TH" sz="2800" dirty="0"/>
              <a:t>สัมผัส (</a:t>
            </a:r>
            <a:r>
              <a:rPr lang="en-US" sz="2800" dirty="0"/>
              <a:t>Touch Comm. </a:t>
            </a:r>
            <a:r>
              <a:rPr lang="th-TH" sz="2800" dirty="0"/>
              <a:t>หรือ </a:t>
            </a:r>
            <a:r>
              <a:rPr lang="en-US" sz="2800" dirty="0" err="1" smtClean="0"/>
              <a:t>Haptics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	</a:t>
            </a:r>
            <a:r>
              <a:rPr lang="th-TH" sz="2800" u="sng" dirty="0" smtClean="0"/>
              <a:t>สามารถ</a:t>
            </a:r>
            <a:r>
              <a:rPr lang="th-TH" sz="2800" u="sng" dirty="0"/>
              <a:t>สื่อความหมายได้ 5 ประการ</a:t>
            </a:r>
          </a:p>
          <a:p>
            <a:pPr marL="0" indent="0">
              <a:buNone/>
            </a:pPr>
            <a:r>
              <a:rPr lang="th-TH" sz="2800" dirty="0" smtClean="0"/>
              <a:t>		1</a:t>
            </a:r>
            <a:r>
              <a:rPr lang="th-TH" sz="2800" dirty="0"/>
              <a:t>. ความรู้สึกเชิงบวก</a:t>
            </a:r>
          </a:p>
          <a:p>
            <a:pPr marL="0" indent="0">
              <a:buNone/>
            </a:pPr>
            <a:r>
              <a:rPr lang="th-TH" sz="2800" dirty="0" smtClean="0"/>
              <a:t>		2</a:t>
            </a:r>
            <a:r>
              <a:rPr lang="th-TH" sz="2800" dirty="0"/>
              <a:t>. สื่อให้เห็นถึงความรู้สึกที่เป็นมิตร/ก้าวร้าวรุนแรง</a:t>
            </a:r>
          </a:p>
          <a:p>
            <a:pPr marL="0" indent="0">
              <a:buNone/>
            </a:pPr>
            <a:r>
              <a:rPr lang="th-TH" sz="2800" dirty="0" smtClean="0"/>
              <a:t>		3</a:t>
            </a:r>
            <a:r>
              <a:rPr lang="th-TH" sz="2800" dirty="0"/>
              <a:t>. ช่วยในการควบคุมพฤติกรรมทัศนคติ/</a:t>
            </a:r>
            <a:r>
              <a:rPr lang="th-TH" sz="2800" dirty="0" smtClean="0"/>
              <a:t>ความรู้สึกของ</a:t>
            </a:r>
            <a:r>
              <a:rPr lang="th-TH" sz="2800" dirty="0"/>
              <a:t>คน</a:t>
            </a:r>
            <a:r>
              <a:rPr lang="th-TH" sz="2800" dirty="0" smtClean="0"/>
              <a:t>อื่น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	4. </a:t>
            </a:r>
            <a:r>
              <a:rPr lang="th-TH" sz="2800" dirty="0"/>
              <a:t>เป็นการแสดงการทักทายและบอกลา	</a:t>
            </a:r>
          </a:p>
          <a:p>
            <a:pPr marL="0" indent="0">
              <a:buNone/>
            </a:pPr>
            <a:r>
              <a:rPr lang="th-TH" sz="2800" dirty="0" smtClean="0"/>
              <a:t>		5</a:t>
            </a:r>
            <a:r>
              <a:rPr lang="th-TH" sz="2800" dirty="0"/>
              <a:t>. เกี่ยวข้องกับการ</a:t>
            </a:r>
            <a:r>
              <a:rPr lang="th-TH" sz="2800" dirty="0" smtClean="0"/>
              <a:t>ปฏิบัติงาน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579</TotalTime>
  <Words>614</Words>
  <Application>Microsoft Office PowerPoint</Application>
  <PresentationFormat>Custom</PresentationFormat>
  <Paragraphs>131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Celestial</vt:lpstr>
      <vt:lpstr>หลักนิเทศศาสตร์</vt:lpstr>
      <vt:lpstr>ความหมายของอวัจนภาษา</vt:lpstr>
      <vt:lpstr>ความสำคัญของอวัจนภาษา </vt:lpstr>
      <vt:lpstr>ลักษณะเฉพาะของอวัจนภาษา</vt:lpstr>
      <vt:lpstr>ลักษณะเฉพาะของอวัจนภาษา</vt:lpstr>
      <vt:lpstr>ประเภทของอวัจนภาษา</vt:lpstr>
      <vt:lpstr>ประเภทของอวัจนภาษา</vt:lpstr>
      <vt:lpstr>การหลบสายตา / การละสายตาจากคู่สื่อสาร (eye avoidance)</vt:lpstr>
      <vt:lpstr>ประเภทของอวัจนภาษา</vt:lpstr>
      <vt:lpstr>ประเภทของอวัจนภาษา</vt:lpstr>
      <vt:lpstr>คุณลักษณะของเสียง (Vocal Characteristics)</vt:lpstr>
      <vt:lpstr>การเว้นระยะการพูด (Pause) หรือการนิ่งเงียบ (Silences)</vt:lpstr>
      <vt:lpstr>การเว้นระยะการพูด (Pause) หรือการนิ่งเงียบ (Silences)</vt:lpstr>
      <vt:lpstr>ประเภทของอวัจนภาษา</vt:lpstr>
      <vt:lpstr>ประเภทของอวัจนภาษา</vt:lpstr>
      <vt:lpstr>ประเภทของอวัจนภาษา</vt:lpstr>
      <vt:lpstr>การแปลความหมายของอวัจนภาษา</vt:lpstr>
      <vt:lpstr>การพัฒนาทักษะในการใช้อวัจนภาษา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46</cp:revision>
  <dcterms:created xsi:type="dcterms:W3CDTF">2017-08-01T10:39:37Z</dcterms:created>
  <dcterms:modified xsi:type="dcterms:W3CDTF">2017-08-08T07:42:50Z</dcterms:modified>
</cp:coreProperties>
</file>