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401" r:id="rId3"/>
    <p:sldId id="431" r:id="rId4"/>
    <p:sldId id="432" r:id="rId5"/>
    <p:sldId id="433" r:id="rId6"/>
    <p:sldId id="434" r:id="rId7"/>
    <p:sldId id="435" r:id="rId8"/>
    <p:sldId id="473" r:id="rId9"/>
    <p:sldId id="436" r:id="rId10"/>
    <p:sldId id="437" r:id="rId11"/>
    <p:sldId id="438" r:id="rId12"/>
    <p:sldId id="439" r:id="rId13"/>
    <p:sldId id="440" r:id="rId14"/>
    <p:sldId id="441" r:id="rId15"/>
    <p:sldId id="476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4" r:id="rId4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2DB9-5821-4F01-8DB9-505BB3241A01}" type="datetimeFigureOut">
              <a:rPr lang="th-TH" smtClean="0"/>
              <a:t>17/01/65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7C07-221F-403C-ACA4-47E577A0B2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45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Week   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0" i="1" dirty="0"/>
              <a:t>แสดงปัจจัยแวดล้อมภายนอกที่มีผลต่อพฤติกรรมผู้บริโภค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6" t="42652" r="3157" b="25536"/>
          <a:stretch/>
        </p:blipFill>
        <p:spPr>
          <a:xfrm>
            <a:off x="228600" y="2514600"/>
            <a:ext cx="886609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ปัจจัยแวดล้อมภายนอกที่มีผลต่อพฤติกรรมผู้บริโภค เริ่มจากปัจจัยทางวัฒนธรรม </a:t>
            </a:r>
            <a:r>
              <a:rPr lang="th-TH" dirty="0" smtClean="0"/>
              <a:t>(</a:t>
            </a:r>
            <a:r>
              <a:rPr lang="en-US" dirty="0" smtClean="0"/>
              <a:t>Culture</a:t>
            </a:r>
            <a:r>
              <a:rPr lang="en-US" dirty="0"/>
              <a:t>) </a:t>
            </a:r>
            <a:r>
              <a:rPr lang="th-TH" dirty="0"/>
              <a:t>วัฒนธรรมกลุ่มย่อย </a:t>
            </a:r>
            <a:r>
              <a:rPr lang="th-TH" dirty="0" smtClean="0"/>
              <a:t>(</a:t>
            </a:r>
            <a:r>
              <a:rPr lang="en-US" dirty="0" smtClean="0"/>
              <a:t>Subculture</a:t>
            </a:r>
            <a:r>
              <a:rPr lang="en-US" dirty="0"/>
              <a:t>) </a:t>
            </a:r>
            <a:r>
              <a:rPr lang="th-TH" dirty="0"/>
              <a:t>และชนชั่นทางสังคม </a:t>
            </a:r>
            <a:r>
              <a:rPr lang="th-TH" dirty="0" smtClean="0"/>
              <a:t>(</a:t>
            </a:r>
            <a:r>
              <a:rPr lang="en-US" dirty="0" smtClean="0"/>
              <a:t>Social </a:t>
            </a:r>
            <a:r>
              <a:rPr lang="en-US" dirty="0"/>
              <a:t>Class) </a:t>
            </a:r>
            <a:r>
              <a:rPr lang="th-TH" dirty="0"/>
              <a:t>เช่น คนไทยเชื้อชาติจีนที่ฐานะดี ย่อมมีพฤติกรรมต่างกับคนไทยเชื้อชาติลาวฐานะปานกลาง ในกรณีนี้ทั้งสองกลุ่มต่างมีวัฒนธรรม วัฒนธรรม </a:t>
            </a:r>
            <a:r>
              <a:rPr lang="th-TH" dirty="0" smtClean="0"/>
              <a:t>(</a:t>
            </a:r>
            <a:r>
              <a:rPr lang="en-US" dirty="0" smtClean="0"/>
              <a:t>Culture</a:t>
            </a:r>
            <a:r>
              <a:rPr lang="en-US" dirty="0"/>
              <a:t>) </a:t>
            </a:r>
            <a:r>
              <a:rPr lang="th-TH" dirty="0"/>
              <a:t>ไทยเหมือนกัน แต่ต่างมีวัฒนธรรมกลุ่มย่อย </a:t>
            </a:r>
            <a:r>
              <a:rPr lang="th-TH" dirty="0" smtClean="0"/>
              <a:t>(</a:t>
            </a:r>
            <a:r>
              <a:rPr lang="en-US" dirty="0" smtClean="0"/>
              <a:t>Subculture</a:t>
            </a:r>
            <a:r>
              <a:rPr lang="en-US" dirty="0"/>
              <a:t>) </a:t>
            </a:r>
            <a:r>
              <a:rPr lang="th-TH" dirty="0"/>
              <a:t>ที่ต่างกันคือ วัฒนธรรมจีนกับลาว ทั้งยังมีฐานะความมั่นคงต่างกัน ดังนั้น ย่อมมีฐานะทางสังคมที่แตกต่างกัน </a:t>
            </a:r>
          </a:p>
        </p:txBody>
      </p:sp>
    </p:spTree>
    <p:extLst>
      <p:ext uri="{BB962C8B-B14F-4D97-AF65-F5344CB8AC3E}">
        <p14:creationId xmlns:p14="http://schemas.microsoft.com/office/powerpoint/2010/main" val="3396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ปัจจัยต่อมาคือสังคมแวดล้อม </a:t>
            </a:r>
            <a:r>
              <a:rPr lang="th-TH" dirty="0" smtClean="0"/>
              <a:t>(</a:t>
            </a:r>
            <a:r>
              <a:rPr lang="en-US" dirty="0" smtClean="0"/>
              <a:t>Social</a:t>
            </a:r>
            <a:r>
              <a:rPr lang="en-US" dirty="0"/>
              <a:t>) </a:t>
            </a:r>
            <a:r>
              <a:rPr lang="th-TH" dirty="0"/>
              <a:t>ย่อมมีผลต่อพฤติกรรมของคนในสังคมที่แตกต่างกัน เช่น คนไทยย่อมมีความแตกต่างจากคนญี่ปุ่น โดยสังคมที่ใกล้ตัวคนมากที่สุดคือครอบครัว </a:t>
            </a:r>
            <a:r>
              <a:rPr lang="th-TH" dirty="0" smtClean="0"/>
              <a:t>(</a:t>
            </a:r>
            <a:r>
              <a:rPr lang="en-US" dirty="0" smtClean="0"/>
              <a:t>Family</a:t>
            </a:r>
            <a:r>
              <a:rPr lang="en-US" dirty="0"/>
              <a:t>) </a:t>
            </a:r>
            <a:r>
              <a:rPr lang="th-TH" dirty="0"/>
              <a:t>ซึ่งครอบครัวจะมีอิทธิพลในการถ่ายทอดความคิด ทัศนคติ และความเชื่อในเรื่องต่าง ๆ อย่างสูง โดยเฉพาะอย่างยิ่งในสังคมไทยที่ให้ความสำคัญกับครอบครัวเป็นลำดับต้น ๆ ในการดำเนินชีวิต นอกจากครอบครัว </a:t>
            </a:r>
            <a:r>
              <a:rPr lang="th-TH" dirty="0" smtClean="0"/>
              <a:t>(</a:t>
            </a:r>
            <a:r>
              <a:rPr lang="en-US" dirty="0" smtClean="0"/>
              <a:t>Family</a:t>
            </a:r>
            <a:r>
              <a:rPr lang="en-US" dirty="0"/>
              <a:t>) </a:t>
            </a:r>
            <a:r>
              <a:rPr lang="th-TH" dirty="0"/>
              <a:t>แล้วยังมีคนใกล้ชิดหรือคนต้นแบบ คนอ้างอิง </a:t>
            </a:r>
            <a:r>
              <a:rPr lang="th-TH" dirty="0" smtClean="0"/>
              <a:t>(</a:t>
            </a:r>
            <a:r>
              <a:rPr lang="en-US" dirty="0" smtClean="0"/>
              <a:t>Reference </a:t>
            </a:r>
            <a:r>
              <a:rPr lang="en-US" dirty="0"/>
              <a:t>Groups) </a:t>
            </a:r>
            <a:r>
              <a:rPr lang="th-TH" dirty="0"/>
              <a:t>ที่จะมีผลต่อพฤติกรรมต่อคนที่ชื่นชอบนั้นด้วย เช่น คนที่มี เจมส์ จิรายุ ตั้งศรีสุข หรือคุณชายพุฒิพัฒก์ </a:t>
            </a:r>
            <a:r>
              <a:rPr lang="th-TH" dirty="0" smtClean="0"/>
              <a:t>(สุภาพบุรุษ</a:t>
            </a:r>
            <a:r>
              <a:rPr lang="th-TH" dirty="0"/>
              <a:t>จุฑาเทพ, 2556) ย่อมจะมีพฤติกรรมเลียนแบบหรือโน้มอียงไปทางนั้นด้วย เพราะเหตุนี้นักสื่อสารการตลาดและนักโฆษณาจึงนิยมใช้ ดารา นักร้อง และคนมีชื่อเสียงมาใช้ในการสื่อสารเพื่อกระตุ้นพฤติกรรมของผู้ที่ชื่นชอบบุคคลเหล่านี้ให้มีความคล้อยตาม นอกจากนี้แล้ว บทบาทและสถานะทางสังคม </a:t>
            </a:r>
            <a:r>
              <a:rPr lang="th-TH" dirty="0" smtClean="0"/>
              <a:t>(</a:t>
            </a:r>
            <a:r>
              <a:rPr lang="en-US" dirty="0" smtClean="0"/>
              <a:t>Role </a:t>
            </a:r>
            <a:r>
              <a:rPr lang="en-US" dirty="0"/>
              <a:t>and Status) </a:t>
            </a:r>
            <a:r>
              <a:rPr lang="th-TH" dirty="0"/>
              <a:t>ที่แตกต่างกันออกไปก็ย่อมมีพฤติกรรมการแสดงออกที่แตกต่างกันออกไปตามเช่นกัน เช่น คนที่เป็นผู้นำย่อมมีพฤติกรรมที่แตกต่างจากผู้ตาม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7045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0" dirty="0"/>
              <a:t/>
            </a:r>
            <a:br>
              <a:rPr lang="th-TH" b="0" dirty="0"/>
            </a:br>
            <a:r>
              <a:rPr lang="th-TH" b="0" dirty="0"/>
              <a:t>2. </a:t>
            </a:r>
            <a:r>
              <a:rPr lang="th-TH" dirty="0"/>
              <a:t>ปัจจัยแวดล้อมภายในมีผลต่อพฤติกรรมผู้บริโภค </a:t>
            </a:r>
            <a:r>
              <a:rPr lang="th-TH" b="0" dirty="0"/>
              <a:t/>
            </a:r>
            <a:br>
              <a:rPr lang="th-TH" b="0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00" t="35166" r="12632" b="10565"/>
          <a:stretch/>
        </p:blipFill>
        <p:spPr>
          <a:xfrm>
            <a:off x="1066800" y="1752600"/>
            <a:ext cx="75674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กระบวนการในการตัดสินใจซื้อของผู้บริโภค </a:t>
            </a:r>
            <a:r>
              <a:rPr lang="th-TH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Consumer Decision- Making Process)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42" t="57622" r="5264" b="23664"/>
          <a:stretch/>
        </p:blipFill>
        <p:spPr>
          <a:xfrm>
            <a:off x="132806" y="3124200"/>
            <a:ext cx="90220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688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1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ขั้นที่ 1. การรับรู้ปัญหา </a:t>
            </a:r>
            <a:r>
              <a:rPr lang="th-TH" dirty="0" smtClean="0"/>
              <a:t>(</a:t>
            </a:r>
            <a:r>
              <a:rPr lang="en-US" dirty="0" smtClean="0"/>
              <a:t>Problem </a:t>
            </a:r>
            <a:r>
              <a:rPr lang="en-US" dirty="0"/>
              <a:t>Recognition) / </a:t>
            </a:r>
            <a:r>
              <a:rPr lang="th-TH" dirty="0"/>
              <a:t>การทำให้เกิดความต้องการ </a:t>
            </a:r>
            <a:r>
              <a:rPr lang="th-TH" dirty="0" smtClean="0"/>
              <a:t>(</a:t>
            </a:r>
            <a:r>
              <a:rPr lang="en-US" dirty="0" smtClean="0"/>
              <a:t>Need </a:t>
            </a:r>
            <a:r>
              <a:rPr lang="en-US" dirty="0"/>
              <a:t>Arousal)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7" t="37037" r="14737" b="27407"/>
          <a:stretch/>
        </p:blipFill>
        <p:spPr>
          <a:xfrm>
            <a:off x="990600" y="2362200"/>
            <a:ext cx="70986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การค้นหาแรงจูงใจของผู้บริโภค </a:t>
            </a:r>
            <a:r>
              <a:rPr lang="th-TH" b="1" dirty="0" smtClean="0"/>
              <a:t>(</a:t>
            </a:r>
            <a:r>
              <a:rPr lang="en-US" b="1" dirty="0" smtClean="0"/>
              <a:t>Examining </a:t>
            </a:r>
            <a:r>
              <a:rPr lang="en-US" b="1" dirty="0"/>
              <a:t>Consumer Motivations) </a:t>
            </a:r>
            <a:endParaRPr lang="en-US" dirty="0"/>
          </a:p>
          <a:p>
            <a:r>
              <a:rPr lang="th-TH" dirty="0"/>
              <a:t>การรับรู้ปัญหาโดยทั่วไปจะเป็นกระบวนการง่าย ๆ เป็นวิธีการที่ลูกค้าจะรับรู้ถึงปัญหา และการกระตุ้นให้หาทางตอบสนองปัญหานั้นจะมีอิทธิพลต่อกระบวนการอื่น ๆ ในกระบวนการตัดสินใจของผู้บริโภค </a:t>
            </a:r>
          </a:p>
          <a:p>
            <a:r>
              <a:rPr lang="th-TH" dirty="0"/>
              <a:t>นักการตลาดควรเข้าใจแรงผลักดันที่เกี่ยวกับประเภทสินค้าและตราสินค้าเพื่อที่จะทำให้ผู้บริโภคเกิดควมต้องการ โดยจะต้งมองจากลำดับขั้นความต้องการขั้นพื้นฐานของมนุษย์นั่นเอง </a:t>
            </a:r>
          </a:p>
        </p:txBody>
      </p:sp>
    </p:spTree>
    <p:extLst>
      <p:ext uri="{BB962C8B-B14F-4D97-AF65-F5344CB8AC3E}">
        <p14:creationId xmlns:p14="http://schemas.microsoft.com/office/powerpoint/2010/main" val="17899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ลำดับขั้นความต้องการตามทฤษฎีของ </a:t>
            </a:r>
            <a:r>
              <a:rPr lang="en-US" dirty="0"/>
              <a:t>Maslow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47" t="16453" r="13684" b="8693"/>
          <a:stretch/>
        </p:blipFill>
        <p:spPr>
          <a:xfrm>
            <a:off x="1066800" y="1952625"/>
            <a:ext cx="60198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2. การค้นหาข้อมูล </a:t>
            </a:r>
            <a:r>
              <a:rPr lang="th-TH" dirty="0" smtClean="0"/>
              <a:t>(</a:t>
            </a:r>
            <a:r>
              <a:rPr lang="en-US" dirty="0" smtClean="0"/>
              <a:t>Information </a:t>
            </a:r>
            <a:r>
              <a:rPr lang="en-US" dirty="0"/>
              <a:t>Search)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กระบวนการขั้นที่ 2 ในการตัดสินใจของผู้บริโภค ก็คือ การค้นหาข้อมูล เมื่อผู้บริโภครับรู้ปัญหา หรือความต้องการว่าจะทำให้เกิดความพอใจได้ด้วยผลิตภัณฑ์หรือบริการ ผู้บริโภคจะค้นหาข้อมูลก่อนการตัดสินใจซื้อ </a:t>
            </a:r>
          </a:p>
          <a:p>
            <a:r>
              <a:rPr lang="th-TH" dirty="0"/>
              <a:t>แต่ถ้าคนเกิดความต้องการ 3 อย่างนี้ คือ </a:t>
            </a:r>
          </a:p>
          <a:p>
            <a:r>
              <a:rPr lang="th-TH" dirty="0"/>
              <a:t>1. ความต้องการมีมาก </a:t>
            </a:r>
          </a:p>
          <a:p>
            <a:r>
              <a:rPr lang="th-TH" dirty="0"/>
              <a:t>2. มีสินค้าที่ทำให้เกิดความพอใจ </a:t>
            </a:r>
          </a:p>
          <a:p>
            <a:r>
              <a:rPr lang="th-TH" dirty="0"/>
              <a:t>3. สินค้าอยู่ใกล้มือ </a:t>
            </a:r>
          </a:p>
        </p:txBody>
      </p:sp>
    </p:spTree>
    <p:extLst>
      <p:ext uri="{BB962C8B-B14F-4D97-AF65-F5344CB8AC3E}">
        <p14:creationId xmlns:p14="http://schemas.microsoft.com/office/powerpoint/2010/main" val="37725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2348"/>
              </p:ext>
            </p:extLst>
          </p:nvPr>
        </p:nvGraphicFramePr>
        <p:xfrm>
          <a:off x="762000" y="2133600"/>
          <a:ext cx="6686550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สัปดาห์ที่ 6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3</a:t>
                      </a:r>
                      <a:r>
                        <a:rPr lang="th-TH" sz="2400" dirty="0" smtClean="0">
                          <a:effectLst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การสื่อสารการตลาดกับพฤติกรรมผู้บริโภค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ความหมายพฤติกรรมผู้บริโภค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แบบจำลองพฤติกรรมผู้บริโภค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การวิเคราะห์พฤติกรรมของผู้บริโภค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กระบวนการของพฤติกรรมผู้บริโภค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ปัจจัยที่มีผลต่อพฤติกรรมการซื้อของผู้บริโภค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แผนที่เส้นการเดินทางของผู้บริโภค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576591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4800" dirty="0">
                <a:solidFill>
                  <a:srgbClr val="FFFF00"/>
                </a:solidFill>
              </a:rPr>
              <a:t>3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ถ้าการค้นหาข้อมูลภายในไม่เพียงพอ ผู้บริโภคจะค้นหาข้อมูลเพิ่มเติมด้วยการค้นหาข้อมูลภายนอก </a:t>
            </a:r>
            <a:r>
              <a:rPr lang="th-TH" dirty="0" smtClean="0"/>
              <a:t>(</a:t>
            </a:r>
            <a:r>
              <a:rPr lang="en-US" dirty="0" smtClean="0"/>
              <a:t>External </a:t>
            </a:r>
            <a:r>
              <a:rPr lang="en-US" dirty="0"/>
              <a:t>search) </a:t>
            </a:r>
            <a:r>
              <a:rPr lang="th-TH" dirty="0"/>
              <a:t>แหล่งข้อมูลภายนอก อาทิ แหล่งบุคคล, แหล่งการค้า, แหล่งสาธารณะ และแหล่งทดลอง เป็นต้น ซึ่งความสำคัญของแหล่งข้อมูลจะแตกต่างตามชนิดของสินค้าและลักษณะของผู้ซื้อ </a:t>
            </a:r>
          </a:p>
        </p:txBody>
      </p:sp>
    </p:spTree>
    <p:extLst>
      <p:ext uri="{BB962C8B-B14F-4D97-AF65-F5344CB8AC3E}">
        <p14:creationId xmlns:p14="http://schemas.microsoft.com/office/powerpoint/2010/main" val="15141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i="1" dirty="0"/>
              <a:t>แสดงประเภทของการค้นหาข้อมูล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16" t="42651" r="14737" b="21793"/>
          <a:stretch/>
        </p:blipFill>
        <p:spPr>
          <a:xfrm>
            <a:off x="1143000" y="2362200"/>
            <a:ext cx="67376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โดยทั่วไปผู้บริโภคจะได้ข้อมูลต่าง ๆ มาจากการโฆษณา ดังนั้นการโฆษณาจึงมีผลในกระบวนการขั้นของการค้นหาข้อมูลนี้อย่างมาก แต่บางคนหรือสินค้าหรือบางประเภทก็อาจจะใช้วิธีการสอบถามจากผู้ที่เคยใช้สินค้านั้น ซึ่งนักการตลาดและนักโฆษณาจะต้องรู้ว่าสินค้าแต่ละประเภทนั้นผู้บริโภคจะไปหา</a:t>
            </a:r>
            <a:r>
              <a:rPr lang="th-TH" dirty="0" smtClean="0"/>
              <a:t>แหล่งข้อมูล</a:t>
            </a:r>
            <a:r>
              <a:rPr lang="th-TH" dirty="0"/>
              <a:t>จากที่ใด เช่น สินค้าอุปโภคบริโภคอย่างครีมอาบน้ำ สบู่ ยาสีฟัน ข้อมูลส่วนใหญ่มักจะมาจากโฆษณาทางวิทยุโทรทัศน์ ส่วนเครื่องสำอางค์หรือเวชสำอางต่าง ๆ นอกจากการโฆษณาแล้วยังต้องอาศัยการสอบถามข้อมูลและวิธีการใช้จากเคาน์เตอร์ สำหรับสินค้าที่มีราคาสูงอย่างโทรศัพท์มือถือ รถนต์ บ้าน นั้นอาจจะต้องอาศัยข้อมูลจากหลายส่วนประกอบกัน </a:t>
            </a:r>
          </a:p>
        </p:txBody>
      </p:sp>
    </p:spTree>
    <p:extLst>
      <p:ext uri="{BB962C8B-B14F-4D97-AF65-F5344CB8AC3E}">
        <p14:creationId xmlns:p14="http://schemas.microsoft.com/office/powerpoint/2010/main" val="35077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และจากการที่ผู้บริโภคมีการค้นหาข้อมูลจากแหล่งข้อมูลที่แตกต่างกัน ดังนั้น กระบวนการในการรับรู้ข้อมูลที่ได้มาจึงแตกต่างกันไป โดยมีลำดับขั้นของกระบวนการ คือ ผู้บริโภคมีการการเลือกที่จะเปิดรับ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exposure) </a:t>
            </a:r>
            <a:r>
              <a:rPr lang="th-TH" dirty="0"/>
              <a:t>จากสื่อต่าง ๆ ที่มีเข้ามามากมายหลากหลาย แต่ในขณะเดียวกันก็มีการเลือกที่จะสนใจ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attention) </a:t>
            </a:r>
            <a:r>
              <a:rPr lang="th-TH" dirty="0"/>
              <a:t>ในสิ่งต่าง ๆ ที่ตัวเองให้ความสนใจ และมีการเลือกที่จะเข้าใจ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comprehension) </a:t>
            </a:r>
            <a:r>
              <a:rPr lang="th-TH" dirty="0"/>
              <a:t>เฉพาะบางเรื่องที่ตนเองใส่ใจและต้องการจะทำความรู้จักและเข้าใจเท่านั้น ก่อนจะนำไปสู่ขั้นของการเลือกที่จะจดจำ </a:t>
            </a:r>
            <a:r>
              <a:rPr lang="th-TH" dirty="0" smtClean="0"/>
              <a:t>(</a:t>
            </a:r>
            <a:r>
              <a:rPr lang="en-US" dirty="0" smtClean="0"/>
              <a:t>Selective </a:t>
            </a:r>
            <a:r>
              <a:rPr lang="en-US" dirty="0"/>
              <a:t>retention) </a:t>
            </a:r>
            <a:r>
              <a:rPr lang="th-TH" dirty="0"/>
              <a:t>เฉพาะสิ่งที่สามารถตอบสนองความต้องการและทำให้ผู้บริโภคเกิดความตะหนักรับรู้ตามเท่านั้น โดยสามารถพิจารณาเป็นลำดับขั้น ดังนี้ </a:t>
            </a:r>
          </a:p>
        </p:txBody>
      </p:sp>
    </p:spTree>
    <p:extLst>
      <p:ext uri="{BB962C8B-B14F-4D97-AF65-F5344CB8AC3E}">
        <p14:creationId xmlns:p14="http://schemas.microsoft.com/office/powerpoint/2010/main" val="11401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i="1" dirty="0"/>
              <a:t>แสดงกระบวนการเลือกสรรการ</a:t>
            </a:r>
            <a:r>
              <a:rPr lang="th-TH" b="0" i="1" dirty="0" smtClean="0"/>
              <a:t>รับรู้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53" t="23938" r="33684" b="31150"/>
          <a:stretch/>
        </p:blipFill>
        <p:spPr>
          <a:xfrm>
            <a:off x="2362200" y="1752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3. การประเมินทางเลือก </a:t>
            </a:r>
            <a:r>
              <a:rPr lang="th-TH" dirty="0" smtClean="0"/>
              <a:t>(</a:t>
            </a:r>
            <a:r>
              <a:rPr lang="en-US" dirty="0" smtClean="0"/>
              <a:t>Alternative </a:t>
            </a:r>
            <a:r>
              <a:rPr lang="en-US" dirty="0"/>
              <a:t>Evaluation)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1</a:t>
            </a:r>
            <a:r>
              <a:rPr lang="th-TH" dirty="0"/>
              <a:t>. ผู้บริโภคทุกคนจะไม่สนใจคุณลักษณะทุกประการขอสินค้าแต่ละประเภท นักการ </a:t>
            </a:r>
          </a:p>
          <a:p>
            <a:pPr marL="0" indent="0">
              <a:buNone/>
            </a:pPr>
            <a:r>
              <a:rPr lang="th-TH" dirty="0" smtClean="0"/>
              <a:t>ตลาด</a:t>
            </a:r>
            <a:r>
              <a:rPr lang="th-TH" dirty="0"/>
              <a:t>จึงจำเป็นต้องแบ่งส่วนตลาดออกเป็นหลาย ๆ กลุ่ม ตามคุณลักษณะหรือประโยชน์ของสินค้าที่กลุ่มผู้บริโภคนั้น ๆ สนใจมาก</a:t>
            </a:r>
            <a:r>
              <a:rPr lang="th-TH" dirty="0" smtClean="0"/>
              <a:t>ที่สุด</a:t>
            </a:r>
            <a:endParaRPr lang="th-TH" dirty="0"/>
          </a:p>
          <a:p>
            <a:r>
              <a:rPr lang="th-TH" dirty="0"/>
              <a:t>2. ผู้บริโภคทุกคนมีความเชื่อถือในตราสินค้าต่างกัน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beliefs) </a:t>
            </a:r>
            <a:r>
              <a:rPr lang="th-TH" dirty="0"/>
              <a:t>นั่นคือเขาเชื่อว่า </a:t>
            </a:r>
          </a:p>
          <a:p>
            <a:pPr marL="0" indent="0">
              <a:buNone/>
            </a:pPr>
            <a:r>
              <a:rPr lang="th-TH" dirty="0" smtClean="0"/>
              <a:t>แต่</a:t>
            </a:r>
            <a:r>
              <a:rPr lang="th-TH" dirty="0"/>
              <a:t>ละตราสินค้าจะมีคุณลักษณะแต่ละอย่างไม่เหมือนกัน เช่น เชื่อว่าแชมพูแพนทีนช่วยทำให้ผมสวยดูมีสุขภาพดี และเชื่อว่าแชมพูคลินิกช่วยป้องกันและขจัดรังแค เป็นต้น </a:t>
            </a:r>
          </a:p>
          <a:p>
            <a:r>
              <a:rPr lang="th-TH" dirty="0"/>
              <a:t>3. ผู้บริโภคมักจะมีความพอใจอรรถประโยชน์ </a:t>
            </a:r>
            <a:r>
              <a:rPr lang="th-TH" dirty="0" smtClean="0"/>
              <a:t>(</a:t>
            </a:r>
            <a:r>
              <a:rPr lang="en-US" dirty="0" smtClean="0"/>
              <a:t>Utility </a:t>
            </a:r>
            <a:r>
              <a:rPr lang="en-US" dirty="0"/>
              <a:t>function) </a:t>
            </a:r>
            <a:r>
              <a:rPr lang="th-TH" dirty="0"/>
              <a:t>ของคุณลักษณะสินค้า </a:t>
            </a:r>
            <a:r>
              <a:rPr lang="th-TH" dirty="0" smtClean="0"/>
              <a:t>แต่</a:t>
            </a:r>
            <a:r>
              <a:rPr lang="th-TH" dirty="0"/>
              <a:t>ละอย่าง หรือพอใจในคุณลักษณะของสินค้าต่าง ๆ ไม่เท่ากัน เช่น ผู้ซื้อโทรศัพท์มือถือต้องการรุ่นที่ถ่ายภาพได้ ฟังเอ็มพี 4 ต่ออินเตอร์เน็ทไร้สาย ชอบสีดำมากกว่าสีเงิน ดังนั้นถ้านักโฆษณาสามารถรวบรวมคุณลักษณะของสินค้าที่ให้ประโยชน์ได้สูงสุดก็เรียกว่าเป็น </a:t>
            </a:r>
            <a:r>
              <a:rPr lang="en-US" dirty="0"/>
              <a:t>ideal point </a:t>
            </a:r>
            <a:r>
              <a:rPr lang="th-TH" dirty="0"/>
              <a:t>ซึ่งเป็นโทรศัพท์ที่มีคุณสมบัติตามที่ผู้บริโภคต้องการได้ </a:t>
            </a:r>
          </a:p>
          <a:p>
            <a:r>
              <a:rPr lang="th-TH" dirty="0"/>
              <a:t>4. ผู้บริโภคตัดสินใจเลือกตราสินค้าโดยการประเมินค่า </a:t>
            </a:r>
            <a:r>
              <a:rPr lang="th-TH" dirty="0" smtClean="0"/>
              <a:t>(</a:t>
            </a:r>
            <a:r>
              <a:rPr lang="en-US" dirty="0" smtClean="0"/>
              <a:t>Evaluation </a:t>
            </a:r>
            <a:r>
              <a:rPr lang="en-US" dirty="0"/>
              <a:t>procedure </a:t>
            </a:r>
            <a:r>
              <a:rPr lang="th-TH" dirty="0"/>
              <a:t>หรือ </a:t>
            </a:r>
            <a:r>
              <a:rPr lang="en-US" dirty="0"/>
              <a:t>decision rule</a:t>
            </a:r>
            <a:r>
              <a:rPr lang="en-US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23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4. การตัดสินใจซื้อ </a:t>
            </a:r>
            <a:r>
              <a:rPr lang="th-TH" dirty="0" smtClean="0"/>
              <a:t>(</a:t>
            </a:r>
            <a:r>
              <a:rPr lang="en-US" dirty="0" smtClean="0"/>
              <a:t>Purchase </a:t>
            </a:r>
            <a:r>
              <a:rPr lang="en-US" dirty="0"/>
              <a:t>Decision)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เมื่อถึงจุดหนึ่งในกระบวนการตัดสินใจซื้อ ผู้บริโภคต้องหยุดการค้นหาและการประเมินผลข้อมูลที่เกี่ยวกับตราสินค้าที่เป็นตัวเลือกในกลุ่มที่รับรู้ </a:t>
            </a:r>
            <a:r>
              <a:rPr lang="th-TH" dirty="0" smtClean="0"/>
              <a:t>(</a:t>
            </a:r>
            <a:r>
              <a:rPr lang="en-US" dirty="0" smtClean="0"/>
              <a:t>Evoked </a:t>
            </a:r>
            <a:r>
              <a:rPr lang="en-US" dirty="0"/>
              <a:t>set) </a:t>
            </a:r>
            <a:r>
              <a:rPr lang="th-TH" dirty="0"/>
              <a:t>และทำการตัดสินใจเลือกซื้อตราสินค้าที่เขาชอบมากที่สุด ซึ่งเป็นตราที่เขาตั้งใจซื้อ นั่นคือความตั้งใจซื้อ </a:t>
            </a:r>
            <a:r>
              <a:rPr lang="th-TH" dirty="0" smtClean="0"/>
              <a:t>(</a:t>
            </a:r>
            <a:r>
              <a:rPr lang="en-US" dirty="0" smtClean="0"/>
              <a:t>Purchase </a:t>
            </a:r>
            <a:r>
              <a:rPr lang="en-US" dirty="0"/>
              <a:t>intention) </a:t>
            </a:r>
            <a:r>
              <a:rPr lang="th-TH" dirty="0"/>
              <a:t>เป็ผลมาจากทัศนคติ นอกจากนี้แล้วยังมีผลมาจากแฟ็คเตอร์ที่เกี่ยวข้อง 2 ประการที่มีผลต่อความตั้งใจซื้อ คือ </a:t>
            </a:r>
          </a:p>
        </p:txBody>
      </p:sp>
    </p:spTree>
    <p:extLst>
      <p:ext uri="{BB962C8B-B14F-4D97-AF65-F5344CB8AC3E}">
        <p14:creationId xmlns:p14="http://schemas.microsoft.com/office/powerpoint/2010/main" val="39014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r>
              <a:rPr lang="th-TH" b="1" dirty="0"/>
              <a:t>1. ทางด้านสังคม </a:t>
            </a:r>
            <a:r>
              <a:rPr lang="th-TH" b="1" dirty="0" smtClean="0"/>
              <a:t>(</a:t>
            </a:r>
            <a:r>
              <a:rPr lang="en-US" b="1" dirty="0" smtClean="0"/>
              <a:t>Social </a:t>
            </a:r>
            <a:r>
              <a:rPr lang="en-US" b="1" dirty="0"/>
              <a:t>factors) </a:t>
            </a:r>
            <a:r>
              <a:rPr lang="th-TH" dirty="0"/>
              <a:t>สมมติว่า เบนชอบโทรศัพท์มือถือ ยี่ห้อแอลจี แต่ </a:t>
            </a:r>
            <a:r>
              <a:rPr lang="th-TH" dirty="0" smtClean="0"/>
              <a:t>เพื่อน </a:t>
            </a:r>
            <a:r>
              <a:rPr lang="th-TH" dirty="0"/>
              <a:t>ๆ กลับ</a:t>
            </a:r>
            <a:r>
              <a:rPr lang="th-TH" dirty="0" smtClean="0"/>
              <a:t>มองว่ายี่ห้อ</a:t>
            </a:r>
            <a:r>
              <a:rPr lang="th-TH" dirty="0"/>
              <a:t>นี้ไม่ทนทาน ใช้งานยาก ดังนั้นจึงทำให้ทัศนคติความชอบต่อตราสินค้านี้ของเบนลดน้อยลงตามไปด้วย </a:t>
            </a:r>
          </a:p>
          <a:p>
            <a:r>
              <a:rPr lang="th-TH" b="1" dirty="0"/>
              <a:t>2. สถานการณ์ที่เกี่ยวข้อง </a:t>
            </a:r>
            <a:r>
              <a:rPr lang="th-TH" b="1" dirty="0" smtClean="0"/>
              <a:t>(</a:t>
            </a:r>
            <a:r>
              <a:rPr lang="en-US" b="1" dirty="0" smtClean="0"/>
              <a:t>Anticipated </a:t>
            </a:r>
            <a:r>
              <a:rPr lang="en-US" b="1" dirty="0"/>
              <a:t>situational factors) </a:t>
            </a:r>
            <a:r>
              <a:rPr lang="th-TH" dirty="0"/>
              <a:t>โดยผู้ซื้อวางแผน </a:t>
            </a:r>
            <a:r>
              <a:rPr lang="th-TH" dirty="0" smtClean="0"/>
              <a:t>ความ</a:t>
            </a:r>
            <a:r>
              <a:rPr lang="th-TH" dirty="0"/>
              <a:t>ตั้งใจซื้อโดยคำนึงถึงระดับรายได้ ข้อตกลงกับผู้ขายอื่น ๆ แต่อาจจะไม่ได้ซื้อจริงตามที่ ตั้งใจไว้ก็ได้ เพราะอาจจะมีภาวะการณ์อื่น ๆ ที่แซกแทรง เช่น ภาวะเศรษฐกิจตกต่ำ ผู้ซื้อตกงาน หรือพบว่าสินค้าไม่ตรงตามความต้องการใช้จริง เป็นต้น </a:t>
            </a:r>
          </a:p>
          <a:p>
            <a:r>
              <a:rPr lang="th-TH" dirty="0"/>
              <a:t>ดังนั้นเราไม่สามารถที่จะเชื่อถือได้เต็ม 100% ว่าผู้ที่ตั้งใจซื้อจะซื้อจริง เพราะอาจจะมีแฟ็คเตอร์บางประการเกิดขึ้นดังที่กล่าวมาแล้ว </a:t>
            </a:r>
          </a:p>
        </p:txBody>
      </p:sp>
    </p:spTree>
    <p:extLst>
      <p:ext uri="{BB962C8B-B14F-4D97-AF65-F5344CB8AC3E}">
        <p14:creationId xmlns:p14="http://schemas.microsoft.com/office/powerpoint/2010/main" val="2419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ขั้นที่ 5. การประเมินผลภายหลังการซื้อ </a:t>
            </a:r>
            <a:r>
              <a:rPr lang="th-TH" dirty="0" smtClean="0"/>
              <a:t>(</a:t>
            </a:r>
            <a:r>
              <a:rPr lang="en-US" dirty="0" smtClean="0"/>
              <a:t>Post </a:t>
            </a:r>
            <a:r>
              <a:rPr lang="en-US" dirty="0"/>
              <a:t>purchase Evaluation)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239000" cy="2124384"/>
          </a:xfrm>
        </p:spPr>
        <p:txBody>
          <a:bodyPr/>
          <a:lstStyle/>
          <a:p>
            <a:r>
              <a:rPr lang="th-TH" dirty="0"/>
              <a:t>กระบวนการตัดสินใจซื้อของผู้บริโภคไม่ได้สิ้นสุดเพียงการซื้อสินค้า การใช้สินค้าหรือบริการไปแล้วเท่านั้น แต่หลังจากที่ตราสินค้าใดตราสินค้าหนึ่งได้ถูกผู้บริโภคเลือกไป ผู้บริโภคจะเปรียบเทียบระดับของความสามารถในการใช้งานกับความคาดหวังว่าจะมีความพึงพอใจหรือไม่พอใจ </a:t>
            </a:r>
          </a:p>
        </p:txBody>
      </p:sp>
    </p:spTree>
    <p:extLst>
      <p:ext uri="{BB962C8B-B14F-4D97-AF65-F5344CB8AC3E}">
        <p14:creationId xmlns:p14="http://schemas.microsoft.com/office/powerpoint/2010/main" val="18237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i="1" dirty="0"/>
              <a:t>ความพึงพอใจ </a:t>
            </a:r>
            <a:r>
              <a:rPr lang="th-TH" i="1" dirty="0" smtClean="0"/>
              <a:t>(</a:t>
            </a:r>
            <a:r>
              <a:rPr lang="en-US" i="1" dirty="0" smtClean="0"/>
              <a:t>Satisfaction</a:t>
            </a:r>
            <a:r>
              <a:rPr lang="en-US" i="1" dirty="0"/>
              <a:t>) </a:t>
            </a:r>
            <a:r>
              <a:rPr lang="th-TH" dirty="0"/>
              <a:t>เกิดขึ้นเมื่อความสามารถในการใช้งานเท่ากับหรือมากกว่าความคาดหวัง </a:t>
            </a:r>
          </a:p>
          <a:p>
            <a:r>
              <a:rPr lang="th-TH" i="1" dirty="0"/>
              <a:t>ความไม่พอใจ </a:t>
            </a:r>
            <a:r>
              <a:rPr lang="th-TH" i="1" dirty="0" smtClean="0"/>
              <a:t>(</a:t>
            </a:r>
            <a:r>
              <a:rPr lang="en-US" i="1" dirty="0" smtClean="0"/>
              <a:t>Dissatisfaction</a:t>
            </a:r>
            <a:r>
              <a:rPr lang="en-US" i="1" dirty="0"/>
              <a:t>) </a:t>
            </a:r>
            <a:r>
              <a:rPr lang="th-TH" dirty="0"/>
              <a:t>เกิดขึ้นเมื่อความสามารถในการใช้งานต่ำกว่าความคาดหวัง </a:t>
            </a:r>
          </a:p>
          <a:p>
            <a:r>
              <a:rPr lang="th-TH" i="1" dirty="0"/>
              <a:t>ความจงรักภักดีในตราสินค้า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Loyalty) </a:t>
            </a:r>
            <a:r>
              <a:rPr lang="th-TH" dirty="0"/>
              <a:t>คือ ความชอบเฉพาะตราสินค้าเฉพาะตราที่ทำให้เกิดการซื้อซ้ำ </a:t>
            </a:r>
          </a:p>
        </p:txBody>
      </p:sp>
    </p:spTree>
    <p:extLst>
      <p:ext uri="{BB962C8B-B14F-4D97-AF65-F5344CB8AC3E}">
        <p14:creationId xmlns:p14="http://schemas.microsoft.com/office/powerpoint/2010/main" val="13371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พฤติกรรมผู้บริโภค (</a:t>
            </a:r>
            <a:r>
              <a:rPr lang="en-US" dirty="0"/>
              <a:t>Consumer Behavior)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r>
              <a:rPr lang="th-TH" dirty="0"/>
              <a:t> ผู้บริโภค กลุ่มเป้าหมาย และลูกค้า </a:t>
            </a:r>
            <a:r>
              <a:rPr lang="th-TH" i="1" dirty="0"/>
              <a:t>“ผู้บริโภค” </a:t>
            </a:r>
            <a:r>
              <a:rPr lang="th-TH" dirty="0"/>
              <a:t>คือ กลุ่มของผู้ซื้อ หรือผู้ที่คาดว่าจะซื้อ ซึ่งเป็นกลุ่มที่มีความต้องการที่คล้ายคลึงกัน ที่มีอยู่ทั่วไป </a:t>
            </a:r>
            <a:r>
              <a:rPr lang="th-TH" i="1" dirty="0"/>
              <a:t>“กลุ่มเป้าหมาย</a:t>
            </a:r>
            <a:r>
              <a:rPr lang="th-TH" dirty="0"/>
              <a:t>” คือ ส่วนตลาดที่บริษัทหรือนักการตลาดเลือกมาเป็นกลุ่มลูกค้าเป้าหมาย ส่วน </a:t>
            </a:r>
            <a:r>
              <a:rPr lang="th-TH" i="1" dirty="0"/>
              <a:t>“ลูกค้า” </a:t>
            </a:r>
            <a:r>
              <a:rPr lang="th-TH" dirty="0"/>
              <a:t>คือ ผู้ที่ซื้อหรือใช้ผลิตภัณฑ์ ซึ่งผู้ที่ซื้อคือผู้บริโภคที่เลือกซื้อสินค้าให้ตนเองหรือผู้อื่น เช่น สินค้าสำหรับเด็ก แต่ผู้ปกครองเป็นผู้เลือกซื้อให้ ซึ่งผู้ปกครองจะใช้ปัจจัยต่าง ๆ ในการเลือกซื้อผลิตภัณฑ์ที่แตกต่างกัน ดังนั้น นักการตลาดและนักโฆษณาจึงมีความจำเป็นต้องเข้าใจพฤติกรรมผู้บริโภค เกี่ยวกับความต้องการของผู้บริโภคและกระบวนการตัดสินใจซื้อสินค้าของผู้บริโภค เพื่อที่จะทำให้ “ผู้บริโภค” ที่เป็น “กลุ่มเป้าหมาย” นั้นกลายมาเป็น “ลูกค้า” ของเราในที่สุด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12329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การแบ่งส่วนตลาดผู้บริโภค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ตลาดผู้บริโภค </a:t>
            </a:r>
            <a:r>
              <a:rPr lang="th-TH" dirty="0" smtClean="0"/>
              <a:t>(</a:t>
            </a:r>
            <a:r>
              <a:rPr lang="en-US" dirty="0" smtClean="0"/>
              <a:t>consumer </a:t>
            </a:r>
            <a:r>
              <a:rPr lang="en-US" dirty="0"/>
              <a:t>market) </a:t>
            </a:r>
            <a:r>
              <a:rPr lang="th-TH" dirty="0"/>
              <a:t>หมายถึง ผู้ซื้อ </a:t>
            </a:r>
            <a:r>
              <a:rPr lang="th-TH" dirty="0" smtClean="0"/>
              <a:t>(บุคคล </a:t>
            </a:r>
            <a:r>
              <a:rPr lang="th-TH" dirty="0"/>
              <a:t>ผู้บริโภค/ครัวเรือน) ที่ซื้อสินค้าและบริการ เพื่อการใช้สอยส่วนตัว หรือใช้ภายในครัวเรือน ซึ่งถือเป็นการบริโภคขั้นสุดท้าย </a:t>
            </a:r>
          </a:p>
        </p:txBody>
      </p:sp>
    </p:spTree>
    <p:extLst>
      <p:ext uri="{BB962C8B-B14F-4D97-AF65-F5344CB8AC3E}">
        <p14:creationId xmlns:p14="http://schemas.microsoft.com/office/powerpoint/2010/main" val="7670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หลักเกณฑ์ในการแบ่งส่วนตลาดผู้บริโภค </a:t>
            </a:r>
          </a:p>
          <a:p>
            <a:r>
              <a:rPr lang="th-TH" dirty="0"/>
              <a:t>ตัวแปรที่นำมาใช้เป็นฐานสำหรับแบ่งส่วนตลาดมีมากมาย แต่ที่นิยมนำมาใช้โดยทั่วไปแบ่งเป็น 2 ประเภทใหญ่ ๆ คือ </a:t>
            </a:r>
            <a:r>
              <a:rPr lang="th-TH" dirty="0" smtClean="0"/>
              <a:t>(พิบูล </a:t>
            </a:r>
            <a:r>
              <a:rPr lang="th-TH" dirty="0"/>
              <a:t>ทีปะปาล, </a:t>
            </a:r>
            <a:r>
              <a:rPr lang="th-TH" dirty="0" smtClean="0"/>
              <a:t>(2543</a:t>
            </a:r>
            <a:r>
              <a:rPr lang="th-TH" dirty="0"/>
              <a:t>), หน้า 181-182)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1</a:t>
            </a:r>
            <a:r>
              <a:rPr lang="th-TH" dirty="0"/>
              <a:t>. ตัวแปรที่เกี่ยวข้องกับผู้บริโภค </a:t>
            </a:r>
            <a:r>
              <a:rPr lang="th-TH" dirty="0" smtClean="0"/>
              <a:t>(</a:t>
            </a:r>
            <a:r>
              <a:rPr lang="en-US" dirty="0" smtClean="0"/>
              <a:t>consumer </a:t>
            </a:r>
            <a:r>
              <a:rPr lang="en-US" dirty="0"/>
              <a:t>relation variable) </a:t>
            </a:r>
            <a:r>
              <a:rPr lang="th-TH" dirty="0"/>
              <a:t>ประกอบด้วย </a:t>
            </a:r>
          </a:p>
          <a:p>
            <a:pPr marL="0" indent="0">
              <a:buNone/>
            </a:pPr>
            <a:r>
              <a:rPr lang="th-TH" dirty="0"/>
              <a:t>ปัจจัยทางภูมิศาสตร์ </a:t>
            </a:r>
            <a:r>
              <a:rPr lang="th-TH" dirty="0" smtClean="0"/>
              <a:t>(</a:t>
            </a:r>
            <a:r>
              <a:rPr lang="en-US" dirty="0" smtClean="0"/>
              <a:t>geographic </a:t>
            </a:r>
            <a:r>
              <a:rPr lang="en-US" dirty="0"/>
              <a:t>factors) </a:t>
            </a:r>
          </a:p>
          <a:p>
            <a:pPr marL="0" indent="0">
              <a:buNone/>
            </a:pPr>
            <a:r>
              <a:rPr lang="th-TH" dirty="0"/>
              <a:t>ตัวแปรด้านประชากรศาสตร์ </a:t>
            </a:r>
            <a:r>
              <a:rPr lang="th-TH" dirty="0" smtClean="0"/>
              <a:t>(</a:t>
            </a:r>
            <a:r>
              <a:rPr lang="en-US" dirty="0" smtClean="0"/>
              <a:t>demographic </a:t>
            </a:r>
            <a:r>
              <a:rPr lang="en-US" dirty="0"/>
              <a:t>variable) </a:t>
            </a:r>
          </a:p>
          <a:p>
            <a:pPr marL="0" indent="0">
              <a:buNone/>
            </a:pPr>
            <a:r>
              <a:rPr lang="th-TH" dirty="0"/>
              <a:t>ปัจจัยทางจิตวิทยาสังคม </a:t>
            </a:r>
            <a:r>
              <a:rPr lang="th-TH" dirty="0" smtClean="0"/>
              <a:t>(</a:t>
            </a:r>
            <a:r>
              <a:rPr lang="en-US" dirty="0" smtClean="0"/>
              <a:t>psychographic </a:t>
            </a:r>
            <a:r>
              <a:rPr lang="en-US" dirty="0"/>
              <a:t>factors) </a:t>
            </a:r>
          </a:p>
          <a:p>
            <a:pPr marL="0" indent="0">
              <a:buNone/>
            </a:pPr>
            <a:r>
              <a:rPr lang="th-TH" dirty="0"/>
              <a:t>2. ตัวแปรที่เกี่ยวข้องกับผลิตภัณฑ์ </a:t>
            </a:r>
            <a:r>
              <a:rPr lang="th-TH" dirty="0" smtClean="0"/>
              <a:t>(</a:t>
            </a:r>
            <a:r>
              <a:rPr lang="en-US" dirty="0" smtClean="0"/>
              <a:t>product </a:t>
            </a:r>
            <a:r>
              <a:rPr lang="en-US" dirty="0"/>
              <a:t>relation variable) </a:t>
            </a:r>
            <a:r>
              <a:rPr lang="th-TH" dirty="0"/>
              <a:t>ประกอบด้วย </a:t>
            </a:r>
          </a:p>
          <a:p>
            <a:pPr marL="0" indent="0">
              <a:buNone/>
            </a:pPr>
            <a:r>
              <a:rPr lang="th-TH" dirty="0"/>
              <a:t>การแบ่งส่วนตลาดตามปริมาณการซื้อ </a:t>
            </a:r>
            <a:r>
              <a:rPr lang="th-TH" dirty="0" smtClean="0"/>
              <a:t>(</a:t>
            </a:r>
            <a:r>
              <a:rPr lang="en-US" dirty="0" smtClean="0"/>
              <a:t>volume </a:t>
            </a:r>
            <a:r>
              <a:rPr lang="en-US" dirty="0"/>
              <a:t>segmentation) </a:t>
            </a:r>
            <a:r>
              <a:rPr lang="th-TH" dirty="0"/>
              <a:t>เป็นการแบ่งส่วนตลาดโดยอาศัยอัตราการซื้อ หรือการใช้ผลิตภัณฑ์ของผู้บริโภค ได้แก่ การซื้อบ่อยครั้ง หรือซื้อปริมาณมาก </a:t>
            </a:r>
            <a:r>
              <a:rPr lang="th-TH" dirty="0" smtClean="0"/>
              <a:t>(</a:t>
            </a:r>
            <a:r>
              <a:rPr lang="en-US" dirty="0" smtClean="0"/>
              <a:t>heavy </a:t>
            </a:r>
            <a:r>
              <a:rPr lang="en-US" dirty="0"/>
              <a:t>users) </a:t>
            </a:r>
            <a:r>
              <a:rPr lang="th-TH" dirty="0"/>
              <a:t>การซื้อไม่บ่อย หรือซื้อปริมาณน้อย </a:t>
            </a:r>
            <a:r>
              <a:rPr lang="th-TH" dirty="0" smtClean="0"/>
              <a:t>(</a:t>
            </a:r>
            <a:r>
              <a:rPr lang="en-US" dirty="0" smtClean="0"/>
              <a:t>light </a:t>
            </a:r>
            <a:r>
              <a:rPr lang="en-US" dirty="0"/>
              <a:t>users) </a:t>
            </a:r>
            <a:r>
              <a:rPr lang="th-TH" dirty="0"/>
              <a:t>หรือการ ไม่ซื้อ </a:t>
            </a:r>
            <a:r>
              <a:rPr lang="th-TH" dirty="0" smtClean="0"/>
              <a:t>(</a:t>
            </a:r>
            <a:r>
              <a:rPr lang="en-US" dirty="0" smtClean="0"/>
              <a:t>non-user</a:t>
            </a:r>
            <a:r>
              <a:rPr lang="en-US" dirty="0"/>
              <a:t>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72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การแบ่งส่วนตลาดตามความชอบในตราสินค้า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preference segmentation) </a:t>
            </a:r>
            <a:r>
              <a:rPr lang="th-TH" dirty="0"/>
              <a:t>หรือความภักดีต่อตราสินค้า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loyalty) </a:t>
            </a:r>
            <a:r>
              <a:rPr lang="th-TH" dirty="0"/>
              <a:t>เป็นการแบ่งส่วนตลาดตามลักษณะของผู้ซื้อ ซึ่งมีความชอบ หรือความภักดีต่อตราสินค้าไม่เหมือนกัน มี 4 ประเภท คือ </a:t>
            </a:r>
          </a:p>
          <a:p>
            <a:r>
              <a:rPr lang="th-TH" dirty="0"/>
              <a:t>ผู้ซื้อที่มั่นคงต่อเวลา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 err="1"/>
              <a:t>insistant</a:t>
            </a:r>
            <a:r>
              <a:rPr lang="en-US" dirty="0"/>
              <a:t> buyers) </a:t>
            </a:r>
            <a:r>
              <a:rPr lang="th-TH" dirty="0"/>
              <a:t>ได้แก่ ผู้ซื้อซึ่งซื้อตราใดตราหนึ่งโดยเฉพาะเพียงตราเดียวอย่างเหนียวแน่นมั่นคง </a:t>
            </a:r>
          </a:p>
          <a:p>
            <a:r>
              <a:rPr lang="th-TH" dirty="0"/>
              <a:t>ผู้ซื้อภักดีต่อตรา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loyalty buyers) </a:t>
            </a:r>
            <a:r>
              <a:rPr lang="th-TH" dirty="0"/>
              <a:t>ได้แก่ ผู้ซื้อซึ่งโดยปกติจะซื้อตราใดตราหนึ่งโดยเฉพาะ แต่จะซื้อตราอื่นด้วยเป็นครั้งคราวเมื่อตราอื่นลดราคาลง </a:t>
            </a:r>
          </a:p>
          <a:p>
            <a:r>
              <a:rPr lang="th-TH" dirty="0"/>
              <a:t>ผู้ซื้อที่อ่อนไหวตามราคาของตรา </a:t>
            </a:r>
            <a:r>
              <a:rPr lang="th-TH" dirty="0" smtClean="0"/>
              <a:t>(</a:t>
            </a:r>
            <a:r>
              <a:rPr lang="en-US" dirty="0" smtClean="0"/>
              <a:t>brand </a:t>
            </a:r>
            <a:r>
              <a:rPr lang="en-US" dirty="0"/>
              <a:t>conscious buyers) </a:t>
            </a:r>
            <a:r>
              <a:rPr lang="th-TH" dirty="0"/>
              <a:t>ได้แก่ ผู้ซื้อซึ่งไม่เจาะจงตรา ตราไหนก็ได้ที่ลดราคาก็จะซื้อตรานั้น </a:t>
            </a:r>
          </a:p>
          <a:p>
            <a:r>
              <a:rPr lang="th-TH" dirty="0"/>
              <a:t>ผู้ซื้อตามฉลากของผู้ค้าปลีก </a:t>
            </a:r>
            <a:r>
              <a:rPr lang="th-TH" dirty="0" smtClean="0"/>
              <a:t>(</a:t>
            </a:r>
            <a:r>
              <a:rPr lang="en-US" dirty="0" smtClean="0"/>
              <a:t>private </a:t>
            </a:r>
            <a:r>
              <a:rPr lang="en-US" dirty="0" err="1"/>
              <a:t>lable</a:t>
            </a:r>
            <a:r>
              <a:rPr lang="en-US" dirty="0"/>
              <a:t> buyers) </a:t>
            </a:r>
            <a:r>
              <a:rPr lang="th-TH" dirty="0"/>
              <a:t>ได้แก่ ผู้ซื้อผลิตภัณฑ์ที่ถูกที่สุด ปกติจะซื้อจากผู้ค้าปลีกซึ่งทำฉลากโดยเฉพาะขึ้น แทนที่จะซื้อตามตรา ของผู้ผลิตเอง </a:t>
            </a:r>
          </a:p>
        </p:txBody>
      </p:sp>
    </p:spTree>
    <p:extLst>
      <p:ext uri="{BB962C8B-B14F-4D97-AF65-F5344CB8AC3E}">
        <p14:creationId xmlns:p14="http://schemas.microsoft.com/office/powerpoint/2010/main" val="20712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ประโยชน์ของการแบ่งส่วนตลาด </a:t>
            </a:r>
          </a:p>
          <a:p>
            <a:r>
              <a:rPr lang="th-TH" dirty="0"/>
              <a:t>1. ทำให้ได้รู้ถึงโอกาสทางการตลาด และตำแหน่งผลิตภัณฑ์ที่เหมาะสมกับตลาดเป้าหมาย </a:t>
            </a:r>
          </a:p>
          <a:p>
            <a:r>
              <a:rPr lang="th-TH" dirty="0"/>
              <a:t>2. ทำให้รู้ว่าตลาดที่เลือกมานั้นควรใช้ทรัพยากร และงบประมาณมากน้อยเพียงใด </a:t>
            </a:r>
          </a:p>
          <a:p>
            <a:r>
              <a:rPr lang="th-TH" dirty="0"/>
              <a:t>3. เลือกใช้เครื่องมือส่วนประสมทางการตลาดได้อย่างถูกต้องเหมาะสม ทำให้ได้รับผลดีที่สุด </a:t>
            </a:r>
          </a:p>
          <a:p>
            <a:r>
              <a:rPr lang="th-TH" dirty="0"/>
              <a:t>4. ทำให้สามารถปรับปรุงและเปลี่ยนแปลงผลิตภัณฑ์ตามความต้องการของตลาดเป้าหมาย </a:t>
            </a:r>
          </a:p>
        </p:txBody>
      </p:sp>
    </p:spTree>
    <p:extLst>
      <p:ext uri="{BB962C8B-B14F-4D97-AF65-F5344CB8AC3E}">
        <p14:creationId xmlns:p14="http://schemas.microsoft.com/office/powerpoint/2010/main" val="21922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การกำหนดตลาดเป้าหมาย หรือการเลือกตลาดเป้าหมาย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h-TH" dirty="0"/>
          </a:p>
          <a:p>
            <a:r>
              <a:rPr lang="th-TH" dirty="0"/>
              <a:t>1. การประเมินส่วนตลาดในภาพรวมทั้งหมด โดยศึกษาเกี่ยวกับตลาดในภาพรวมทั้ง 3 </a:t>
            </a:r>
          </a:p>
          <a:p>
            <a:r>
              <a:rPr lang="th-TH" dirty="0"/>
              <a:t>ด้าน ได้แก่ขนาดและความเจริญเติบโตของตลาด โดยเป็นการคาดคะเนถึงแนวโน้มของตลาดนั้นว่าจะมีขนาดใหญ่ขึ้น และเจริญเติบโตพอสมควร เมื่อขายแล้วจะมีกำไร ก็นำส่วนตลาดนั้นไปพิจารณาร่วมประเด็นอื่น ๆ ต่อไป </a:t>
            </a:r>
          </a:p>
          <a:p>
            <a:r>
              <a:rPr lang="th-TH" dirty="0"/>
              <a:t>ความสามารถในการจูงใจโครงสร้างของตลาดส่วนนั้น หมายถึง เป็นการพิจารณาว่า ตลาดส่วนนั้นสามารถเข้าถึงได้ และตอบสนองความต้องการของตลาดได้ ซึ่งจะสร้างกำไรให้องค์การ </a:t>
            </a:r>
          </a:p>
          <a:p>
            <a:r>
              <a:rPr lang="th-TH" dirty="0"/>
              <a:t>วัตถุประสงค์และทรัพยากรของบริษัท กล่าวคือ แม้ว่าตลาดจะมีความเจริญเติบโต และสามารถเข้าถึง/จูงใจโครงสร้างของตลาดส่วนนั้นได้ก็ตาม แต่ถ้าหากไปขัดแย้งกับวัตถุประสงค์และทรัพยากรของบริษัท คือ บุคลากรไม่มีความชำนาญพอ หรือวัตถุดิบมีไม่เพียงพอ ก็ไม่ควรเลือกตลาดส่วนนั้น </a:t>
            </a:r>
          </a:p>
        </p:txBody>
      </p:sp>
    </p:spTree>
    <p:extLst>
      <p:ext uri="{BB962C8B-B14F-4D97-AF65-F5344CB8AC3E}">
        <p14:creationId xmlns:p14="http://schemas.microsoft.com/office/powerpoint/2010/main" val="2728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2. การเลือกส่วนตลาดหรือการเลือกตลาดเป้าหมาย ซึ่งอาจเลือกหนึ่งส่วนของตลาด หรือมากกว่าหนึ่งส่วนเป็นตลาดเป้าหมาย</a:t>
            </a:r>
            <a:r>
              <a:rPr lang="th-TH" smtClean="0"/>
              <a:t>ให้</a:t>
            </a:r>
            <a:r>
              <a:rPr lang="th-TH" smtClean="0"/>
              <a:t>เหมาะสม</a:t>
            </a:r>
            <a:r>
              <a:rPr lang="th-TH" dirty="0"/>
              <a:t>กับผลิตภัณฑ์ที่จะนำเข้าไปจำหน่าย สมมติ บริษัทมีผลิตภัณฑ์ 3 ตัว คือ </a:t>
            </a:r>
            <a:r>
              <a:rPr lang="en-US" dirty="0"/>
              <a:t>p1 p2 p3 </a:t>
            </a:r>
            <a:r>
              <a:rPr lang="th-TH" dirty="0"/>
              <a:t>และมีตลาด </a:t>
            </a:r>
            <a:r>
              <a:rPr lang="th-TH" dirty="0" smtClean="0"/>
              <a:t>(ลูกค้า</a:t>
            </a:r>
            <a:r>
              <a:rPr lang="th-TH" dirty="0"/>
              <a:t>) ที่แบ่งออกมาแล้ว 3 ตลาด คือ </a:t>
            </a:r>
            <a:r>
              <a:rPr lang="en-US" dirty="0"/>
              <a:t>m1 m2 m3 </a:t>
            </a:r>
            <a:r>
              <a:rPr lang="th-TH" dirty="0"/>
              <a:t>ในกรณีบริษัทสามารถพิจารณาเลือกตลาดเป้าหมายได้ 5 รูปแบบ ดังนี้ </a:t>
            </a:r>
            <a:r>
              <a:rPr lang="th-TH" dirty="0" smtClean="0"/>
              <a:t>(พิบูล </a:t>
            </a:r>
            <a:r>
              <a:rPr lang="th-TH" dirty="0"/>
              <a:t>ทีปะปาล, 2543, หน้า 189-191) </a:t>
            </a:r>
          </a:p>
        </p:txBody>
      </p:sp>
    </p:spTree>
    <p:extLst>
      <p:ext uri="{BB962C8B-B14F-4D97-AF65-F5344CB8AC3E}">
        <p14:creationId xmlns:p14="http://schemas.microsoft.com/office/powerpoint/2010/main" val="2431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1</a:t>
            </a:r>
            <a:r>
              <a:rPr lang="th-TH" dirty="0"/>
              <a:t>. การมุ่งเน้นส่วนตลาดเดียวโดยเฉพาะ </a:t>
            </a:r>
            <a:r>
              <a:rPr lang="th-TH" dirty="0" smtClean="0"/>
              <a:t>(</a:t>
            </a:r>
            <a:r>
              <a:rPr lang="en-US" dirty="0" smtClean="0"/>
              <a:t>single </a:t>
            </a:r>
            <a:r>
              <a:rPr lang="en-US" dirty="0"/>
              <a:t>segment concentration) </a:t>
            </a:r>
            <a:endParaRPr lang="en-US" dirty="0" smtClean="0"/>
          </a:p>
          <a:p>
            <a:r>
              <a:rPr lang="th-TH" dirty="0"/>
              <a:t>หมายความถึง บริษัทเสนอผลิตภัณฑ์ตัวเดียว คือ </a:t>
            </a:r>
            <a:r>
              <a:rPr lang="en-US" dirty="0"/>
              <a:t>p2 </a:t>
            </a:r>
            <a:r>
              <a:rPr lang="th-TH" dirty="0"/>
              <a:t>ขายให้กับตลาดเพียงตลาดเดียว </a:t>
            </a:r>
            <a:r>
              <a:rPr lang="en-US" dirty="0"/>
              <a:t>m1 </a:t>
            </a:r>
            <a:r>
              <a:rPr lang="th-TH" dirty="0"/>
              <a:t>กลยุทธ์แบบนี้เหมาะกับกรณีที่บริษัทพบว่าบริษัทมีทรัพยากร หรือมีความชำนาญเฉพาะเหมาะสมที่จะดำเนินกิจการในตลาดส่วนนั้นให้ประสบผลสำเร็จได้ หรือบริษัทอาจเห็นว่าบริษัทมีทุนจำกัด สามารถดำเนินงานได้เฉพาะเพียงตลาดส่วนเดียว หรือตลาดนั้นมีโอกาสที่จะขยายตัวเพิ่มได้ หรือเห็นว่าตลาดนั้นยังไม่มีคู่แข่งขัน เป็นต้น ยกตัวอย่างเช่น บริษัทผลิตรถยนต์ มินิคูเปอร์ ที่มุ่งตลาดรถยนต์ขนาดเล็ก ราคาประหยัด หรือรถยนต์โฟล์คสวาเกน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7997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ผลดีของการมุ่งตลาดแบบนี้ คือ ทำให้ฐานะทางการตลาดของบริษัทที่ขายสินค้านี้มั่นคงแข็งแรง เนื่องจากบริษัทรู้ถึงความต้องการของลูกค้าดีกว่าคู่แข่งขัน นอกเหนือจากนั้น คือ การมุ่งเน้นตลาดส่วนเดียวโดยเฉพาะ ทำให้สามารถดำเนินการต่าง ๆ ได้โดยประหยัด เพราะสามารถผลิตสินค้าโดยเฉพาะ เพื่อสนองลูกค้าในกลุ่มนั้น การจำหน่ายและการส่งเสริมการขาย ก็จะดำเนินการไปได้โดยประหยัดอีกด้วย อันช่วยให้บริษัทได้รับผลตอบแทนจากการลงทุนในอัตราสูง </a:t>
            </a:r>
          </a:p>
          <a:p>
            <a:r>
              <a:rPr lang="th-TH" dirty="0"/>
              <a:t>ส่วนผลเสียของการเลือกตลาดแบบนี้ คือ รสนิยม ความต้องการของลูกค้าเปลี่ยนแปลงอยู่เสมอ ทำให้เกิดช่องทางการขาดทุนได้ หรือถ้าหากลูกค้ายังคงมีความต้องการยังคงมีคงที่ ก็อาจเป็นไปได้ที่จะมีบริษัทอื่นเข้ามาเป็นคู่แข่งขันด้วย ทำให้กำไรของบริษัทลดลง </a:t>
            </a:r>
          </a:p>
        </p:txBody>
      </p:sp>
    </p:spTree>
    <p:extLst>
      <p:ext uri="{BB962C8B-B14F-4D97-AF65-F5344CB8AC3E}">
        <p14:creationId xmlns:p14="http://schemas.microsoft.com/office/powerpoint/2010/main" val="1663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2. การมุ่งเน้นส่วนตลาดเลือกสรรหลายส่วน </a:t>
            </a:r>
            <a:r>
              <a:rPr lang="th-TH" dirty="0" smtClean="0"/>
              <a:t>(</a:t>
            </a:r>
            <a:r>
              <a:rPr lang="en-US" dirty="0" smtClean="0"/>
              <a:t>selection </a:t>
            </a:r>
            <a:r>
              <a:rPr lang="en-US" dirty="0"/>
              <a:t>specialization) </a:t>
            </a:r>
            <a:r>
              <a:rPr lang="th-TH" dirty="0"/>
              <a:t>หรือเรียกอีกอย่างว่า การใช้กลยุทธ์ครอบคลุมตลาดหลายส่วน </a:t>
            </a:r>
            <a:r>
              <a:rPr lang="th-TH" dirty="0" smtClean="0"/>
              <a:t>(</a:t>
            </a:r>
            <a:r>
              <a:rPr lang="en-US" dirty="0" smtClean="0"/>
              <a:t>multi </a:t>
            </a:r>
            <a:r>
              <a:rPr lang="en-US" dirty="0"/>
              <a:t>segment coverage strategy) </a:t>
            </a:r>
            <a:r>
              <a:rPr lang="th-TH" dirty="0" smtClean="0"/>
              <a:t>หมายถึง </a:t>
            </a:r>
            <a:r>
              <a:rPr lang="th-TH" dirty="0"/>
              <a:t>บริษัทเลือกผลิตภัณฑ์ทั้ง 3 ตัว คือ </a:t>
            </a:r>
            <a:r>
              <a:rPr lang="en-US" dirty="0"/>
              <a:t>p1 p2 p3 </a:t>
            </a:r>
            <a:r>
              <a:rPr lang="th-TH" dirty="0"/>
              <a:t>ขายให้กับตลาดที่เลือกสรรแต่ตลาดที่เหมาะสมสอดคล้องกันมากที่สุด โดยคำนึงถึงวัตถุประสงค์และทรัพยากรของบริษัทเป็นหลัก ผลดีของการใช้กลยุทธ์นี้ คือ กระจายความเสี่ยงของบริษัท หากตลาดส่วนใดไม่ประสบผลสำเร็จก็ยังมีตลาดส่วนอื่นที่สามารถนำมาชดเชยกันได้ ตัวอย่างเช่น ผงซักฟอก สบู่ เครื่องสำอาง และ</a:t>
            </a:r>
            <a:r>
              <a:rPr lang="th-TH" dirty="0" smtClean="0"/>
              <a:t>อาหาร เป็น</a:t>
            </a:r>
            <a:r>
              <a:rPr lang="th-TH" dirty="0"/>
              <a:t>ต้น โดยผลิตภัณฑ์แต่ละตัวจะขายให้กับตลาดส่วนต่าง ๆ หรือกลุ่มลูกค้าต่าง ๆ หลายกลุ่ม </a:t>
            </a:r>
          </a:p>
        </p:txBody>
      </p:sp>
    </p:spTree>
    <p:extLst>
      <p:ext uri="{BB962C8B-B14F-4D97-AF65-F5344CB8AC3E}">
        <p14:creationId xmlns:p14="http://schemas.microsoft.com/office/powerpoint/2010/main" val="41668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3. การมุ่งเน้นเฉพาะตลาด </a:t>
            </a:r>
            <a:r>
              <a:rPr lang="th-TH" dirty="0" smtClean="0"/>
              <a:t>(</a:t>
            </a:r>
            <a:r>
              <a:rPr lang="en-US" dirty="0" smtClean="0"/>
              <a:t>market </a:t>
            </a:r>
            <a:r>
              <a:rPr lang="en-US" dirty="0"/>
              <a:t>specialization) </a:t>
            </a:r>
            <a:r>
              <a:rPr lang="th-TH" dirty="0"/>
              <a:t>หมายความว่า บริษัทเลือกเสนอผลิตภัณฑ์ทั้ง 3 ตัว คือ </a:t>
            </a:r>
            <a:r>
              <a:rPr lang="en-US" dirty="0"/>
              <a:t>p1 p2 p3 </a:t>
            </a:r>
            <a:r>
              <a:rPr lang="th-TH" dirty="0"/>
              <a:t>ขายให้กับตลาดโดยเฉพาะบริษัทเพียงตลาดเดียว คือ </a:t>
            </a:r>
            <a:r>
              <a:rPr lang="en-US" dirty="0"/>
              <a:t>m1 </a:t>
            </a:r>
            <a:r>
              <a:rPr lang="th-TH" dirty="0"/>
              <a:t>ตัวอย่างเช่น บริษัท จอห์นสันแอนด์จอห์นสัน จำกัด เคยใช้กลยุทธ์ผลิตสินค้าสำหรับเด็ก เช่น สบู่ ผ้าอ้อม แป้งฝุ่น แชมพู สำลี เข้าไปขายมุ่งเน้นเฉพาะตลาดเด็กเล็ก เป็นต้น การใช้กลยุทธ์แบบนี้มีความเสี่ยงเมื่อความต้องการหรืออุปสงค์ </a:t>
            </a:r>
            <a:r>
              <a:rPr lang="th-TH" dirty="0" smtClean="0"/>
              <a:t>(</a:t>
            </a:r>
            <a:r>
              <a:rPr lang="en-US" dirty="0" smtClean="0"/>
              <a:t>demand</a:t>
            </a:r>
            <a:r>
              <a:rPr lang="en-US" dirty="0"/>
              <a:t>) </a:t>
            </a:r>
            <a:r>
              <a:rPr lang="th-TH" dirty="0"/>
              <a:t>ของตลาดลดลง หรือรสนิยมของตลาดส่วนนั้นเปลี่ยนไป ดังนั้น กลยุทธ์การตลาดที่นำมาใช้ก็จะต้องเปลี่ยนแปลงตามไปด้วย ทำให้ในปัจจุบัน บริษัท จอห์นสันแอนด์จอห์นสัน จำกัด จำเป็นต้องหันมามุ่งเน้นตลาดผู้ใหญ่ด้วย เนื่องจากอัตราการเกิดของเด็กลดลง </a:t>
            </a:r>
          </a:p>
        </p:txBody>
      </p:sp>
    </p:spTree>
    <p:extLst>
      <p:ext uri="{BB962C8B-B14F-4D97-AF65-F5344CB8AC3E}">
        <p14:creationId xmlns:p14="http://schemas.microsoft.com/office/powerpoint/2010/main" val="16181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</a:pPr>
            <a:r>
              <a:rPr lang="en-US" sz="4400" b="1" i="1">
                <a:latin typeface="Browallia New" pitchFamily="34" charset="-34"/>
                <a:cs typeface="Browallia New" pitchFamily="34" charset="-34"/>
              </a:rPr>
              <a:t>พฤติกรรมผู้บริโภค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หมายถึง “ </a:t>
            </a:r>
            <a:r>
              <a:rPr lang="en-US" sz="4400" b="1" u="sng">
                <a:latin typeface="Browallia New" pitchFamily="34" charset="-34"/>
                <a:cs typeface="Browallia New" pitchFamily="34" charset="-34"/>
              </a:rPr>
              <a:t>กระบวนการตัดสินใจ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ซึ่งจะเป็นการปฏิบัติที่จะ</a:t>
            </a:r>
            <a:r>
              <a:rPr lang="en-US" sz="4400" b="1" u="sng">
                <a:latin typeface="Browallia New" pitchFamily="34" charset="-34"/>
                <a:cs typeface="Browallia New" pitchFamily="34" charset="-34"/>
              </a:rPr>
              <a:t>เกี่ยวข้องโดยตรงกับการซื้อและการใช้สินค้า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และ/ </a:t>
            </a:r>
            <a:r>
              <a:rPr lang="en-US" sz="4400" b="1" u="sng">
                <a:latin typeface="Browallia New" pitchFamily="34" charset="-34"/>
                <a:cs typeface="Browallia New" pitchFamily="34" charset="-34"/>
              </a:rPr>
              <a:t>หรือบริการต่างๆ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“ 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9938"/>
            <a:ext cx="7772400" cy="8239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sz="4800" b="1" u="sng">
                <a:latin typeface="Browallia New" pitchFamily="34" charset="-34"/>
                <a:cs typeface="Browallia New" pitchFamily="34" charset="-34"/>
              </a:rPr>
              <a:t>ความหมายของพฤติกรรมผู้บริโภค</a:t>
            </a:r>
            <a:endParaRPr lang="en-US" sz="4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324600" y="64008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D Merced" pitchFamily="2" charset="0"/>
              </a:rPr>
              <a:t>A. Veerapong Malai</a:t>
            </a:r>
          </a:p>
        </p:txBody>
      </p:sp>
    </p:spTree>
    <p:extLst>
      <p:ext uri="{BB962C8B-B14F-4D97-AF65-F5344CB8AC3E}">
        <p14:creationId xmlns:p14="http://schemas.microsoft.com/office/powerpoint/2010/main" val="325536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4. การมุ่งเน้นเฉพาะผลิตภัณฑ์ </a:t>
            </a:r>
            <a:r>
              <a:rPr lang="th-TH" dirty="0" smtClean="0"/>
              <a:t>(</a:t>
            </a:r>
            <a:r>
              <a:rPr lang="en-US" dirty="0" smtClean="0"/>
              <a:t>product </a:t>
            </a:r>
            <a:r>
              <a:rPr lang="en-US" dirty="0"/>
              <a:t>specialization) </a:t>
            </a:r>
            <a:r>
              <a:rPr lang="th-TH" dirty="0"/>
              <a:t>หมายถึง การที่บริษัทเลือกเสนอผลิตภัณฑ์เพียงตัวเดียว </a:t>
            </a:r>
            <a:r>
              <a:rPr lang="en-US" dirty="0"/>
              <a:t>p2 </a:t>
            </a:r>
            <a:r>
              <a:rPr lang="th-TH" dirty="0"/>
              <a:t>ขายให้กับทุกส่วนของตลาด ประกอบด้วย </a:t>
            </a:r>
            <a:r>
              <a:rPr lang="en-US" dirty="0"/>
              <a:t>m1 m2 m3 </a:t>
            </a:r>
            <a:r>
              <a:rPr lang="th-TH" dirty="0"/>
              <a:t>ตัวอย่างเช่น บริษัทบุญรอดบริเวอรี่ จำกัด ผลิตน้ำดื่มตราสิงห์ขายให้กับทุก ๆ ตลาด เป็นต้น ผลดีของการใช้กลยุทธ์แบบนี้ คือ ทำให้บริษัทมีชื่อเสียงดีในผลิตภัณฑ์ที่ขาย แต่อาจมีความเสี่ยงเกิดขึ้นได้ หากคู่แข่งใช้เทคโนโลยีที่เหนือกว่าผลิตสินค้าที่มีคุณภาพสูงกว่าเข้ามาแข่งขัน </a:t>
            </a:r>
          </a:p>
        </p:txBody>
      </p:sp>
    </p:spTree>
    <p:extLst>
      <p:ext uri="{BB962C8B-B14F-4D97-AF65-F5344CB8AC3E}">
        <p14:creationId xmlns:p14="http://schemas.microsoft.com/office/powerpoint/2010/main" val="30512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5. การเข้าครอบครองตลาดทั้งหมด </a:t>
            </a:r>
            <a:r>
              <a:rPr lang="en-US" dirty="0" smtClean="0"/>
              <a:t>(full </a:t>
            </a:r>
            <a:r>
              <a:rPr lang="en-US" dirty="0"/>
              <a:t>market coverage) </a:t>
            </a:r>
            <a:r>
              <a:rPr lang="th-TH" dirty="0"/>
              <a:t>หมายถึง การที่บริษัทนำผลิตภัณฑ์ทุกตัว </a:t>
            </a:r>
            <a:r>
              <a:rPr lang="en-US" dirty="0"/>
              <a:t>p1 p2 p3 </a:t>
            </a:r>
            <a:r>
              <a:rPr lang="th-TH" dirty="0"/>
              <a:t>เสนอขายให้กับทุก ๆ ส่วนของตลาด คือ </a:t>
            </a:r>
            <a:r>
              <a:rPr lang="en-US" dirty="0"/>
              <a:t>m1 m2 m3 </a:t>
            </a:r>
            <a:r>
              <a:rPr lang="th-TH" dirty="0"/>
              <a:t>เพื่อครอบครองตลาดทั้งหมด ซึ่งกลยุทธ์แบบนี้เหมาะกับบริษัทที่มีขนาดใหญ่เท่านั้น ตัวอย่างเช่น บริษัท โคคาโคล่า เป็นตลาดเครื่องดื่ม บริษัท ไอบีเอ็ม คือตลาดเครื่องคอมพิวเตอร์ บริษัท เจนเนอรัลมอเตอร์ เป็นตลาดยานพาหนะ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2019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dirty="0" smtClean="0"/>
              <a:t>สรุปบทที่  </a:t>
            </a:r>
            <a:r>
              <a:rPr lang="en-US" dirty="0" smtClean="0"/>
              <a:t>3 </a:t>
            </a:r>
            <a:r>
              <a:rPr lang="th-TH" dirty="0" smtClean="0"/>
              <a:t>ลงในสมุดจด</a:t>
            </a:r>
          </a:p>
          <a:p>
            <a:pPr marL="514350" indent="-514350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0" y="4368225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สอบมิดเทอม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th-TH" sz="3200" dirty="0" smtClean="0">
                <a:solidFill>
                  <a:srgbClr val="FF0000"/>
                </a:solidFill>
              </a:rPr>
              <a:t>สอบไฟนอล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dirty="0"/>
              <a:t>งานกลุ่ม ทำเป็นรายงานและนำเสนอ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9416"/>
            <a:ext cx="7888287" cy="4846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ยุทธ์การส่งเสริมการ</a:t>
            </a:r>
            <a:r>
              <a:rPr lang="th-TH" b="1" dirty="0" smtClean="0"/>
              <a:t>ขาย </a:t>
            </a:r>
            <a:r>
              <a:rPr lang="en-US" b="1" dirty="0" smtClean="0"/>
              <a:t>Week 9 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ยุทธ์การโฆษณา	</a:t>
            </a:r>
            <a:r>
              <a:rPr lang="en-US" b="1" dirty="0"/>
              <a:t> Week </a:t>
            </a:r>
            <a:r>
              <a:rPr lang="en-US" b="1" dirty="0" smtClean="0"/>
              <a:t>10 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</a:t>
            </a:r>
            <a:r>
              <a:rPr lang="th-TH" b="1" dirty="0" smtClean="0"/>
              <a:t>ประชาสัมพันธ์ </a:t>
            </a:r>
            <a:r>
              <a:rPr lang="en-US" b="1" dirty="0"/>
              <a:t>Week </a:t>
            </a:r>
            <a:r>
              <a:rPr lang="en-US" b="1" dirty="0" smtClean="0"/>
              <a:t>11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ยุทธ์การขายโดยใช้พนักงาน</a:t>
            </a:r>
            <a:r>
              <a:rPr lang="th-TH" b="1" dirty="0" smtClean="0"/>
              <a:t>ขาย </a:t>
            </a:r>
            <a:r>
              <a:rPr lang="en-US" b="1" dirty="0"/>
              <a:t>Week </a:t>
            </a:r>
            <a:r>
              <a:rPr lang="en-US" b="1" dirty="0" smtClean="0"/>
              <a:t>12 </a:t>
            </a:r>
            <a:endParaRPr lang="th-TH" dirty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</a:t>
            </a:r>
            <a:r>
              <a:rPr lang="th-TH" b="1" dirty="0" smtClean="0"/>
              <a:t>ทางตรง </a:t>
            </a:r>
            <a:r>
              <a:rPr lang="en-US" b="1" dirty="0"/>
              <a:t>Week </a:t>
            </a:r>
            <a:r>
              <a:rPr lang="en-US" b="1" dirty="0" smtClean="0"/>
              <a:t>13</a:t>
            </a:r>
            <a:r>
              <a:rPr lang="th-TH" b="1" dirty="0" smtClean="0"/>
              <a:t> </a:t>
            </a:r>
            <a:r>
              <a:rPr lang="th-TH" b="1" dirty="0"/>
              <a:t>	</a:t>
            </a:r>
            <a:endParaRPr lang="th-TH" dirty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ยุทธ์การตลาดผ่านสื่อ</a:t>
            </a:r>
            <a:r>
              <a:rPr lang="th-TH" b="1" dirty="0" smtClean="0"/>
              <a:t>ดิจิทัล </a:t>
            </a:r>
            <a:r>
              <a:rPr lang="en-US" b="1" dirty="0"/>
              <a:t>Week </a:t>
            </a:r>
            <a:r>
              <a:rPr lang="en-US" b="1" dirty="0" smtClean="0"/>
              <a:t>14 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ยุทธ์การตลาดผ่าน</a:t>
            </a:r>
            <a:r>
              <a:rPr lang="th-TH" b="1" dirty="0" smtClean="0"/>
              <a:t>กิจกรรม </a:t>
            </a:r>
            <a:r>
              <a:rPr lang="en-US" b="1" dirty="0"/>
              <a:t>Week </a:t>
            </a:r>
            <a:r>
              <a:rPr lang="en-US" b="1" dirty="0" smtClean="0"/>
              <a:t>15</a:t>
            </a:r>
          </a:p>
          <a:p>
            <a:pPr marL="514350" indent="-514350">
              <a:buAutoNum type="arabicPeriod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แต่ละกลุ่มต้อง </a:t>
            </a:r>
            <a:r>
              <a:rPr lang="en-US" b="1" dirty="0" smtClean="0">
                <a:solidFill>
                  <a:srgbClr val="FF0000"/>
                </a:solidFill>
              </a:rPr>
              <a:t>Present </a:t>
            </a:r>
            <a:r>
              <a:rPr lang="th-TH" b="1" dirty="0" smtClean="0">
                <a:solidFill>
                  <a:srgbClr val="FF0000"/>
                </a:solidFill>
              </a:rPr>
              <a:t>ไม่ตำกว่า </a:t>
            </a:r>
            <a:r>
              <a:rPr lang="en-US" b="1" dirty="0" smtClean="0">
                <a:solidFill>
                  <a:srgbClr val="FF0000"/>
                </a:solidFill>
              </a:rPr>
              <a:t>30 </a:t>
            </a:r>
            <a:r>
              <a:rPr lang="th-TH" b="1" dirty="0" smtClean="0">
                <a:solidFill>
                  <a:srgbClr val="FF0000"/>
                </a:solidFill>
              </a:rPr>
              <a:t>นาที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หัวข้องานกลุ่ม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-ความหมาย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ความสำคัญ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วัตถุประสงค์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กลยุทธ์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ประเภทของ</a:t>
            </a:r>
            <a:r>
              <a:rPr lang="th-TH" dirty="0" smtClean="0"/>
              <a:t>เครื่องมือ</a:t>
            </a:r>
            <a:endParaRPr lang="en-US" dirty="0"/>
          </a:p>
          <a:p>
            <a:r>
              <a:rPr lang="th-TH" dirty="0"/>
              <a:t>-การประเมินผลกล</a:t>
            </a:r>
            <a:r>
              <a:rPr lang="th-TH" dirty="0" smtClean="0"/>
              <a:t>ยุทธ์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กรณีศึกษา</a:t>
            </a:r>
            <a:r>
              <a:rPr lang="en-US" dirty="0" err="1" smtClean="0">
                <a:solidFill>
                  <a:srgbClr val="FF0000"/>
                </a:solidFill>
              </a:rPr>
              <a:t>ของ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5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844825"/>
            <a:ext cx="3312368" cy="2304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CD</a:t>
            </a:r>
          </a:p>
          <a:p>
            <a:r>
              <a:rPr lang="th-TH" dirty="0" smtClean="0"/>
              <a:t>ตัวเล่มไฟล์เวิด</a:t>
            </a:r>
          </a:p>
          <a:p>
            <a:r>
              <a:rPr lang="en-US" dirty="0" smtClean="0"/>
              <a:t>PPT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4106416" cy="4525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dirty="0" smtClean="0"/>
              <a:t>ตัวเล่ม</a:t>
            </a:r>
          </a:p>
          <a:p>
            <a:r>
              <a:rPr lang="th-TH" dirty="0" smtClean="0"/>
              <a:t>หน้าปก</a:t>
            </a:r>
          </a:p>
          <a:p>
            <a:r>
              <a:rPr lang="th-TH" dirty="0" smtClean="0"/>
              <a:t>คำนำ</a:t>
            </a:r>
          </a:p>
          <a:p>
            <a:r>
              <a:rPr lang="th-TH" dirty="0" smtClean="0"/>
              <a:t>สารบัญ </a:t>
            </a:r>
          </a:p>
          <a:p>
            <a:r>
              <a:rPr lang="th-TH" dirty="0" smtClean="0"/>
              <a:t>สารบัญภาพ</a:t>
            </a:r>
          </a:p>
          <a:p>
            <a:r>
              <a:rPr lang="th-TH" dirty="0" smtClean="0"/>
              <a:t>สารบัญตาราง</a:t>
            </a:r>
          </a:p>
          <a:p>
            <a:r>
              <a:rPr lang="th-TH" dirty="0" smtClean="0"/>
              <a:t>เนื้อหามี</a:t>
            </a:r>
            <a:r>
              <a:rPr lang="th-TH" smtClean="0"/>
              <a:t>เลข</a:t>
            </a:r>
            <a:r>
              <a:rPr lang="th-TH"/>
              <a:t>หน้า แบ่งหัวข้อหลัก ห้วข้อรอง หัวข้อ</a:t>
            </a:r>
            <a:r>
              <a:rPr lang="th-TH" smtClean="0"/>
              <a:t>ย่อย</a:t>
            </a:r>
            <a:endParaRPr lang="th-TH" dirty="0" smtClean="0"/>
          </a:p>
          <a:p>
            <a:r>
              <a:rPr lang="th-TH" dirty="0" smtClean="0"/>
              <a:t>บรรณานุกรม</a:t>
            </a:r>
          </a:p>
          <a:p>
            <a:r>
              <a:rPr lang="th-TH" dirty="0" smtClean="0"/>
              <a:t>ภาคผนวก (ใส่ </a:t>
            </a:r>
            <a:r>
              <a:rPr lang="en-US" dirty="0" smtClean="0"/>
              <a:t>PPT 2 </a:t>
            </a:r>
            <a:r>
              <a:rPr lang="th-TH" dirty="0" smtClean="0"/>
              <a:t>สไลลด์ต่อ </a:t>
            </a:r>
            <a:r>
              <a:rPr lang="en-US" dirty="0" smtClean="0"/>
              <a:t>1 </a:t>
            </a:r>
            <a:r>
              <a:rPr lang="th-TH" dirty="0" smtClean="0"/>
              <a:t>หน้า)</a:t>
            </a:r>
          </a:p>
          <a:p>
            <a:r>
              <a:rPr lang="th-TH" dirty="0" smtClean="0"/>
              <a:t>ประวัติเจ้าของผลงาน  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186" y="857583"/>
            <a:ext cx="3509214" cy="4529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Present </a:t>
            </a:r>
            <a:r>
              <a:rPr lang="th-TH" dirty="0" smtClean="0"/>
              <a:t>วันไหนส่งวันนั้น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1770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85939" y="1571627"/>
            <a:ext cx="4493419" cy="4525963"/>
          </a:xfrm>
        </p:spPr>
        <p:txBody>
          <a:bodyPr/>
          <a:lstStyle/>
          <a:p>
            <a:pPr eaLnBrk="1" hangingPunct="1"/>
            <a:r>
              <a:rPr lang="th-TH" smtClean="0"/>
              <a:t>เจ้าใฝ่ จงใฝ่รู้ และเรียนดู</a:t>
            </a:r>
          </a:p>
          <a:p>
            <a:pPr eaLnBrk="1" hangingPunct="1"/>
            <a:r>
              <a:rPr lang="th-TH" smtClean="0"/>
              <a:t>เปิดหู เปิดตา เปิดให้เห็น</a:t>
            </a:r>
          </a:p>
          <a:p>
            <a:pPr eaLnBrk="1" hangingPunct="1"/>
            <a:r>
              <a:rPr lang="th-TH" smtClean="0"/>
              <a:t>เป็นซึ่งเป็น เห็นซึ่งเห็น</a:t>
            </a:r>
          </a:p>
          <a:p>
            <a:pPr eaLnBrk="1" hangingPunct="1"/>
            <a:r>
              <a:rPr lang="th-TH" smtClean="0"/>
              <a:t>ถึงลำเค็ญ และทุกเข็ญ</a:t>
            </a:r>
          </a:p>
          <a:p>
            <a:pPr eaLnBrk="1" hangingPunct="1"/>
            <a:r>
              <a:rPr lang="th-TH" smtClean="0"/>
              <a:t>เจ้าสู้ เจ้าจะรู้ ว่าครู</a:t>
            </a:r>
          </a:p>
          <a:p>
            <a:pPr eaLnBrk="1" hangingPunct="1"/>
            <a:r>
              <a:rPr lang="th-TH" smtClean="0"/>
              <a:t>เป็นผู้ หวังเจ้า เฝ้าสำเร็จ</a:t>
            </a:r>
            <a:endParaRPr lang="en-US" smtClean="0">
              <a:cs typeface="LilyUPC" pitchFamily="34" charset="-34"/>
            </a:endParaRPr>
          </a:p>
        </p:txBody>
      </p:sp>
      <p:pic>
        <p:nvPicPr>
          <p:cNvPr id="26627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078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04110" y="514350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464844" y="4786315"/>
            <a:ext cx="2967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/>
          </a:p>
          <a:p>
            <a:r>
              <a:rPr lang="th-TH" sz="3200" b="1" dirty="0"/>
              <a:t>ด้วยความรัก </a:t>
            </a:r>
          </a:p>
          <a:p>
            <a:r>
              <a:rPr lang="th-TH" sz="3200" b="1" dirty="0"/>
              <a:t>อ. อิส</a:t>
            </a:r>
            <a:r>
              <a:rPr lang="th-TH" sz="3200" b="1"/>
              <a:t>รี ไพเราะ (</a:t>
            </a:r>
            <a:r>
              <a:rPr lang="th-TH" sz="3200" b="1" dirty="0"/>
              <a:t>อ.ต๊ะ)</a:t>
            </a:r>
          </a:p>
        </p:txBody>
      </p:sp>
      <p:pic>
        <p:nvPicPr>
          <p:cNvPr id="26630" name="Picture 7" descr="http://guidance.mimoproject.co.th/wp-content/uploads/2012/09/8040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736" y="2286000"/>
            <a:ext cx="2550319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4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 </a:t>
            </a:r>
            <a:r>
              <a:rPr lang="th-TH" b="1" dirty="0"/>
              <a:t>พฤติกรรมผู้บริโภค </a:t>
            </a:r>
            <a:r>
              <a:rPr lang="th-TH" b="1" dirty="0" smtClean="0"/>
              <a:t>(</a:t>
            </a:r>
            <a:r>
              <a:rPr lang="en-US" b="1" dirty="0" smtClean="0"/>
              <a:t>Consumer </a:t>
            </a:r>
            <a:r>
              <a:rPr lang="en-US" b="1" dirty="0"/>
              <a:t>Behavior) </a:t>
            </a:r>
            <a:r>
              <a:rPr lang="th-TH" dirty="0"/>
              <a:t>หมายถึง กระบวนการและกิจกรรมที่เกี่ยวข้องกับบุคคล ในการค้นหา การเลือก การซื้อ การประเมิน และการเลิกใช้สินค้าและบริการของลูกค้านั้นที่สามารถตอบสนองความจำเป็นและความต้องการของลูกค้าให้เกิดความพึงพอใจ </a:t>
            </a:r>
          </a:p>
        </p:txBody>
      </p:sp>
    </p:spTree>
    <p:extLst>
      <p:ext uri="{BB962C8B-B14F-4D97-AF65-F5344CB8AC3E}">
        <p14:creationId xmlns:p14="http://schemas.microsoft.com/office/powerpoint/2010/main" val="10789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>
            <a:normAutofit/>
          </a:bodyPr>
          <a:lstStyle/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ประโยชน์ต่อการจัดการหรือการบริหารการตลาด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ประโยชน์ที่สามารถชี้แนวทางไปสู่โอกาสทางการตลาดใหม่ๆ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ประโยชน์ต่อการเลือกส่วนแบ่งตลาด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ประโยชน์ในการเพิ่มประสิทธิภาพด้านกลยุทธ์</a:t>
            </a:r>
            <a:endParaRPr lang="en-US" sz="4000" b="1" dirty="0">
              <a:latin typeface="Browallia New" pitchFamily="34" charset="-34"/>
              <a:cs typeface="Browallia New" pitchFamily="34" charset="-34"/>
            </a:endParaRPr>
          </a:p>
          <a:p>
            <a:pPr marL="609600" indent="-323850">
              <a:buFontTx/>
              <a:buAutoNum type="arabicPeriod"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ประโยชน์ของการปรับปรุงกิจการร้านค้าปลีก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>
                <a:latin typeface="Browallia New" pitchFamily="34" charset="-34"/>
                <a:cs typeface="Browallia New" pitchFamily="34" charset="-34"/>
              </a:rPr>
              <a:t>ประโยชน์ที่ได้รับ</a:t>
            </a:r>
            <a:br>
              <a:rPr lang="th-TH" b="1" u="sng">
                <a:latin typeface="Browallia New" pitchFamily="34" charset="-34"/>
                <a:cs typeface="Browallia New" pitchFamily="34" charset="-34"/>
              </a:rPr>
            </a:br>
            <a:r>
              <a:rPr lang="th-TH" b="1" u="sng">
                <a:latin typeface="Browallia New" pitchFamily="34" charset="-34"/>
                <a:cs typeface="Browallia New" pitchFamily="34" charset="-34"/>
              </a:rPr>
              <a:t>จากการศึกษาพฤติกรรมผู้บริโภค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324600" y="64008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D Merced" pitchFamily="2" charset="0"/>
              </a:rPr>
              <a:t>A. Veerapong Malai</a:t>
            </a:r>
          </a:p>
        </p:txBody>
      </p:sp>
    </p:spTree>
    <p:extLst>
      <p:ext uri="{BB962C8B-B14F-4D97-AF65-F5344CB8AC3E}">
        <p14:creationId xmlns:p14="http://schemas.microsoft.com/office/powerpoint/2010/main" val="240162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0" dirty="0"/>
              <a:t>คำถามที่ใช้เพื่อค้นหาลักษณะของพฤติกรรมผู้บริโภค คือ 6 </a:t>
            </a:r>
            <a:r>
              <a:rPr lang="en-US" b="0" dirty="0"/>
              <a:t>W’s </a:t>
            </a:r>
            <a:r>
              <a:rPr lang="th-TH" b="0" dirty="0"/>
              <a:t>และ 1 </a:t>
            </a:r>
            <a:r>
              <a:rPr lang="en-US" b="0" dirty="0"/>
              <a:t>H </a:t>
            </a:r>
            <a:r>
              <a:rPr lang="th-TH" b="0" dirty="0"/>
              <a:t>เพื่อค้นหาคำตอบคือ 7</a:t>
            </a:r>
            <a:r>
              <a:rPr lang="en-US" b="0" dirty="0"/>
              <a:t>O’s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the target market ? </a:t>
            </a:r>
            <a:r>
              <a:rPr lang="th-TH" dirty="0"/>
              <a:t>ลักษณะของกลุ่มเป้าหมาย </a:t>
            </a:r>
            <a:r>
              <a:rPr lang="th-TH" dirty="0" smtClean="0"/>
              <a:t>(</a:t>
            </a:r>
            <a:r>
              <a:rPr lang="en-US" dirty="0" smtClean="0"/>
              <a:t>occupants</a:t>
            </a:r>
            <a:r>
              <a:rPr lang="en-US" dirty="0"/>
              <a:t>) </a:t>
            </a:r>
          </a:p>
          <a:p>
            <a:r>
              <a:rPr lang="en-US" dirty="0"/>
              <a:t>What does the consumer buy ? </a:t>
            </a:r>
            <a:r>
              <a:rPr lang="th-TH" dirty="0"/>
              <a:t>มีวัตถุประสงค์ในการซื้ออย่างไร </a:t>
            </a:r>
            <a:r>
              <a:rPr lang="th-TH" dirty="0" smtClean="0"/>
              <a:t>(</a:t>
            </a:r>
            <a:r>
              <a:rPr lang="en-US" dirty="0" smtClean="0"/>
              <a:t>objective</a:t>
            </a:r>
            <a:r>
              <a:rPr lang="en-US" dirty="0"/>
              <a:t>) </a:t>
            </a:r>
          </a:p>
          <a:p>
            <a:r>
              <a:rPr lang="en-US" dirty="0"/>
              <a:t>Why does the consumer buy ? </a:t>
            </a:r>
            <a:r>
              <a:rPr lang="th-TH" dirty="0" smtClean="0"/>
              <a:t>ทำไม</a:t>
            </a:r>
            <a:endParaRPr lang="en-US" dirty="0"/>
          </a:p>
          <a:p>
            <a:r>
              <a:rPr lang="en-US" dirty="0"/>
              <a:t>Who participate in buying ? </a:t>
            </a:r>
            <a:r>
              <a:rPr lang="th-TH" dirty="0"/>
              <a:t>องค์กร </a:t>
            </a:r>
            <a:r>
              <a:rPr lang="th-TH" dirty="0" smtClean="0"/>
              <a:t>(</a:t>
            </a:r>
            <a:r>
              <a:rPr lang="en-US" dirty="0" smtClean="0"/>
              <a:t>organization</a:t>
            </a:r>
            <a:r>
              <a:rPr lang="en-US" dirty="0"/>
              <a:t>) </a:t>
            </a:r>
          </a:p>
          <a:p>
            <a:r>
              <a:rPr lang="en-US" dirty="0"/>
              <a:t>When does the consumer buy ? </a:t>
            </a:r>
            <a:r>
              <a:rPr lang="th-TH" dirty="0"/>
              <a:t>ซื้อเมื่อไหร่ </a:t>
            </a:r>
            <a:r>
              <a:rPr lang="th-TH" dirty="0" smtClean="0"/>
              <a:t>(</a:t>
            </a:r>
            <a:r>
              <a:rPr lang="en-US" dirty="0" smtClean="0"/>
              <a:t>occasions</a:t>
            </a:r>
            <a:r>
              <a:rPr lang="en-US" dirty="0"/>
              <a:t>) </a:t>
            </a:r>
          </a:p>
          <a:p>
            <a:r>
              <a:rPr lang="en-US" dirty="0"/>
              <a:t>Where does the consumer buy ? </a:t>
            </a:r>
            <a:r>
              <a:rPr lang="th-TH" dirty="0"/>
              <a:t>ซื้อที่ไหน </a:t>
            </a:r>
            <a:r>
              <a:rPr lang="th-TH" dirty="0" smtClean="0"/>
              <a:t>(</a:t>
            </a:r>
            <a:r>
              <a:rPr lang="en-US" dirty="0" smtClean="0"/>
              <a:t>outlet</a:t>
            </a:r>
            <a:r>
              <a:rPr lang="en-US" dirty="0"/>
              <a:t>) </a:t>
            </a:r>
          </a:p>
          <a:p>
            <a:r>
              <a:rPr lang="en-US" dirty="0"/>
              <a:t>How does the consumer buy ? </a:t>
            </a:r>
            <a:r>
              <a:rPr lang="th-TH" dirty="0"/>
              <a:t>โดยเขามีวิธีการซื้ออย่างไร </a:t>
            </a:r>
            <a:r>
              <a:rPr lang="th-TH" dirty="0" smtClean="0"/>
              <a:t>(</a:t>
            </a:r>
            <a:r>
              <a:rPr lang="en-US" dirty="0" smtClean="0"/>
              <a:t>operation</a:t>
            </a:r>
            <a:r>
              <a:rPr lang="en-US" dirty="0"/>
              <a:t>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56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553200" cy="631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4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791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อิทธิพลทางสภาพแวดล้อมต่อพฤติกรรมผู้บริโภค </a:t>
            </a:r>
            <a:r>
              <a:rPr lang="th-TH" dirty="0" smtClean="0"/>
              <a:t>(</a:t>
            </a:r>
            <a:r>
              <a:rPr lang="en-US" dirty="0" smtClean="0"/>
              <a:t>Environmental </a:t>
            </a:r>
            <a:r>
              <a:rPr lang="en-US" dirty="0"/>
              <a:t>Influences on Consumer Behavior)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b="1" dirty="0"/>
              <a:t>1. ปัจจัยแวดล้อมภายนอกที่มีผลต่อพฤติกรรมผู้บริโภค </a:t>
            </a:r>
            <a:endParaRPr lang="th-TH" dirty="0"/>
          </a:p>
          <a:p>
            <a:r>
              <a:rPr lang="th-TH" dirty="0"/>
              <a:t>ผู้บริโภคจะได้รับอิทธิพลภายนอก จากสองส่วนใหญ่ ๆ คือ ปัจจัยทางวัฒนธรรม </a:t>
            </a:r>
            <a:r>
              <a:rPr lang="th-TH" dirty="0" smtClean="0"/>
              <a:t>(</a:t>
            </a:r>
            <a:r>
              <a:rPr lang="en-US" dirty="0" smtClean="0"/>
              <a:t>Culture</a:t>
            </a:r>
            <a:r>
              <a:rPr lang="en-US" dirty="0"/>
              <a:t>) </a:t>
            </a:r>
            <a:r>
              <a:rPr lang="th-TH" dirty="0" smtClean="0"/>
              <a:t>และ</a:t>
            </a:r>
            <a:r>
              <a:rPr lang="th-TH" dirty="0"/>
              <a:t>ปัจจัยทางสังคมแวดล้อม </a:t>
            </a:r>
            <a:r>
              <a:rPr lang="th-TH" dirty="0" smtClean="0"/>
              <a:t>(</a:t>
            </a:r>
            <a:r>
              <a:rPr lang="en-US" dirty="0" smtClean="0"/>
              <a:t>Social</a:t>
            </a:r>
            <a:r>
              <a:rPr lang="en-US" dirty="0"/>
              <a:t>) </a:t>
            </a:r>
            <a:r>
              <a:rPr lang="th-TH" dirty="0"/>
              <a:t>ซึ่งนักเขียนบทโฆษณาต้องทำความเข้าใจจิตใจของผู้บริโภค และพฤติกรรมการแสดงออกที่ได้รับอิทธิพลจากบุคคลอื่นเพื่อใช้เป็นประโยชน์ในการทำโฆษณาต่อไป </a:t>
            </a:r>
          </a:p>
        </p:txBody>
      </p:sp>
    </p:spTree>
    <p:extLst>
      <p:ext uri="{BB962C8B-B14F-4D97-AF65-F5344CB8AC3E}">
        <p14:creationId xmlns:p14="http://schemas.microsoft.com/office/powerpoint/2010/main" val="37951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1002</TotalTime>
  <Words>3489</Words>
  <Application>Microsoft Office PowerPoint</Application>
  <PresentationFormat>On-screen Show (4:3)</PresentationFormat>
  <Paragraphs>164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Opulent</vt:lpstr>
      <vt:lpstr>AIM1202  หลักการสื่อสารการตลาด</vt:lpstr>
      <vt:lpstr>PowerPoint Presentation</vt:lpstr>
      <vt:lpstr>พฤติกรรมผู้บริโภค (Consumer Behavior)</vt:lpstr>
      <vt:lpstr>ความหมายของพฤติกรรมผู้บริโภค</vt:lpstr>
      <vt:lpstr>PowerPoint Presentation</vt:lpstr>
      <vt:lpstr>ประโยชน์ที่ได้รับ จากการศึกษาพฤติกรรมผู้บริโภค </vt:lpstr>
      <vt:lpstr>คำถามที่ใช้เพื่อค้นหาลักษณะของพฤติกรรมผู้บริโภค คือ 6 W’s และ 1 H เพื่อค้นหาคำตอบคือ 7O’s </vt:lpstr>
      <vt:lpstr>PowerPoint Presentation</vt:lpstr>
      <vt:lpstr>อิทธิพลทางสภาพแวดล้อมต่อพฤติกรรมผู้บริโภค (Environmental Influences on Consumer Behavior) </vt:lpstr>
      <vt:lpstr>แสดงปัจจัยแวดล้อมภายนอกที่มีผลต่อพฤติกรรมผู้บริโภค </vt:lpstr>
      <vt:lpstr>PowerPoint Presentation</vt:lpstr>
      <vt:lpstr>PowerPoint Presentation</vt:lpstr>
      <vt:lpstr> 2. ปัจจัยแวดล้อมภายในมีผลต่อพฤติกรรมผู้บริโภค  </vt:lpstr>
      <vt:lpstr>กระบวนการในการตัดสินใจซื้อของผู้บริโภค (The Consumer Decision- Making Process) </vt:lpstr>
      <vt:lpstr>ต่อ</vt:lpstr>
      <vt:lpstr>ขั้นที่ 1. การรับรู้ปัญหา (Problem Recognition) / การทำให้เกิดความต้องการ (Need Arousal) </vt:lpstr>
      <vt:lpstr>PowerPoint Presentation</vt:lpstr>
      <vt:lpstr>ลำดับขั้นความต้องการตามทฤษฎีของ Maslow </vt:lpstr>
      <vt:lpstr>ขั้นที่ 2. การค้นหาข้อมูล (Information Search) </vt:lpstr>
      <vt:lpstr>PowerPoint Presentation</vt:lpstr>
      <vt:lpstr>แสดงประเภทของการค้นหาข้อมูล </vt:lpstr>
      <vt:lpstr>PowerPoint Presentation</vt:lpstr>
      <vt:lpstr>PowerPoint Presentation</vt:lpstr>
      <vt:lpstr>แสดงกระบวนการเลือกสรรการรับรู้ </vt:lpstr>
      <vt:lpstr>ขั้นที่ 3. การประเมินทางเลือก (Alternative Evaluation) </vt:lpstr>
      <vt:lpstr>ขั้นที่ 4. การตัดสินใจซื้อ (Purchase Decision) </vt:lpstr>
      <vt:lpstr>PowerPoint Presentation</vt:lpstr>
      <vt:lpstr>ขั้นที่ 5. การประเมินผลภายหลังการซื้อ (Post purchase Evaluation) </vt:lpstr>
      <vt:lpstr>PowerPoint Presentation</vt:lpstr>
      <vt:lpstr>การแบ่งส่วนตลาดผู้บริโภค </vt:lpstr>
      <vt:lpstr>PowerPoint Presentation</vt:lpstr>
      <vt:lpstr>PowerPoint Presentation</vt:lpstr>
      <vt:lpstr>PowerPoint Presentation</vt:lpstr>
      <vt:lpstr>การกำหนดตลาดเป้าหมาย หรือการเลือกตลาดเป้าหมาย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งานเดี่ยว</vt:lpstr>
      <vt:lpstr> HOMEWORK งานกลุ่ม ทำเป็นรายงานและนำเสนอ</vt:lpstr>
      <vt:lpstr>หัวข้องานกลุ่ม</vt:lpstr>
      <vt:lpstr> HOMEWORK  กลุ่ม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114</cp:revision>
  <cp:lastPrinted>2020-02-14T07:21:26Z</cp:lastPrinted>
  <dcterms:created xsi:type="dcterms:W3CDTF">2012-10-31T06:48:48Z</dcterms:created>
  <dcterms:modified xsi:type="dcterms:W3CDTF">2022-01-17T07:26:27Z</dcterms:modified>
</cp:coreProperties>
</file>