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358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02" r:id="rId14"/>
    <p:sldId id="414" r:id="rId15"/>
    <p:sldId id="397" r:id="rId16"/>
    <p:sldId id="398" r:id="rId17"/>
    <p:sldId id="399" r:id="rId18"/>
    <p:sldId id="400" r:id="rId19"/>
    <p:sldId id="4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BE7AE-2E8F-4227-A9FA-2EE8449FD751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DEAD-7080-4ECE-A6F0-17BFF4666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5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885BF1D-77DB-4450-9F51-92BE65E38762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h.jobsdb.com/th-th/articles/love-%E0%B8%84%E0%B8%B3%E0%B8%A7%E0%B9%88%E0%B8%B2%E0%B8%A3%E0%B8%B1%E0%B8%81-%E0%B9%80%E0%B8%A1%E0%B8%B7%E0%B9%88%E0%B8%AD%E0%B8%99%E0%B8%B3%E0%B8%A1%E0%B8%B2%E0%B9%83%E0%B8%8A%E0%B9%89" TargetMode="External"/><Relationship Id="rId3" Type="http://schemas.openxmlformats.org/officeDocument/2006/relationships/hyperlink" Target="https://th.jobsdb.com/th-th/articles/%E0%B8%84%E0%B8%A7%E0%B8%B2%E0%B8%A1%E0%B8%A3%E0%B8%B9%E0%B9%89%E0%B8%9E%E0%B8%B7%E0%B9%89%E0%B8%99%E0%B8%90%E0%B8%B2%E0%B8%99%E0%B8%82%E0%B8%AD%E0%B8%87%E0%B8%9E%E0%B8%99%E0%B8%87" TargetMode="External"/><Relationship Id="rId7" Type="http://schemas.openxmlformats.org/officeDocument/2006/relationships/hyperlink" Target="https://th.jobsdb.com/th-th/articles/%E0%B9%80%E0%B8%97%E0%B8%84%E0%B8%99%E0%B8%B4%E0%B8%84%E0%B8%9E%E0%B8%99%E0%B8%B1%E0%B8%81%E0%B8%87%E0%B8%B2%E0%B8%99%E0%B8%82%E0%B8%B2%E0%B8%A2%E0%B8%8A%E0%B8%99%E0%B8%B0%E0%B9%83%E0%B8%88" TargetMode="External"/><Relationship Id="rId2" Type="http://schemas.openxmlformats.org/officeDocument/2006/relationships/hyperlink" Target="https://th.jobsdb.com/th-th/articles/%E0%B8%9B%E0%B8%A3%E0%B8%B0%E0%B9%80%E0%B8%A0%E0%B8%97%E0%B8%82%E0%B8%AD%E0%B8%87%E0%B8%87%E0%B8%B2%E0%B8%99%E0%B8%81%E0%B8%B2%E0%B8%A3%E0%B8%82%E0%B8%B2%E0%B8%A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jobsdb.com/th-th/articles/%E0%B8%9E%E0%B8%99%E0%B8%B1%E0%B8%81%E0%B8%87%E0%B8%B2%E0%B8%99%E0%B8%82%E0%B8%B2%E0%B8%A2%E0%B9%81%E0%B8%9A%E0%B8%9A%E0%B9%84%E0%B8%AB%E0%B8%99%E0%B8%97%E0%B8%B5%E0%B9%88" TargetMode="External"/><Relationship Id="rId5" Type="http://schemas.openxmlformats.org/officeDocument/2006/relationships/hyperlink" Target="http://th.jobsdb.com/th/th/Resources/JobSeekerArticle/%E0%B8%9E%E0%B8%99%E0%B8%B1%E0%B8%81%E0%B8%87%E0%B8%B2%E0%B8%99%E0%B8%82%E0%B8%B2%E0%B8%A2%E0%B8%97%E0%B8%B5%E0%B9%88%E0%B8%99%E0%B8%B2%E0%B8%A2%E0%B8%88%E0%B9%89%E0%B8%B2%E0%B8%87%E0%B8%95%E0%B9%89%E0%B8%AD%E0%B8%87%E0%B8%81%E0%B8%B2%E0%B8%A3?ID=9586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th.jobsdb.com/th-th/articles/%E0%B8%81%E0%B8%B2%E0%B8%A3%E0%B8%9A%E0%B8%A3%E0%B8%B4%E0%B8%81%E0%B8%B2%E0%B8%A3%E0%B8%AB%E0%B8%A5%E0%B8%B1%E0%B8%87%E0%B8%81%E0%B8%B2%E0%B8%A3%E0%B8%82%E0%B8%B2%E0%B8%A2" TargetMode="External"/><Relationship Id="rId9" Type="http://schemas.openxmlformats.org/officeDocument/2006/relationships/hyperlink" Target="https://th.jobsdb.com/th-th/articles/%E0%B8%A7%E0%B8%B4%E0%B8%98%E0%B8%B5%E0%B8%81%E0%B8%B2%E0%B8%A3%E0%B8%AA%E0%B8%B7%E0%B9%88%E0%B8%AD%E0%B8%AA%E0%B8%B2%E0%B8%A3%E0%B8%A5%E0%B8%B9%E0%B8%81%E0%B8%84%E0%B9%89%E0%B8%B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.jobsdb.com/th-th/articles/%E0%B8%9E%E0%B8%99%E0%B8%B1%E0%B8%81%E0%B8%87%E0%B8%B2%E0%B8%99%E0%B8%82%E0%B8%B2%E0%B8%A2%E0%B9%81%E0%B8%9A%E0%B8%9A%E0%B9%84%E0%B8%AB%E0%B8%99%E0%B8%97%E0%B8%B5%E0%B9%88%E0%B8%99%E0%B8%B2%E0%B8%A2" TargetMode="External"/><Relationship Id="rId2" Type="http://schemas.openxmlformats.org/officeDocument/2006/relationships/hyperlink" Target="https://th.jobsdb.com/th-th/articles/%E0%B8%97%E0%B8%B3%E0%B9%84%E0%B8%A1%E0%B8%95%E0%B9%89%E0%B8%AD%E0%B8%87%E0%B8%A1%E0%B8%B5%E0%B8%9E%E0%B8%99%E0%B8%B1%E0%B8%81%E0%B8%87%E0%B8%B2%E0%B8%99%E0%B8%82%E0%B8%B2%E0%B8%A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.jobsdb.com/th-th/articles/t-r-u-s-t-%E0%B8%96%E0%B8%AD%E0%B8%94%E0%B8%A3%E0%B8%AB%E0%B8%B1%E0%B8%AA%E0%B8%81%E0%B8%B2%E0%B8%A3%E0%B8%AA%E0%B8%A3%E0%B9%89%E0%B8%B2%E0%B8%87" TargetMode="External"/><Relationship Id="rId4" Type="http://schemas.openxmlformats.org/officeDocument/2006/relationships/hyperlink" Target="https://th.jobsdb.com/th-th/articles/%E0%B8%9E%E0%B8%B4%E0%B8%8A%E0%B8%B4%E0%B8%95%E0%B9%83%E0%B8%88%E0%B8%A5%E0%B8%B9%E0%B8%81%E0%B8%84%E0%B9%89%E0%B8%B2%E0%B8%94%E0%B9%89%E0%B8%A7%E0%B8%A2-customer-centri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h.jobsdb.com/th-th/articles/%E0%B8%84%E0%B8%A7%E0%B8%B2%E0%B8%A1%E0%B8%A3%E0%B8%A7%E0%B8%94%E0%B9%80%E0%B8%A3%E0%B9%87%E0%B8%A7-%E0%B8%81%E0%B8%B2%E0%B8%A3%E0%B8%AA%E0%B8%B7%E0%B9%88%E0%B8%AD%E0%B8%AA%E0%B8%B2%E0%B8%A3" TargetMode="External"/><Relationship Id="rId3" Type="http://schemas.openxmlformats.org/officeDocument/2006/relationships/hyperlink" Target="https://th.jobsdb.com/th-th/articles/%E0%B9%80%E0%B8%97%E0%B8%84%E0%B8%99%E0%B8%B4%E0%B8%84%E0%B8%9E%E0%B8%99%E0%B8%B1%E0%B8%81%E0%B8%87%E0%B8%B2%E0%B8%99%E0%B8%82%E0%B8%B2%E0%B8%A2%E0%B8%8A%E0%B8%99%E0%B8%B0%E0%B9%83%E0%B8%88" TargetMode="External"/><Relationship Id="rId7" Type="http://schemas.openxmlformats.org/officeDocument/2006/relationships/hyperlink" Target="https://th.jobsdb.com/th-th/articles/%E0%B8%9E%E0%B8%A4%E0%B8%95%E0%B8%B4%E0%B8%81%E0%B8%A3%E0%B8%A3%E0%B8%A1%E0%B8%A5%E0%B8%B9%E0%B8%81%E0%B8%84%E0%B9%89%E0%B8%B2-%E0%B8%99%E0%B8%B1%E0%B8%81%E0%B8%82%E0%B8%B2%E0%B8%A2" TargetMode="External"/><Relationship Id="rId2" Type="http://schemas.openxmlformats.org/officeDocument/2006/relationships/hyperlink" Target="https://th.jobsdb.com/th-th/articles/%E0%B8%9E%E0%B8%99%E0%B8%B1%E0%B8%81%E0%B8%87%E0%B8%B2%E0%B8%99%E0%B8%82%E0%B8%B2%E0%B8%A2%E0%B9%81%E0%B8%9A%E0%B8%9A%E0%B9%84%E0%B8%AB%E0%B8%99%E0%B8%97%E0%B8%B5%E0%B9%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jobsdb.com/th-th/articles/%E0%B8%A7%E0%B8%B4%E0%B8%98%E0%B8%B5%E0%B8%A3%E0%B8%B1%E0%B8%9A%E0%B8%9F%E0%B8%B1%E0%B8%87-%E0%B9%80%E0%B8%AA%E0%B8%B5%E0%B8%A2%E0%B8%87%E0%B8%A5%E0%B8%B9%E0%B8%81%E0%B8%84%E0%B9%89%E0%B8%B2" TargetMode="External"/><Relationship Id="rId5" Type="http://schemas.openxmlformats.org/officeDocument/2006/relationships/hyperlink" Target="https://th.jobsdb.com/th-th/articles/%E0%B9%80%E0%B8%82%E0%B9%89%E0%B8%B2%E0%B9%83%E0%B8%AB%E0%B9%89%E0%B8%96%E0%B8%B6%E0%B8%87%E0%B8%88%E0%B8%B4%E0%B8%95%E0%B9%83%E0%B8%88%E0%B8%A5%E0%B8%B9%E0%B8%81%E0%B8%84%E0%B9%89%E0%B8%B2" TargetMode="External"/><Relationship Id="rId10" Type="http://schemas.openxmlformats.org/officeDocument/2006/relationships/hyperlink" Target="https://th.jobsdb.com/th-th/articles/%E0%B9%80%E0%B8%97%E0%B8%84%E0%B8%99%E0%B8%B4%E0%B8%84%E0%B8%99%E0%B8%B1%E0%B8%81%E0%B8%82%E0%B8%B2%E0%B8%A2" TargetMode="External"/><Relationship Id="rId4" Type="http://schemas.openxmlformats.org/officeDocument/2006/relationships/hyperlink" Target="https://th.jobsdb.com/th-th/articles/love-%E0%B8%84%E0%B8%B3%E0%B8%A7%E0%B9%88%E0%B8%B2%E0%B8%A3%E0%B8%B1%E0%B8%81-%E0%B9%80%E0%B8%A1%E0%B8%B7%E0%B9%88%E0%B8%AD%E0%B8%99%E0%B8%B3%E0%B8%A1%E0%B8%B2%E0%B9%83%E0%B8%8A%E0%B9%89" TargetMode="External"/><Relationship Id="rId9" Type="http://schemas.openxmlformats.org/officeDocument/2006/relationships/hyperlink" Target="http://th.jobsdb.com/th/th/Resources/JobSeekerArticle/%E0%B9%80%E0%B8%97%E0%B8%84%E0%B8%99%E0%B8%B4%E0%B8%84%E0%B8%81%E0%B8%B2%E0%B8%A3%E0%B8%82%E0%B8%B2%E0%B8%A2%E0%B8%AA%E0%B8%B4%E0%B8%99%E0%B8%84%E0%B9%89%E0%B8%B2?ID=803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85801"/>
            <a:ext cx="7848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AIM1202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th-TH" dirty="0" smtClean="0">
                <a:solidFill>
                  <a:schemeClr val="accent6"/>
                </a:solidFill>
              </a:rPr>
              <a:t>หลักการ</a:t>
            </a:r>
            <a:r>
              <a:rPr lang="th-TH" dirty="0">
                <a:solidFill>
                  <a:schemeClr val="accent6"/>
                </a:solidFill>
              </a:rPr>
              <a:t>สื่อสาร</a:t>
            </a:r>
            <a:r>
              <a:rPr lang="th-TH" dirty="0" smtClean="0">
                <a:solidFill>
                  <a:schemeClr val="accent6"/>
                </a:solidFill>
              </a:rPr>
              <a:t>การตลาด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876800"/>
            <a:ext cx="6400800" cy="1752600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</a:rPr>
              <a:t>อ. อิสรี ไพเราะ(อ.ต๊ะ)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MB. 086-358-3508</a:t>
            </a:r>
          </a:p>
          <a:p>
            <a:endParaRPr lang="en-US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Week   12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ECE13-9434-44BA-90BF-D9508AB1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ข้อดีของการขายโดยใช้พนักงานขาย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A8F955-B560-4AEF-AE70-4EAD623CE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7202456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1. สามารถมีปฏิกิริยาโต้ตอบกันได้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marL="0" indent="0">
              <a:buNone/>
            </a:pPr>
            <a:r>
              <a:rPr lang="th-T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2. สามารถปรับปรุง เปลี่ยนแปลงข่าวสารได้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marL="0" indent="0">
              <a:buNone/>
            </a:pPr>
            <a:r>
              <a:rPr lang="th-T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3. สามารถตรึงความสนใจได้ดี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marL="0" indent="0">
              <a:buNone/>
            </a:pPr>
            <a:r>
              <a:rPr lang="th-T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4. สามารถมีส่วนร่วมในการตัดสินใจได้ดี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5E79A8-1982-48FD-8AA0-90E607FCC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9067">
            <a:off x="5485611" y="3783569"/>
            <a:ext cx="2999261" cy="1790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10FEED-40BD-48AD-9EAF-7EDC8E206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438" y="1626136"/>
            <a:ext cx="2573606" cy="1802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055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97DAE-A93B-4464-870E-BB432F2B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ข้อเสียของการใช้พนักงานขาย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AEBEB7-2091-4624-99EA-93C0E0508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1. ข่าวสารไม่คงเส้นคงวา </a:t>
            </a:r>
          </a:p>
          <a:p>
            <a:pPr marL="0" indent="0">
              <a:buNone/>
            </a:pPr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2. ค่าใช้จ่ายสูง </a:t>
            </a:r>
          </a:p>
          <a:p>
            <a:pPr marL="0" indent="0">
              <a:buNone/>
            </a:pPr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3. การเข้าถึงและการสร้างความถี่อยู่ในเกณฑ์ต่ำ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E0C47E-E90E-46C0-8ED7-310D54EFC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894597"/>
            <a:ext cx="2267125" cy="1636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EBFB24-9A68-40CC-8DB1-FE306B815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482" y="4179923"/>
            <a:ext cx="4366430" cy="22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5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5D625-E281-4EDC-BDE6-5B56933C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กระบวนการขายโดยใช้พนักงานขาย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E98763-C8A0-4753-9934-286F0A54D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1703694"/>
            <a:ext cx="7202456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1.การแสวงหาลูกค้าและกำหนดคุณสมบัติของ ลูกค้า </a:t>
            </a:r>
          </a:p>
          <a:p>
            <a:pPr marL="0" indent="0">
              <a:buNone/>
            </a:pP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2. ศึกษาลักษณะหรือประวัติของลูกค้า</a:t>
            </a:r>
          </a:p>
          <a:p>
            <a:pPr marL="0" indent="0">
              <a:buNone/>
            </a:pP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3. สร้างสัมพันธภาพกับลูกค้า </a:t>
            </a:r>
          </a:p>
          <a:p>
            <a:pPr marL="0" indent="0">
              <a:buNone/>
            </a:pP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4. นำเสนอข่าวสารการขายเป็นขั้นการเสนอขาย </a:t>
            </a:r>
          </a:p>
          <a:p>
            <a:pPr marL="0" indent="0">
              <a:buNone/>
            </a:pP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5. การตอบข้อสงสัยและขจัดข้อโต้แย้ง </a:t>
            </a:r>
          </a:p>
          <a:p>
            <a:pPr marL="0" indent="0">
              <a:buNone/>
            </a:pP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6. การปิดการขาย</a:t>
            </a:r>
          </a:p>
          <a:p>
            <a:pPr marL="0" indent="0">
              <a:buNone/>
            </a:pP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7. การติดตามผล</a:t>
            </a: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6134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กรณีศึกษาของการขายโดยใช้พนักงานขาย</a:t>
            </a:r>
            <a:endParaRPr lang="th-TH" dirty="0"/>
          </a:p>
        </p:txBody>
      </p:sp>
      <p:pic>
        <p:nvPicPr>
          <p:cNvPr id="4" name="Content Placeholder 3" descr="Image result for การขายโดยใช้โทรศัพท์ (Telephone Selling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6223"/>
            <a:ext cx="7239000" cy="4653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55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/>
              <a:t>ตัวอย่าง ศูนย์บริการรถยนต์</a:t>
            </a:r>
            <a:r>
              <a:rPr lang="en-US" dirty="0"/>
              <a:t> </a:t>
            </a:r>
            <a:r>
              <a:rPr lang="th-TH" dirty="0"/>
              <a:t>ในระหว่างที่ลูกค้านั่งรอรถที่นำเข้ามาบำรุงรักษานั้น เจ้าหน้าที่ก็สามารถเข้าไปพูดคุยสอบถามลูกค้าได้ ว่าใช้รถคันนี้มาแล้วนานเท่าไร เป็นอย่างไรบ้าง มีปัญหาอะไรไหม เจ้าหน้าที่ (ผู้มีความรู้ด้านช่าง) ก็ให้คำแนะนำที่เหมาะสมกับลูกค้า ลูกค้าจะเกิดความรู้สึกที่ดีต่อคำแนะนำ พร้อมเกิดความเชื่อมั่นกับศูนย์บริการของเรา สิ่งที่ลูกค้าเขาจะทำต่อไป หลังจากที่เขาไว้ใจแล้วก็คือ จะกลับมาใช้บริการในคราวต่อไป จะบอกผู้อื่น แนะนำคนรอบข้างให้เข้ามาที่ศูนย์บริการนี้จะสอบถามถึงกรณีอื่นๆ และให้ซ่อมแซมบำรุงรักษารถของเขาในกรณีอื่นๆ เช่น การตกแต่งรถให้สวยขึ้น การซ่อมจุดเชี่ยวชนอื่นๆ และการเปลี่ยนอะไหล่จุดอื่นๆ เป็นต้น หรือ</a:t>
            </a:r>
            <a:r>
              <a:rPr lang="en-US" dirty="0"/>
              <a:t> </a:t>
            </a:r>
            <a:r>
              <a:rPr lang="th-TH" dirty="0"/>
              <a:t>พนักงานขายที่ต้องนำเสนอขายสินค้าในที่ทำงานของลูกค้าแต่เพียงอย่างเดียว วิธีการนี้เปรียบเสมือนเป็นการมองสินค้าของเราเป็นหลัก จ้องแต่จะขายสินค้าของเราเป็นหลัก</a:t>
            </a:r>
            <a:r>
              <a:rPr lang="en-US" dirty="0"/>
              <a:t> </a:t>
            </a:r>
            <a:r>
              <a:rPr lang="th-TH" dirty="0"/>
              <a:t>แต่สิ่งที่ควรทำในการขายด้วยการบริการก็คือ การมองโจทย์ของลูกค้าเป็นหลักมองว่าลูกค้าเขาต้องการอะไร มีปัญหาอะไร แล้วจึงค่อยนำเสนอทางออก (</a:t>
            </a:r>
            <a:r>
              <a:rPr lang="en-US" dirty="0"/>
              <a:t>Solution) </a:t>
            </a:r>
            <a:r>
              <a:rPr lang="th-TH" dirty="0"/>
              <a:t>ให้แก่ลูกค้าพิจารณา ซึ่งในการนำทางออกนั้น แน่นอนว่าย่อมต้องมีผลิตภัณฑ์ของเราอยู่ในนั้นด้วย ซึ่งสิ่งที่เรานำเสนอนั้น ก็จะช่วยตอบโจทย์ลูกค้าได้อย่างแท้จริง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270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งานเดี่ยว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สรุปตำราบทที่  </a:t>
            </a:r>
            <a:r>
              <a:rPr lang="en-US" dirty="0" smtClean="0"/>
              <a:t>1 2 3 4 </a:t>
            </a:r>
            <a:r>
              <a:rPr lang="th-TH" dirty="0" smtClean="0"/>
              <a:t>ลงในสมุดจด</a:t>
            </a:r>
          </a:p>
          <a:p>
            <a:pPr marL="514350" indent="-514350">
              <a:buAutoNum type="arabicPeriod"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 algn="ctr">
              <a:buNone/>
            </a:pPr>
            <a:r>
              <a:rPr lang="th-TH" dirty="0" smtClean="0"/>
              <a:t>การบ้านท้ายบทที่ </a:t>
            </a:r>
            <a:r>
              <a:rPr lang="en-US" dirty="0" smtClean="0"/>
              <a:t>1</a:t>
            </a:r>
            <a:r>
              <a:rPr lang="th-TH" dirty="0" smtClean="0"/>
              <a:t>เก็บไว้ที่ตัวเองก่อน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4368225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สอบมิดเทอม </a:t>
            </a:r>
            <a:r>
              <a:rPr lang="en-US" sz="3200" dirty="0">
                <a:solidFill>
                  <a:srgbClr val="FF0000"/>
                </a:solidFill>
              </a:rPr>
              <a:t>4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th-TH" sz="3200" dirty="0" smtClean="0">
                <a:solidFill>
                  <a:srgbClr val="FF0000"/>
                </a:solidFill>
              </a:rPr>
              <a:t>กุมภาพันธ์ </a:t>
            </a:r>
            <a:r>
              <a:rPr lang="en-US" sz="3200" dirty="0" smtClean="0">
                <a:solidFill>
                  <a:srgbClr val="FF0000"/>
                </a:solidFill>
              </a:rPr>
              <a:t>2564</a:t>
            </a:r>
          </a:p>
          <a:p>
            <a:r>
              <a:rPr lang="th-TH" sz="3200" dirty="0" smtClean="0">
                <a:solidFill>
                  <a:srgbClr val="FF0000"/>
                </a:solidFill>
              </a:rPr>
              <a:t>สอบไฟนอล </a:t>
            </a:r>
            <a:r>
              <a:rPr lang="en-US" sz="3200" dirty="0" smtClean="0">
                <a:solidFill>
                  <a:srgbClr val="FF0000"/>
                </a:solidFill>
              </a:rPr>
              <a:t>18 </a:t>
            </a:r>
            <a:r>
              <a:rPr lang="th-TH" sz="3200" dirty="0" smtClean="0">
                <a:solidFill>
                  <a:srgbClr val="FF0000"/>
                </a:solidFill>
              </a:rPr>
              <a:t>มีนาคม </a:t>
            </a:r>
            <a:r>
              <a:rPr lang="en-US" sz="3200" dirty="0">
                <a:solidFill>
                  <a:srgbClr val="FF0000"/>
                </a:solidFill>
              </a:rPr>
              <a:t>2564</a:t>
            </a:r>
            <a:endParaRPr lang="th-TH" sz="3200" dirty="0">
              <a:solidFill>
                <a:srgbClr val="FF0000"/>
              </a:solidFill>
            </a:endParaRPr>
          </a:p>
          <a:p>
            <a:endParaRPr lang="th-TH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dirty="0"/>
              <a:t>งานกลุ่ม ทำเป็นรายงานและนำเสนอ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609416"/>
            <a:ext cx="7888287" cy="48463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ยุทธ์การส่งเสริมการ</a:t>
            </a:r>
            <a:r>
              <a:rPr lang="th-TH" b="1" dirty="0" smtClean="0"/>
              <a:t>ขาย </a:t>
            </a:r>
            <a:r>
              <a:rPr lang="en-US" b="1" dirty="0" smtClean="0"/>
              <a:t>Week 9 </a:t>
            </a:r>
            <a:r>
              <a:rPr lang="en-US" b="1" dirty="0" smtClean="0">
                <a:solidFill>
                  <a:srgbClr val="FF0000"/>
                </a:solidFill>
              </a:rPr>
              <a:t>(28 Jan 64)</a:t>
            </a:r>
            <a:endParaRPr lang="th-TH" dirty="0">
              <a:solidFill>
                <a:srgbClr val="FF0000"/>
              </a:solidFill>
            </a:endParaRPr>
          </a:p>
          <a:p>
            <a:pPr marL="514350" indent="-514350">
              <a:buFont typeface="Wingdings 2"/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ยุทธ์การโฆษณา	</a:t>
            </a:r>
            <a:r>
              <a:rPr lang="en-US" b="1" dirty="0"/>
              <a:t> Week </a:t>
            </a:r>
            <a:r>
              <a:rPr lang="en-US" b="1" dirty="0" smtClean="0"/>
              <a:t>10 </a:t>
            </a:r>
            <a:r>
              <a:rPr lang="en-US" b="1" dirty="0" smtClean="0">
                <a:solidFill>
                  <a:srgbClr val="FF0000"/>
                </a:solidFill>
              </a:rPr>
              <a:t>(11 </a:t>
            </a:r>
            <a:r>
              <a:rPr lang="en-US" b="1" dirty="0">
                <a:solidFill>
                  <a:srgbClr val="FF0000"/>
                </a:solidFill>
              </a:rPr>
              <a:t>Feb 64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th-TH" dirty="0"/>
          </a:p>
          <a:p>
            <a:pPr marL="514350" indent="-514350">
              <a:buFont typeface="Wingdings 2"/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</a:t>
            </a:r>
            <a:r>
              <a:rPr lang="th-TH" b="1" dirty="0" smtClean="0"/>
              <a:t>ประชาสัมพันธ์ </a:t>
            </a:r>
            <a:r>
              <a:rPr lang="en-US" b="1" dirty="0"/>
              <a:t>Week </a:t>
            </a:r>
            <a:r>
              <a:rPr lang="en-US" b="1" dirty="0" smtClean="0"/>
              <a:t>11 </a:t>
            </a:r>
            <a:r>
              <a:rPr lang="en-US" b="1" dirty="0" smtClean="0">
                <a:solidFill>
                  <a:srgbClr val="FF0000"/>
                </a:solidFill>
              </a:rPr>
              <a:t>(18 </a:t>
            </a:r>
            <a:r>
              <a:rPr lang="en-US" b="1" dirty="0">
                <a:solidFill>
                  <a:srgbClr val="FF0000"/>
                </a:solidFill>
              </a:rPr>
              <a:t>Feb 64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th-TH" b="1" dirty="0" smtClean="0"/>
          </a:p>
          <a:p>
            <a:pPr marL="514350" indent="-514350">
              <a:buFont typeface="Wingdings 2"/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ยุทธ์การขายโดยใช้พนักงาน</a:t>
            </a:r>
            <a:r>
              <a:rPr lang="th-TH" b="1" dirty="0" smtClean="0"/>
              <a:t>ขาย </a:t>
            </a:r>
            <a:r>
              <a:rPr lang="en-US" b="1" dirty="0"/>
              <a:t>Week </a:t>
            </a:r>
            <a:r>
              <a:rPr lang="en-US" b="1" dirty="0" smtClean="0"/>
              <a:t>12 </a:t>
            </a:r>
            <a:r>
              <a:rPr lang="en-US" b="1" dirty="0" smtClean="0">
                <a:solidFill>
                  <a:srgbClr val="FF0000"/>
                </a:solidFill>
              </a:rPr>
              <a:t>(25 </a:t>
            </a:r>
            <a:r>
              <a:rPr lang="en-US" b="1" dirty="0">
                <a:solidFill>
                  <a:srgbClr val="FF0000"/>
                </a:solidFill>
              </a:rPr>
              <a:t>Feb 64)</a:t>
            </a:r>
            <a:endParaRPr lang="th-TH" dirty="0">
              <a:solidFill>
                <a:srgbClr val="FF0000"/>
              </a:solidFill>
            </a:endParaRPr>
          </a:p>
          <a:p>
            <a:pPr marL="514350" indent="-514350">
              <a:buFont typeface="Wingdings 2"/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ยุทธ์การตลาด</a:t>
            </a:r>
            <a:r>
              <a:rPr lang="th-TH" b="1" dirty="0" smtClean="0"/>
              <a:t>ทางตรง </a:t>
            </a:r>
            <a:r>
              <a:rPr lang="en-US" b="1" dirty="0"/>
              <a:t>Week </a:t>
            </a:r>
            <a:r>
              <a:rPr lang="en-US" b="1" dirty="0" smtClean="0"/>
              <a:t>13</a:t>
            </a:r>
            <a:r>
              <a:rPr lang="th-TH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(4 Mar </a:t>
            </a:r>
            <a:r>
              <a:rPr lang="en-US" b="1" dirty="0">
                <a:solidFill>
                  <a:srgbClr val="FF0000"/>
                </a:solidFill>
              </a:rPr>
              <a:t>64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th-TH" b="1" dirty="0"/>
              <a:t>	</a:t>
            </a:r>
            <a:endParaRPr lang="th-TH" dirty="0"/>
          </a:p>
          <a:p>
            <a:pPr marL="514350" indent="-514350">
              <a:buAutoNum type="arabicPeriod"/>
            </a:pPr>
            <a:r>
              <a:rPr lang="th-TH" b="1" dirty="0" smtClean="0"/>
              <a:t>กล</a:t>
            </a:r>
            <a:r>
              <a:rPr lang="th-TH" b="1" dirty="0"/>
              <a:t>ยุทธ์การตลาดผ่านสื่อ</a:t>
            </a:r>
            <a:r>
              <a:rPr lang="th-TH" b="1" dirty="0" smtClean="0"/>
              <a:t>ดิจิทัล </a:t>
            </a:r>
            <a:r>
              <a:rPr lang="en-US" b="1" dirty="0"/>
              <a:t>Week </a:t>
            </a:r>
            <a:r>
              <a:rPr lang="en-US" b="1" dirty="0" smtClean="0"/>
              <a:t>14 </a:t>
            </a:r>
            <a:r>
              <a:rPr lang="en-US" b="1" dirty="0" smtClean="0">
                <a:solidFill>
                  <a:srgbClr val="FF0000"/>
                </a:solidFill>
              </a:rPr>
              <a:t>(11 </a:t>
            </a:r>
            <a:r>
              <a:rPr lang="en-US" b="1" dirty="0">
                <a:solidFill>
                  <a:srgbClr val="FF0000"/>
                </a:solidFill>
              </a:rPr>
              <a:t>Mar 64)</a:t>
            </a:r>
            <a:endParaRPr lang="th-TH" b="1" dirty="0" smtClean="0"/>
          </a:p>
          <a:p>
            <a:pPr marL="514350" indent="-514350">
              <a:buAutoNum type="arabicPeriod"/>
            </a:pPr>
            <a:r>
              <a:rPr lang="th-TH" b="1" dirty="0"/>
              <a:t>กลยุทธ์การตลาดผ่าน</a:t>
            </a:r>
            <a:r>
              <a:rPr lang="th-TH" b="1" dirty="0" smtClean="0"/>
              <a:t>กิจกรรม </a:t>
            </a:r>
            <a:r>
              <a:rPr lang="en-US" b="1" dirty="0"/>
              <a:t>Week </a:t>
            </a:r>
            <a:r>
              <a:rPr lang="en-US" b="1" dirty="0" smtClean="0"/>
              <a:t>15 </a:t>
            </a:r>
            <a:r>
              <a:rPr lang="en-US" b="1" dirty="0">
                <a:solidFill>
                  <a:srgbClr val="FF0000"/>
                </a:solidFill>
              </a:rPr>
              <a:t>(11 Mar 64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th-TH" b="1" dirty="0" smtClean="0">
                <a:solidFill>
                  <a:srgbClr val="FF0000"/>
                </a:solidFill>
              </a:rPr>
              <a:t>แก้ไข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แต่ละกลุ่มต้อง </a:t>
            </a:r>
            <a:r>
              <a:rPr lang="en-US" b="1" dirty="0" smtClean="0">
                <a:solidFill>
                  <a:srgbClr val="FF0000"/>
                </a:solidFill>
              </a:rPr>
              <a:t>Present </a:t>
            </a:r>
            <a:r>
              <a:rPr lang="th-TH" b="1" dirty="0" smtClean="0">
                <a:solidFill>
                  <a:srgbClr val="FF0000"/>
                </a:solidFill>
              </a:rPr>
              <a:t>ไม่ต่ำกว่า </a:t>
            </a:r>
            <a:r>
              <a:rPr lang="en-US" b="1" dirty="0" smtClean="0">
                <a:solidFill>
                  <a:srgbClr val="FF0000"/>
                </a:solidFill>
              </a:rPr>
              <a:t>30 </a:t>
            </a:r>
            <a:r>
              <a:rPr lang="th-TH" b="1" dirty="0" smtClean="0">
                <a:solidFill>
                  <a:srgbClr val="FF0000"/>
                </a:solidFill>
              </a:rPr>
              <a:t>นาที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หัวข้องานกลุ่ม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-ความหมาย</a:t>
            </a:r>
            <a:r>
              <a:rPr lang="th-TH" dirty="0" smtClean="0"/>
              <a:t>ของ</a:t>
            </a:r>
          </a:p>
          <a:p>
            <a:r>
              <a:rPr lang="th-TH" dirty="0" smtClean="0"/>
              <a:t>-</a:t>
            </a:r>
            <a:r>
              <a:rPr lang="th-TH" dirty="0"/>
              <a:t>ความสำคัญ</a:t>
            </a:r>
            <a:r>
              <a:rPr lang="th-TH" dirty="0" smtClean="0"/>
              <a:t>ของ</a:t>
            </a:r>
          </a:p>
          <a:p>
            <a:r>
              <a:rPr lang="th-TH" dirty="0" smtClean="0"/>
              <a:t>-</a:t>
            </a:r>
            <a:r>
              <a:rPr lang="th-TH" dirty="0"/>
              <a:t>วัตถุประสงค์</a:t>
            </a:r>
            <a:r>
              <a:rPr lang="th-TH" dirty="0" smtClean="0"/>
              <a:t>ของ</a:t>
            </a:r>
          </a:p>
          <a:p>
            <a:r>
              <a:rPr lang="th-TH" dirty="0" smtClean="0"/>
              <a:t>-</a:t>
            </a:r>
            <a:r>
              <a:rPr lang="th-TH" dirty="0"/>
              <a:t>กลยุทธ์</a:t>
            </a:r>
            <a:r>
              <a:rPr lang="th-TH" dirty="0" smtClean="0"/>
              <a:t>ของ</a:t>
            </a:r>
          </a:p>
          <a:p>
            <a:r>
              <a:rPr lang="th-TH" dirty="0" smtClean="0"/>
              <a:t>-</a:t>
            </a:r>
            <a:r>
              <a:rPr lang="th-TH" dirty="0"/>
              <a:t>ประเภทของ</a:t>
            </a:r>
            <a:r>
              <a:rPr lang="th-TH" dirty="0" smtClean="0"/>
              <a:t>เครื่องมือ</a:t>
            </a:r>
            <a:endParaRPr lang="en-US" dirty="0"/>
          </a:p>
          <a:p>
            <a:r>
              <a:rPr lang="th-TH" dirty="0"/>
              <a:t>-การประเมินผลกล</a:t>
            </a:r>
            <a:r>
              <a:rPr lang="th-TH" dirty="0" smtClean="0"/>
              <a:t>ยุทธ์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กรณีศึกษา</a:t>
            </a:r>
            <a:r>
              <a:rPr lang="en-US" dirty="0" err="1" smtClean="0"/>
              <a:t>ของ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9737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844825"/>
            <a:ext cx="3312368" cy="23042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CD</a:t>
            </a:r>
          </a:p>
          <a:p>
            <a:r>
              <a:rPr lang="th-TH" dirty="0" smtClean="0"/>
              <a:t>ตัวเล่มไฟล์เวิด</a:t>
            </a:r>
          </a:p>
          <a:p>
            <a:r>
              <a:rPr lang="en-US" dirty="0" smtClean="0"/>
              <a:t>PPT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4106416" cy="4525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dirty="0" smtClean="0"/>
              <a:t>ตัวเล่ม</a:t>
            </a:r>
          </a:p>
          <a:p>
            <a:r>
              <a:rPr lang="th-TH" dirty="0" smtClean="0"/>
              <a:t>หน้าปก</a:t>
            </a:r>
          </a:p>
          <a:p>
            <a:r>
              <a:rPr lang="th-TH" dirty="0" smtClean="0"/>
              <a:t>คำนำ</a:t>
            </a:r>
          </a:p>
          <a:p>
            <a:r>
              <a:rPr lang="th-TH" dirty="0" smtClean="0"/>
              <a:t>สารบัญ </a:t>
            </a:r>
          </a:p>
          <a:p>
            <a:r>
              <a:rPr lang="th-TH" dirty="0" smtClean="0"/>
              <a:t>สารบัญภาพ</a:t>
            </a:r>
          </a:p>
          <a:p>
            <a:r>
              <a:rPr lang="th-TH" dirty="0" smtClean="0"/>
              <a:t>สารบัญตาราง</a:t>
            </a:r>
          </a:p>
          <a:p>
            <a:r>
              <a:rPr lang="th-TH" dirty="0" smtClean="0"/>
              <a:t>เนื้อหามี</a:t>
            </a:r>
            <a:r>
              <a:rPr lang="th-TH" smtClean="0"/>
              <a:t>เลข</a:t>
            </a:r>
            <a:r>
              <a:rPr lang="th-TH"/>
              <a:t>หน้า แบ่งหัวข้อหลัก ห้วข้อรอง หัวข้อ</a:t>
            </a:r>
            <a:r>
              <a:rPr lang="th-TH" smtClean="0"/>
              <a:t>ย่อย</a:t>
            </a:r>
            <a:endParaRPr lang="th-TH" dirty="0" smtClean="0"/>
          </a:p>
          <a:p>
            <a:r>
              <a:rPr lang="th-TH" dirty="0" smtClean="0"/>
              <a:t>บรรณานุกรม</a:t>
            </a:r>
          </a:p>
          <a:p>
            <a:r>
              <a:rPr lang="th-TH" dirty="0" smtClean="0"/>
              <a:t>ภาคผนวก (ใส่ </a:t>
            </a:r>
            <a:r>
              <a:rPr lang="en-US" dirty="0" smtClean="0"/>
              <a:t>PPT 2 </a:t>
            </a:r>
            <a:r>
              <a:rPr lang="th-TH" dirty="0" smtClean="0"/>
              <a:t>สไลลด์ต่อ </a:t>
            </a:r>
            <a:r>
              <a:rPr lang="en-US" dirty="0" smtClean="0"/>
              <a:t>1 </a:t>
            </a:r>
            <a:r>
              <a:rPr lang="th-TH" dirty="0" smtClean="0"/>
              <a:t>หน้า)</a:t>
            </a:r>
          </a:p>
          <a:p>
            <a:r>
              <a:rPr lang="th-TH" dirty="0" smtClean="0"/>
              <a:t>ประวัติเจ้าของผลงาน  </a:t>
            </a:r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63186" y="857583"/>
            <a:ext cx="3509214" cy="45291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Present </a:t>
            </a:r>
            <a:r>
              <a:rPr lang="th-TH" dirty="0" smtClean="0"/>
              <a:t>วันไหนส่งวันนั้น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2565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1371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th-TH" sz="4000" b="1" dirty="0" smtClean="0"/>
              <a:t>“ผู้ใฝ่รู้ ย่อมมีความรู้ ผู้ใฝ่ดี ย่อมมีแต่สิ่งดี </a:t>
            </a:r>
            <a:endParaRPr lang="en-US" sz="4000" b="1" dirty="0" smtClean="0"/>
          </a:p>
          <a:p>
            <a:pPr algn="ctr">
              <a:buNone/>
            </a:pPr>
            <a:r>
              <a:rPr lang="th-TH" sz="4000" b="1" dirty="0" smtClean="0"/>
              <a:t>สติ ปัญญา เป็นสมบัติอันทรงค่าที่ติดตัวของผู้เป็นบัณฑิต”</a:t>
            </a:r>
            <a:endParaRPr lang="en-US" sz="4000" b="1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5715000"/>
            <a:ext cx="3955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/>
              <a:t>อ. อิสรี ไพเราะ(อ.ต๊ะ)</a:t>
            </a:r>
          </a:p>
        </p:txBody>
      </p:sp>
      <p:pic>
        <p:nvPicPr>
          <p:cNvPr id="5" name="Picture 2" descr="http://img.kapook.com/image/health/01_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1676400" cy="2038176"/>
          </a:xfrm>
          <a:prstGeom prst="rect">
            <a:avLst/>
          </a:prstGeom>
          <a:noFill/>
        </p:spPr>
      </p:pic>
      <p:pic>
        <p:nvPicPr>
          <p:cNvPr id="1026" name="Picture 2" descr="H:\iPhone เครื่องสีขาว ปี 2012\101APPLE\IMG_1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2664296" cy="2160240"/>
          </a:xfrm>
          <a:prstGeom prst="rect">
            <a:avLst/>
          </a:prstGeom>
          <a:noFill/>
        </p:spPr>
      </p:pic>
      <p:pic>
        <p:nvPicPr>
          <p:cNvPr id="6" name="Picture 9" descr="http://www.dmc.tv/images/OtherBB/crystalb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37" y="0"/>
            <a:ext cx="2000263" cy="1500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8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pPr marL="0" indent="0">
              <a:buNone/>
            </a:pPr>
            <a:r>
              <a:rPr lang="th-TH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055057"/>
              </p:ext>
            </p:extLst>
          </p:nvPr>
        </p:nvGraphicFramePr>
        <p:xfrm>
          <a:off x="762000" y="2133600"/>
          <a:ext cx="6686550" cy="3291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6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79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</a:rPr>
                        <a:t>สัปดาห์ที่ </a:t>
                      </a:r>
                      <a:r>
                        <a:rPr lang="en-US" sz="2400" dirty="0" smtClean="0">
                          <a:effectLst/>
                        </a:rPr>
                        <a:t>12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effectLst/>
                        </a:rPr>
                        <a:t>บทที่ </a:t>
                      </a:r>
                      <a:r>
                        <a:rPr lang="th-TH" sz="2400" baseline="0" dirty="0" smtClean="0">
                          <a:effectLst/>
                        </a:rPr>
                        <a:t>  </a:t>
                      </a:r>
                      <a:r>
                        <a:rPr lang="en-US" sz="2400" baseline="0" dirty="0" smtClean="0">
                          <a:effectLst/>
                        </a:rPr>
                        <a:t>8 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กลยุทธ์การขายโดยใช้พนักงานขาย</a:t>
                      </a:r>
                      <a:endParaRPr kumimoji="0" lang="en-US" sz="2400" b="1" kern="120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-ความหมายของการขายโดยใช้พนักงานขาย	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-ความสำคัญของการขายโดยใช้พนักงานขาย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-วัตถุประสงค์ของการขายโดยใช้พนักงานขาย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-กลยุทธ์ของการขายโดยใช้พนักงานขาย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-ประเภทของเครื่องมือการขายโดยใช้พนักงานขาย –การประเมินผลกลยุทธ์การขายโดยใช้พนักงานขา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กรณีศึกษาของการขายโดยใช้พนักงานขาย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199" y="5978233"/>
            <a:ext cx="2842445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FFFF00"/>
                </a:solidFill>
              </a:rPr>
              <a:t>อ่านตำราบท</a:t>
            </a:r>
            <a:r>
              <a:rPr lang="th-TH" sz="4800" dirty="0" smtClean="0">
                <a:solidFill>
                  <a:srgbClr val="FFFF00"/>
                </a:solidFill>
              </a:rPr>
              <a:t>ที่</a:t>
            </a:r>
            <a:r>
              <a:rPr lang="th-TH" sz="4800" dirty="0">
                <a:solidFill>
                  <a:srgbClr val="FFFF00"/>
                </a:solidFill>
              </a:rPr>
              <a:t> </a:t>
            </a:r>
            <a:r>
              <a:rPr lang="en-US" sz="4800" dirty="0">
                <a:solidFill>
                  <a:srgbClr val="FFFF00"/>
                </a:solidFill>
              </a:rPr>
              <a:t>8</a:t>
            </a:r>
            <a:endParaRPr lang="th-TH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0F9497-2007-4D55-BF87-B160F4F56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81" y="1885218"/>
            <a:ext cx="7416820" cy="4108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การขายโดยพนักงานขาย (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Salesman) </a:t>
            </a: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คือ บุคคลที่ทำหน้าที่รับผิดชอบในการติดต่อ แสวงหา ลูกค้าการเสนอขาย เพื่อกระตุ้นให้ลูกค้าเกิดความตั้งใจและตัดสินใจซื้อ </a:t>
            </a:r>
            <a:r>
              <a:rPr lang="th-TH" sz="28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ngsana New" panose="02020603050405020304" pitchFamily="18" charset="-34"/>
              </a:rPr>
              <a:t>การขายโดยพนักงานขายจึงเป็นสิ่งสำคัญในการติดต่อสื่อสารทางการตลาดอย่างมีประสิทธิภาพ การขายโดยพนักงานขายเป็นสิ่งจำเป็นที่ช่วยผลักดันให้ลูกค้าใช้สินค้าใหม่ เพิ่มยอดขาย และให้ลูกค้าได้รู้ถึงตราสินค้าของบริษัท ดังนั้นจึงอาจกล่าวได้ว่า การขายโดยพนักงานขาย </a:t>
            </a:r>
            <a:r>
              <a:rPr lang="th-TH" sz="28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คือ รูปแบบของการติดต่อสื่อสารระหว่างบุคคลต่อบุคคล ที่พนักงานขาย </a:t>
            </a:r>
            <a:r>
              <a:rPr lang="en-US" sz="28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28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ใช้ความพยายามในการกระตุ้นให้ผู้ซื้อทำการซื้อสินค้าหรือบริการของบริษัท จะเห็นได้ว่าการขายโดยพนักงานขายเป็นกระบวนการติดต่อสื่อสารสองทาง ที่ทั้งพนักงานขายและลูกค้าคาดหวังสามารถตอบสนองซึ่งกันและกันอย่างทันทีทันใด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2F45677-A8BF-4C7E-A78A-77278ED13915}"/>
              </a:ext>
            </a:extLst>
          </p:cNvPr>
          <p:cNvSpPr/>
          <p:nvPr/>
        </p:nvSpPr>
        <p:spPr>
          <a:xfrm>
            <a:off x="17615" y="762000"/>
            <a:ext cx="8114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ความหมายของการขายโดยพนักงานขาย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2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C5C306-6C24-42E1-B441-A832EDE0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040"/>
            <a:ext cx="8610600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ความหมายของหน่วยการขาย/ทีมงานขาย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CA79B7-FC7E-4748-B672-F4A6C3A94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หน่วยการขาย/ทีมงานขาย (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Sales force) </a:t>
            </a:r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คือ กลุ่มบุคคลตั้งแต่ 1 คนขึ้นไปทำหน้าที่ รับผิดชอบในการติดต่อ การแสวงหาลูกค้า การเสนอขายตลอดจนการให้บริการก่อนและหลังการขาย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719DD8-5BC1-44F5-AF3D-376537C80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997" y="335790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5341-32B1-40E3-98B6-DCC71A9E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ทำไมต้องมีพนักงานขาย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D44792-F892-477B-A5EB-491261B25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797735"/>
            <a:ext cx="7543800" cy="39319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2400" b="0" i="0" dirty="0">
                <a:latin typeface="Roboto"/>
                <a:cs typeface="+mj-cs"/>
              </a:rPr>
              <a:t> 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วัตถุประสงค์เบื้องต้นของ</a:t>
            </a:r>
            <a:r>
              <a:rPr lang="th-TH" sz="2400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2" tooltip="งานขาย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งานขาย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โดย</a:t>
            </a:r>
            <a:r>
              <a:rPr lang="th-TH" sz="2400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3" tooltip="พนักงานขาย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พนักงานขาย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 ประกอบด้วย การให้ความรู้แก่ลูกค้าในการใช้งานสินค้า และความช่วยเหลือทางด้านการตลาด ให้</a:t>
            </a:r>
            <a:r>
              <a:rPr lang="th-TH" sz="2400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4" tooltip="บริการหลังการขาย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บริการหลังการขาย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และให้การสนับสนุนแก่ผู้ซื้อ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 การขายโดย</a:t>
            </a:r>
            <a:r>
              <a:rPr lang="th-TH" sz="2400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5" tooltip="พนักงานขาย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พนักงานขาย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 เป็นรูปแบบของการติดต่อสื่อสารระหว่างบุคคลต่อบุคคล (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Person-to-person communication) 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ซึ่งมีจุดเด่นหลายประการ ได้แก่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การขายโดย</a:t>
            </a:r>
            <a:r>
              <a:rPr lang="th-TH" sz="2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6" tooltip="พนักงานขาย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พนักงานขาย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ได้รับความสนใจจากลูกค้าในระดับสูง เพราะเป็นสถานการณ์การตอบโต้ซึ่งหน้า เป็นสถานการณ์ที่ลูกค้ายากจะหลีกเลี่ยงข้อความที่พนักงานขายตั้งใจจะสื่อสาร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h-TH" sz="2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7" tooltip="พนักงานขาย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พนักงานขาย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สามารถปรับเปลี่ยนข้อความที่สื่อสารได้ตามความสน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ใจ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 และ</a:t>
            </a:r>
            <a:r>
              <a:rPr lang="th-TH" sz="2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8" tooltip="ความต้องการของลูกค้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ความต้องการของลูกค้า</a:t>
            </a:r>
            <a:endParaRPr lang="th-TH" sz="24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/>
              <a:cs typeface="+mj-cs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h-TH" sz="2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9" tooltip="การสื่อสาร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การสื่อสาร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สองทางมีคุณลักษณะที่ทำให้ได้รับข้อมูลย้อนกลับอย่างทันที ดังนั้นพนักงานขายจะสามารถรู้ได้ว่าการนำเสนอการขายของตนได้ผลหรือไม่</a:t>
            </a:r>
          </a:p>
          <a:p>
            <a:pPr marL="0" indent="0">
              <a:buNone/>
            </a:pPr>
            <a:endParaRPr lang="en-US" sz="2400" dirty="0"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4FCA77-EA9B-4EE3-B849-5F6D889877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4936" y="4860560"/>
            <a:ext cx="1717064" cy="15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5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7D823-3C65-448B-B4B8-DB58A5E52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ประเภทของพนักงานขาย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08F189-44FF-400B-9FB2-255A5608C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/>
                <a:cs typeface="+mj-cs"/>
              </a:rPr>
              <a:t>1. พนักงานขายบุกเบิก    เป็นพนักงานขายสินค้าที่ยังไม่เคยมีวางขายในท้องตลาดมาก่อน เป็นการเปิดตัวสินค้าใหม่ของกิจการ เป็นงานที่ยากสำหรับพนักงานขายเพราะลูกค้าไม่เคยรู้จักสินค้านั้นมาก่อน ไม่กล้าที่จะตกลงใจซื้อ พนักงานขายเหล่านี้ความอดทนสูงมาก ต้องทำงานหนักมาก เพราะต้องใช้เวลาในการเจรจาในการซื้อ และต้องเดินทางติดต่อกับลูกค้าใหม่ ๆ </a:t>
            </a:r>
          </a:p>
          <a:p>
            <a:pPr marL="0" indent="0">
              <a:buNone/>
            </a:pP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/>
                <a:cs typeface="+mj-cs"/>
              </a:rPr>
              <a:t> 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/>
                <a:cs typeface="+mj-cs"/>
              </a:rPr>
              <a:t>2.  พนักงานขาย บริการพ่อค้า  พนักงานขายประเภทนี้   มีหน้าที่ติดต่อกับร้านค้าที่ได้ซื้อสินค้าไปแล้ว เพื่อสอบถามปัญหาต่าง ๆ ในการขาย อาจจะให้คำปรึกษาอบรมพนักงานขาย ของลูกค้าเพื่อให้รู้จักสินค้า สามารถขายสินค้าได้ดีขึ้น ตลอดจนการให้ความช่วยเหลือร้านค้าในการจัดสินค้าเพื่อให้สินค้าสะดุดตา น่าซื้อ และมียอดขายเพิ่มมากขึ้น นอกจากนี้หน้าที่ที่สำคัญอีกประการหนึ่ง คือ พยายามเพิ่มยอดการสั่งซื้อเพิ่มเติมจากร้านค้าเพื่อเพิ่มยอดขายให้กับกิจการ</a:t>
            </a:r>
          </a:p>
          <a:p>
            <a:pPr marL="0" indent="0">
              <a:buNone/>
            </a:pP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/>
                <a:cs typeface="+mj-cs"/>
              </a:rPr>
              <a:t>3.  พนักงานขายรายละเอียด หมายถึง พนักงานขายที่ทำหน้าที่ ให้รายละเอียด ให้คำปรึกษาเกี่ยวกับสินค้าที่ลูกค้าสนใจ ไม่ได้ทำหน้าที่ขายโดยตรง เป็นพวกที่ต้องมีความรู้ความสามารถเฉพาะด้าน เช่น ตัวแทนอุตสาหกรขายยา ก็ต้องทราบว่ายานั้นผลิตจากอะไรจะให้ผลในการรักษาอย่างไร เป็นต้น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436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F8C1C-903D-4D7D-B898-CEC47509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72" y="1070334"/>
            <a:ext cx="7202456" cy="1049235"/>
          </a:xfrm>
        </p:spPr>
        <p:txBody>
          <a:bodyPr>
            <a:normAutofit/>
          </a:bodyPr>
          <a:lstStyle/>
          <a:p>
            <a:r>
              <a:rPr lang="th-TH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หน้าที่ของพนักงานขาย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344E34-47A9-4D58-8626-B7D4B8073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83" y="2119569"/>
            <a:ext cx="7202456" cy="3450613"/>
          </a:xfrm>
        </p:spPr>
        <p:txBody>
          <a:bodyPr>
            <a:noAutofit/>
          </a:bodyPr>
          <a:lstStyle/>
          <a:p>
            <a:pPr marL="0" indent="0" algn="l" fontAlgn="base">
              <a:buNone/>
            </a:pP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1. ในเรื่องสินค้าที่จะขาย  </a:t>
            </a:r>
          </a:p>
          <a:p>
            <a:pPr marL="0" indent="0" algn="l" fontAlgn="base">
              <a:buNone/>
            </a:pPr>
            <a:r>
              <a:rPr lang="th-TH" sz="2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2" tooltip="พนักงานขาย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พนักงานขาย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มีหน้าที่ในการแนะนำ ให้คำปรึกษาแก่ลูกค้าเกี่ยวกับสินค้าและบริการ เพื่อให้ได้รับข้อมูลที่ถูกต้องและเพียงพอที่จะนำไปใช้ในการตัดสินใจเลือกซื้อ</a:t>
            </a:r>
          </a:p>
          <a:p>
            <a:pPr marL="0" indent="0" algn="l" fontAlgn="base">
              <a:buNone/>
            </a:pPr>
            <a:endParaRPr lang="th-TH" sz="24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/>
              <a:cs typeface="+mj-cs"/>
            </a:endParaRPr>
          </a:p>
          <a:p>
            <a:pPr marL="0" indent="0" algn="l" fontAlgn="base">
              <a:buNone/>
            </a:pP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2.  รู้เรื่องเกี่ยวกับกิจการ  </a:t>
            </a:r>
          </a:p>
          <a:p>
            <a:pPr marL="0" indent="0" algn="l" fontAlgn="base">
              <a:buNone/>
            </a:pPr>
            <a:r>
              <a:rPr lang="th-TH" sz="2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3" tooltip="พนักงานขาย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พนักงานขาย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 คือ ตัวแทนของบริษัท ความสามารถที่จะ</a:t>
            </a:r>
            <a:r>
              <a:rPr lang="th-TH" sz="2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4" tooltip="พิชิตใจลูกค้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พิชิตใจลูกค้า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อยู่ที่พนักงานขาย ดังนั้น ถือว่าพนักงานขายเป็นบุคคลสำคัญที่จะต้องรู้ว่ากิจการของตนคืออะไร เพื่อจะได้ปฏิบัติหน้าที่สนองนโยบายนั้นให้สำเร็จไปได้ด้วยดี ขณะเดียวกันก็</a:t>
            </a:r>
            <a:r>
              <a:rPr lang="th-TH" sz="2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5" tooltip="สร้างความมั่นใจให้กับลูกค้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สร้างความมั่นใจให้กับลูกค้า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ด้วย</a:t>
            </a:r>
          </a:p>
          <a:p>
            <a:pPr marL="0" indent="0" algn="l" fontAlgn="base">
              <a:buNone/>
            </a:pP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    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828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5D81C5-2CA2-4859-A3E5-6E2C12F25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46" y="786832"/>
            <a:ext cx="6920705" cy="50997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2000" b="0" i="0" dirty="0">
                <a:solidFill>
                  <a:srgbClr val="333333"/>
                </a:solidFill>
                <a:effectLst/>
                <a:latin typeface="Roboto"/>
              </a:rPr>
              <a:t> 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3.  รู้เรื่องเกี่ยวกับลูกค้า </a:t>
            </a:r>
          </a:p>
          <a:p>
            <a:pPr marL="0" indent="0">
              <a:buNone/>
            </a:pP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ลูกค้าคือบุคคลที่สำคัญที่สุดของ</a:t>
            </a:r>
            <a:r>
              <a:rPr lang="th-TH" sz="2400" i="0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2" tooltip="พนักงานขาย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พนักงานขาย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 การจะ</a:t>
            </a:r>
            <a:r>
              <a:rPr lang="th-TH" sz="2400" i="0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3" tooltip="พิชิตใจลูกค้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พิชิตใจลูกค้า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ได้ พนักงานขายจะต้องรู้</a:t>
            </a:r>
            <a:r>
              <a:rPr lang="th-TH" sz="2400" i="0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4" tooltip="ความต้องการของลูกค้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ความต้องการของลูกค้า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 และ</a:t>
            </a:r>
            <a:r>
              <a:rPr lang="th-TH" sz="2400" i="0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5" tooltip="เข้าใจจิตใจลูกค้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เข้าใจจิตใจลูกค้า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 รู้จักลูกค้าว่าเป็นคนอย่างไร รู้สึกนึกคิดอะไร ชอบหรือไม่ชอบสิ่งใด เพื่อจะได้หาวิธีการตอบสนอง</a:t>
            </a:r>
            <a:r>
              <a:rPr lang="th-TH" sz="2400" i="0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6" tooltip="ความต้องการของลูกค้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ความต้องการของลูกค้า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ได้ถูกต้อง เพราะลูกค้าแต่ละประเภทจะแตกต่างกัน วิธีการที่จะเสนอขายพิชิตใจลูกค้าแต่ละรายก็จะแตกต่างกันไปด้วย หากรู้จักลูกค้าในทุก ๆ ด้าน พนักงานขายก็จะสามารถใช้วิธีการต่าง ๆ ได้หลากหลาย รวมทั้งแก้ไขสถานการณ์เฉพาะหน้าได้อย่างมีประสิทธิภาพ เช่น</a:t>
            </a:r>
          </a:p>
          <a:p>
            <a:pPr marL="0" indent="0">
              <a:buNone/>
            </a:pPr>
            <a:endParaRPr lang="th-TH" sz="24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/>
              <a:cs typeface="+mj-cs"/>
            </a:endParaRPr>
          </a:p>
          <a:p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ลูกค้าที่ชอบโลเล เป็นบุคคลที่ไม่เชื่อมั่นในตนเอง เปลี่ยนใจง่ายรอการตัดสินใจจากผู้อื่น </a:t>
            </a:r>
            <a:r>
              <a:rPr lang="th-TH" sz="2400" i="0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7" tooltip="พนักงานขาย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พนักงานขาย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จะต้องทราบว่า สิ่งใด หรือใครมีอิทธิพลใน</a:t>
            </a:r>
            <a:r>
              <a:rPr lang="th-TH" sz="2400" i="0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8" tooltip="การตัดสินใจของลูกค้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การตัดสินใจของลูกค้า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มากที่สุด ความต้องการสูงสุดของเขาคืออะไร เพื่อจะใช้ข้อมูลนี้ในการนำเสนอ</a:t>
            </a:r>
            <a:r>
              <a:rPr lang="th-TH" sz="2400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9" tooltip="การขาย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การขาย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ได้ตรงตามเป้าหมาย</a:t>
            </a:r>
          </a:p>
          <a:p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ลูกค้าประเภทใจร้อน เป็นลูกค้าที่แสดงอารมณ์ได้ง่าย </a:t>
            </a:r>
            <a:r>
              <a:rPr lang="th-TH" sz="2400" i="0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  <a:hlinkClick r:id="rId10" tooltip="พนักงานขาย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พนักงานขาย</a:t>
            </a: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cs typeface="+mj-cs"/>
              </a:rPr>
              <a:t>จะต้องมีเทคนิคคือการใช้ความอดทน ใจเย็น แสดงความยอมรับความคิดของลูกค้า ใช้กิริยาท่าทางที่สงบ แต่คอยหาโอกาสเพื่อสนองความคิดเห็นที่เป็นประโยชน์ต่อลูกค้าอยู่ตลอดเวลา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3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6787AE-1A5A-4442-AE69-A2247041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57" y="440627"/>
            <a:ext cx="7886700" cy="1325563"/>
          </a:xfrm>
        </p:spPr>
        <p:txBody>
          <a:bodyPr/>
          <a:lstStyle/>
          <a:p>
            <a:r>
              <a:rPr lang="th-TH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คุณสมบัติพนักงานขาย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836CE4-A983-4116-BEBB-A8BCEEFEB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/>
                <a:cs typeface="+mj-cs"/>
              </a:rPr>
              <a:t>ธุรกิจที่ประสบความสำเร็จ มักต้องการสรรหาพนักงานขายที่มีคุณสมบัติ  ดังต่อไปนี้  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/>
            </a:r>
            <a:b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</a:b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/>
                <a:cs typeface="+mj-cs"/>
              </a:rPr>
              <a:t>    1.   ความแม่นยำ                       2.   ความซื่อสัตย์                   3.   ความตื่นตัว         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/>
            </a:r>
            <a:b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</a:b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/>
                <a:cs typeface="+mj-cs"/>
              </a:rPr>
              <a:t>    4.  มีจินตนาการ                        5.   ความทะเยอทะยาน             6.   ความอุตสาหะ           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/>
            </a:r>
            <a:b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</a:b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/>
                <a:cs typeface="+mj-cs"/>
              </a:rPr>
              <a:t>    7.  ความสามารถทางธุรกิจ             8.   สนใจบุคคลอื่น                  9.   ความร่าเริง             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/>
            </a:r>
            <a:b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</a:b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/>
                <a:cs typeface="+mj-cs"/>
              </a:rPr>
              <a:t>    10.  จงรักภักดี                         11. ความร่วมมือ                     12.  ความอดทน                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/>
            </a:r>
            <a:b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</a:b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/>
                <a:cs typeface="+mj-cs"/>
              </a:rPr>
              <a:t>    13.  ความสุภาพ                       14.  ความรับผิดชอบ                 15. ความเป็นมิตร             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/>
            </a:r>
            <a:b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</a:b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/>
                <a:cs typeface="+mj-cs"/>
              </a:rPr>
              <a:t>    16.  ความรู้ด้านการขาย               17.  ความกระตือรือร้น               18.  การควบคุมตนเอง      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/>
            </a:r>
            <a:b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</a:br>
            <a:r>
              <a:rPr lang="th-TH" sz="2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/>
                <a:cs typeface="+mj-cs"/>
              </a:rPr>
              <a:t>    19.  ความไว้วางใจได้                  20.  มีอารมณ์ขัน                  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3013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757</TotalTime>
  <Words>611</Words>
  <Application>Microsoft Office PowerPoint</Application>
  <PresentationFormat>On-screen Show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AIM1202  หลักการสื่อสารการตลาด</vt:lpstr>
      <vt:lpstr>PowerPoint Presentation</vt:lpstr>
      <vt:lpstr>PowerPoint Presentation</vt:lpstr>
      <vt:lpstr>ความหมายของหน่วยการขาย/ทีมงานขาย</vt:lpstr>
      <vt:lpstr>ทำไมต้องมีพนักงานขาย</vt:lpstr>
      <vt:lpstr>ประเภทของพนักงานขาย</vt:lpstr>
      <vt:lpstr>หน้าที่ของพนักงานขาย</vt:lpstr>
      <vt:lpstr>PowerPoint Presentation</vt:lpstr>
      <vt:lpstr>คุณสมบัติพนักงานขาย</vt:lpstr>
      <vt:lpstr>ข้อดีของการขายโดยใช้พนักงานขาย</vt:lpstr>
      <vt:lpstr>ข้อเสียของการใช้พนักงานขาย</vt:lpstr>
      <vt:lpstr>กระบวนการขายโดยใช้พนักงานขาย</vt:lpstr>
      <vt:lpstr>กรณีศึกษาของการขายโดยใช้พนักงานขาย</vt:lpstr>
      <vt:lpstr>PowerPoint Presentation</vt:lpstr>
      <vt:lpstr> HOMEWORK งานเดี่ยว</vt:lpstr>
      <vt:lpstr> HOMEWORK งานกลุ่ม ทำเป็นรายงานและนำเสนอ</vt:lpstr>
      <vt:lpstr>หัวข้องานกลุ่ม</vt:lpstr>
      <vt:lpstr> HOMEWORK  กลุ่ม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สัมมนาการโฆษณา Seminar inAdvertising CAD4902</dc:title>
  <dc:creator>HOME</dc:creator>
  <cp:lastModifiedBy>TAO</cp:lastModifiedBy>
  <cp:revision>95</cp:revision>
  <dcterms:created xsi:type="dcterms:W3CDTF">2012-10-31T06:48:48Z</dcterms:created>
  <dcterms:modified xsi:type="dcterms:W3CDTF">2021-04-06T09:47:50Z</dcterms:modified>
</cp:coreProperties>
</file>