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1" r:id="rId26"/>
    <p:sldId id="282" r:id="rId27"/>
  </p:sldIdLst>
  <p:sldSz cx="18288000" cy="10287000"/>
  <p:notesSz cx="6858000" cy="9144000"/>
  <p:embeddedFontLst>
    <p:embeddedFont>
      <p:font typeface="Angsana New" pitchFamily="18" charset="-34"/>
      <p:regular r:id="rId28"/>
      <p:bold r:id="rId29"/>
      <p:italic r:id="rId30"/>
      <p:boldItalic r:id="rId31"/>
    </p:embeddedFont>
    <p:embeddedFont>
      <p:font typeface="DM Sans" charset="0"/>
      <p:regular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Cordia New" pitchFamily="34" charset="-34"/>
      <p:regular r:id="rId37"/>
      <p:bold r:id="rId38"/>
      <p:italic r:id="rId39"/>
      <p:boldItalic r:id="rId40"/>
    </p:embeddedFont>
    <p:embeddedFont>
      <p:font typeface="DM Sans Bold" charset="0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028702"/>
            <a:ext cx="15697200" cy="2400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7315200"/>
            <a:ext cx="12801600" cy="26289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1" y="-1357312"/>
            <a:ext cx="4933950" cy="2786063"/>
          </a:xfrm>
          <a:prstGeom prst="rect">
            <a:avLst/>
          </a:prstGeom>
          <a:noFill/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42900"/>
            <a:ext cx="5486400" cy="441877"/>
          </a:xfrm>
          <a:prstGeom prst="rect">
            <a:avLst/>
          </a:prstGeom>
          <a:solidFill>
            <a:schemeClr val="tx1"/>
          </a:solidFill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Week   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88" r="3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58430" y="4289425"/>
            <a:ext cx="7779005" cy="165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999">
                <a:solidFill>
                  <a:srgbClr val="FFFFFF"/>
                </a:solidFill>
                <a:cs typeface="DM Sans Bold"/>
              </a:rPr>
              <a:t>วัตถุประสงค์</a:t>
            </a:r>
          </a:p>
          <a:p>
            <a:pPr marL="0" lvl="0" indent="0" algn="ctr">
              <a:lnSpc>
                <a:spcPts val="6500"/>
              </a:lnSpc>
            </a:pPr>
            <a:r>
              <a:rPr lang="en-US" sz="4999">
                <a:solidFill>
                  <a:srgbClr val="FFFFFF"/>
                </a:solidFill>
                <a:cs typeface="DM Sans Bold"/>
              </a:rPr>
              <a:t>ของการตลาดทางตรง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32003" y="1028700"/>
            <a:ext cx="8365139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  <a:spcBef>
                <a:spcPct val="0"/>
              </a:spcBef>
            </a:pPr>
            <a:r>
              <a:rPr lang="en-US" sz="3400">
                <a:solidFill>
                  <a:srgbClr val="264C3D"/>
                </a:solidFill>
                <a:latin typeface="DM Sans"/>
              </a:rPr>
              <a:t>1.เพื่อทำให้ลูกค้า ผู้คาดหวังและนักการตลาด มีปฏิกิริยาต่อกันในการสื่อสารการตลาด ในลักษณะของการติดต่อสื่อสารสองทาง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2003" y="2803525"/>
            <a:ext cx="8365139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  <a:spcBef>
                <a:spcPct val="0"/>
              </a:spcBef>
            </a:pPr>
            <a:r>
              <a:rPr lang="en-US" sz="3400">
                <a:solidFill>
                  <a:srgbClr val="264C3D"/>
                </a:solidFill>
                <a:latin typeface="DM Sans"/>
              </a:rPr>
              <a:t>2.เพื่อเป็นกลไกที่ทำให้ผู้รับสารเป้าหมายเกิดการตอบสนองโดยตรง ทำให้ทราบถึงจำนวนและลักษณะของผู้ตอบรับและผู้ไม่ตอบรับกลับมา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9942" y="4534031"/>
            <a:ext cx="771231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  <a:spcBef>
                <a:spcPct val="0"/>
              </a:spcBef>
            </a:pPr>
            <a:r>
              <a:rPr lang="en-US" sz="3400">
                <a:solidFill>
                  <a:srgbClr val="264C3D"/>
                </a:solidFill>
                <a:latin typeface="DM Sans"/>
              </a:rPr>
              <a:t>3.เพื่อสามารถทำการสื่อสารการตลาดได้ทุกแห่ง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3370" y="5966133"/>
            <a:ext cx="8365139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  <a:spcBef>
                <a:spcPct val="0"/>
              </a:spcBef>
            </a:pPr>
            <a:r>
              <a:rPr lang="en-US" sz="3400">
                <a:solidFill>
                  <a:srgbClr val="264C3D"/>
                </a:solidFill>
                <a:latin typeface="DM Sans"/>
              </a:rPr>
              <a:t>4.เพื่อสามารถวัดผลการตอบสนองของการสื่อสารการตลาดทางตรงได้ สามารถคำนวนค่าใช้จ่ายและคาดการณ์ผลกำไรได้อย่างแม่นยำ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3370" y="7814307"/>
            <a:ext cx="8365139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79"/>
              </a:lnSpc>
              <a:spcBef>
                <a:spcPct val="0"/>
              </a:spcBef>
            </a:pPr>
            <a:r>
              <a:rPr lang="en-US" sz="3400">
                <a:solidFill>
                  <a:srgbClr val="264C3D"/>
                </a:solidFill>
                <a:latin typeface="DM Sans"/>
              </a:rPr>
              <a:t>5.เพื่อศึกษาด้านฐานข้อมูลเกี่ยวกับผู้บริโภค นักการตลาดทางตรงสามารถกำหนดเป้าหมายในการติดต่อสื่อสารกับผู้บริโภคแต่ละคนหรือลูกค้าทางธุรกิจที่เฉพาะเจาะจงลงไปได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00" r="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21412" y="1342599"/>
            <a:ext cx="7516057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50"/>
              </a:lnSpc>
            </a:pPr>
            <a:r>
              <a:rPr lang="en-US" sz="4500">
                <a:solidFill>
                  <a:srgbClr val="264C3D"/>
                </a:solidFill>
                <a:cs typeface="DM Sans Bold"/>
              </a:rPr>
              <a:t>กลยุทธ์ของการตลาดทางตรง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834082" y="2461920"/>
            <a:ext cx="8846714" cy="195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50"/>
              </a:lnSpc>
            </a:pPr>
            <a:r>
              <a:rPr lang="en-US" sz="3500">
                <a:solidFill>
                  <a:srgbClr val="264C3D"/>
                </a:solidFill>
                <a:cs typeface="DM Sans Bold"/>
              </a:rPr>
              <a:t>ประการแรก</a:t>
            </a:r>
            <a:r>
              <a:rPr lang="en-US" sz="3500">
                <a:solidFill>
                  <a:srgbClr val="264C3D"/>
                </a:solidFill>
                <a:latin typeface="DM Sans"/>
              </a:rPr>
              <a:t> </a:t>
            </a:r>
            <a:r>
              <a:rPr lang="en-US" sz="3500">
                <a:solidFill>
                  <a:srgbClr val="EDEDED"/>
                </a:solidFill>
                <a:cs typeface="DM Sans"/>
              </a:rPr>
              <a:t>เนื่องจากการตลาดมีการแบ่งแยกตัวออกเป็นส่วนย่อยๆมากขึ้น นักการตลาดจึงจำเป็นต้องปรับเปลี่ยนวิธีการดำเนินการตลาด จากการตลาดมวลชน มาสู่การมุ่งเน้นตลาดจุลภาค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34082" y="4855689"/>
            <a:ext cx="8846714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50"/>
              </a:lnSpc>
            </a:pPr>
            <a:r>
              <a:rPr lang="en-US" sz="3500">
                <a:solidFill>
                  <a:srgbClr val="264C3D"/>
                </a:solidFill>
                <a:cs typeface="DM Sans Bold"/>
              </a:rPr>
              <a:t>ประการที่สอง </a:t>
            </a:r>
            <a:r>
              <a:rPr lang="en-US" sz="3500">
                <a:solidFill>
                  <a:srgbClr val="EDEDED"/>
                </a:solidFill>
                <a:cs typeface="DM Sans"/>
              </a:rPr>
              <a:t>เนื่องจากความก้าวหน้าทางด้านคอมพิวเตอร์และเทคโนโลยีสารสนเทศได้เจริญรุดหน้าไปไกลมาก ทำให้ธุรกิจสามารถติดต่อสื่อสารการตลาดได้อย่างรวดเร็วมากกว่าแต่ก่อน เทคโนโลยีใหม่จึงช่วยให้เกิดช่องทางการสื่อสารการตลาดใหม่ เพื่อนำข่าวสารเข้าถึงตลาดส่วนย่อยได้มากมายหลายวิธีเพิ่มขึ้น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5" r="55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54927"/>
            <a:ext cx="9514537" cy="289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50"/>
              </a:lnSpc>
            </a:pPr>
            <a:r>
              <a:rPr lang="en-US" sz="3500">
                <a:solidFill>
                  <a:srgbClr val="F4CAAC"/>
                </a:solidFill>
                <a:cs typeface="DM Sans"/>
              </a:rPr>
              <a:t>ในการวางแผนในการกำหนดกลยุทธ์การตลาดทางตรงเพื่อให้บรรลุวัตถุประสงค์ทางการตลาด โดยจะต้องสอดคล้องและเหมาะสมกับสภาพแวดล้อมทั้งภายในและภายนอกที่เกี่ยวข้องกับการตลาดทางตรง ซึ่งประกอบด้วยขั้นตอนต่างๆ ดังนี้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448675"/>
            <a:ext cx="10367522" cy="386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>
                <a:solidFill>
                  <a:srgbClr val="FFFFFF"/>
                </a:solidFill>
                <a:cs typeface="DM Sans Bold"/>
              </a:rPr>
              <a:t>ขั้นที่ 1 </a:t>
            </a:r>
            <a:r>
              <a:rPr lang="en-US" sz="3400">
                <a:solidFill>
                  <a:srgbClr val="EDEDED"/>
                </a:solidFill>
                <a:cs typeface="DM Sans"/>
              </a:rPr>
              <a:t>การกำหนดวัตถุประสงค์ของการตลาดทางตรง</a:t>
            </a:r>
          </a:p>
          <a:p>
            <a:pPr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1.ทำให้ลูกค้าเป้าหมายตอบสนองทันที </a:t>
            </a:r>
          </a:p>
          <a:p>
            <a:pPr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2.สร้างให้เกิดการรู้จัก ความตั้งใจซื้อ และพฤติกรรมการซื้อ</a:t>
            </a:r>
          </a:p>
          <a:p>
            <a:pPr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3.ช่วยพนักงานขายค้นหาลูกค้ากลุ่มเป้าหมาย</a:t>
            </a:r>
          </a:p>
          <a:p>
            <a:pPr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4.สร้างความแข็งแกร่งในภาพลักษณ์ตราผลิตภัณฑ์</a:t>
            </a:r>
          </a:p>
          <a:p>
            <a:pPr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5.แจ้งข่าวสารและความรู้ เกี่ยวกับผลิตภัณฑ์ใหม่</a:t>
            </a:r>
          </a:p>
          <a:p>
            <a:pPr marL="0" lvl="0" indent="0">
              <a:lnSpc>
                <a:spcPts val="4420"/>
              </a:lnSpc>
            </a:pPr>
            <a:r>
              <a:rPr lang="en-US" sz="3400">
                <a:solidFill>
                  <a:srgbClr val="EDEDED"/>
                </a:solidFill>
                <a:latin typeface="DM Sans"/>
              </a:rPr>
              <a:t>   6.เพื่อการส่งเสริมการตลาดอื่นๆ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32686" y="1057275"/>
            <a:ext cx="9026614" cy="654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cs typeface="DM Sans Bold"/>
              </a:rPr>
              <a:t>ขั้นตอนที่2</a:t>
            </a:r>
            <a:r>
              <a:rPr lang="en-US" sz="3400">
                <a:solidFill>
                  <a:srgbClr val="09427D"/>
                </a:solidFill>
                <a:latin typeface="DM Sans"/>
              </a:rPr>
              <a:t> </a:t>
            </a:r>
            <a:r>
              <a:rPr lang="en-US" sz="3400">
                <a:solidFill>
                  <a:srgbClr val="264C3D"/>
                </a:solidFill>
                <a:cs typeface="DM Sans"/>
              </a:rPr>
              <a:t>กำหนดผู้รับข่าวสารที่เป็นเป้าหมาย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1.ผู้รับข่าวสารในปัจจุบันและผู้รับข่าวสารที่มีศักยภาพคือใคร (Who?)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2.ผู้รับต้องการอะไรจากผลิตภัณฑ์และตราผลิตภัณฑ์ (What?)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3.ผู้รับข่าวสารซื้อผลิตภัณฑ์และตราผลิตภัณฑ์ที่ไหน (Where?)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4.ผู้รับข่าวสารมีขั้นตอนการตัดสินใจซื้อผลิตภัณฑ์และตราผลิตภัณฑ์อย่างไร (How?)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5.ผู้รับข่าวสารมีเหตุในการจูงใจซื้ออย่างไร (Why?)</a:t>
            </a: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6.สาเหตุของผู้รับข่าวสารที่ไม่ซื้อผลิตภัณฑ์และตราผลิตภัณฑ์ของธุรกิจ (Why?)</a:t>
            </a:r>
          </a:p>
          <a:p>
            <a:pPr marL="0" lvl="0" indent="0">
              <a:lnSpc>
                <a:spcPts val="3740"/>
              </a:lnSpc>
            </a:pPr>
            <a:r>
              <a:rPr lang="en-US" sz="3400">
                <a:solidFill>
                  <a:srgbClr val="264C3D"/>
                </a:solidFill>
                <a:latin typeface="DM Sans"/>
              </a:rPr>
              <a:t>   7.ผู้รับข่าวสารซื้อผลิตภัณฑ์และตราผลิตภัณฑ์ของธุรกิจเมื่อใด (When?)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55" r="55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2940" y="2189006"/>
            <a:ext cx="7836374" cy="347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cs typeface="DM Sans Bold"/>
              </a:rPr>
              <a:t>ขั้นที่ 3</a:t>
            </a:r>
            <a:r>
              <a:rPr lang="en-US" sz="3500">
                <a:solidFill>
                  <a:srgbClr val="FFFFFF"/>
                </a:solidFill>
                <a:latin typeface="DM Sans"/>
              </a:rPr>
              <a:t> กำหนดกลยุทธ์การเสนอขาย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1.ผลิตภัณฑ์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2.วิธีการเสนอขาย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3.สื่อที่ใช้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4.วิธีการจัดจำหน่าย</a:t>
            </a:r>
          </a:p>
          <a:p>
            <a:pPr marL="0" lvl="0" indent="0"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5.กลยุทธ์สร้างสรรค์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33463" y="5012164"/>
            <a:ext cx="9474105" cy="406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cs typeface="DM Sans Bold"/>
              </a:rPr>
              <a:t>ขั้นที่ 4 </a:t>
            </a:r>
            <a:r>
              <a:rPr lang="en-US" sz="3500">
                <a:solidFill>
                  <a:srgbClr val="FFFFFF"/>
                </a:solidFill>
                <a:cs typeface="DM Sans"/>
              </a:rPr>
              <a:t>การทดสอบองค์ประกอบของการตลาดทางตรง 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1.รายชื่อของลูกค้า (List)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2.ข้อเสนอที่ต้องการเสนอต่อลูกค้า (Offer)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3.ความคิดสร้างสรรค์/การลอกเลียนแบบ (creativ/Cop)</a:t>
            </a:r>
          </a:p>
          <a:p>
            <a:pPr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4.ส่วนประสมสื่อ (Media Mix)</a:t>
            </a:r>
          </a:p>
          <a:p>
            <a:pPr marL="0" lvl="0" indent="0">
              <a:lnSpc>
                <a:spcPts val="4550"/>
              </a:lnSpc>
            </a:pPr>
            <a:r>
              <a:rPr lang="en-US" sz="3500">
                <a:solidFill>
                  <a:srgbClr val="FFFFFF"/>
                </a:solidFill>
                <a:latin typeface="DM Sans"/>
              </a:rPr>
              <a:t>   5.ความถี่ในการติดต่อลูกค้า (Frequency)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8799" y="4062862"/>
            <a:ext cx="4678066" cy="165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999">
                <a:solidFill>
                  <a:srgbClr val="63B8A7"/>
                </a:solidFill>
                <a:cs typeface="DM Sans Bold"/>
              </a:rPr>
              <a:t>ประเภทเครื่องมือ</a:t>
            </a:r>
          </a:p>
          <a:p>
            <a:pPr marL="0" lvl="0" indent="0" algn="ctr">
              <a:lnSpc>
                <a:spcPts val="6500"/>
              </a:lnSpc>
            </a:pPr>
            <a:r>
              <a:rPr lang="en-US" sz="4999">
                <a:solidFill>
                  <a:srgbClr val="63B8A7"/>
                </a:solidFill>
                <a:cs typeface="DM Sans Bold"/>
              </a:rPr>
              <a:t>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6935" y="2449962"/>
            <a:ext cx="8123006" cy="246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DM Sans"/>
              </a:rPr>
              <a:t>1.การตลาดโดยใช้จดหมายตรงและแค็ตตาล็อก</a:t>
            </a:r>
          </a:p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cs typeface="DM Sans"/>
              </a:rPr>
              <a:t>การดำเนินการตลาดโดยการส่งจดหมาย </a:t>
            </a:r>
          </a:p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cs typeface="DM Sans"/>
              </a:rPr>
              <a:t>ใบโฆษณา ตัวอย่างสินค้า โบชัวร์ ผับพับ ใบปลิว แค็ตตาล็อก และจำพวกเสมือน “พนังงานขายติดปีก” อื่นๆ ส่งตรงไปยังลูกค้าเป้าหมาย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06935" y="6134093"/>
            <a:ext cx="8123006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latin typeface="DM Sans"/>
              </a:rPr>
              <a:t>2.การตลาดโดยใช้โทรศัพท์</a:t>
            </a:r>
          </a:p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FFFFFF"/>
                </a:solidFill>
                <a:cs typeface="DM Sans"/>
              </a:rPr>
              <a:t>การดำเนินงานโดยใช้โทรศัพท์เป็นเครื่องมือเพื่อขายสินค้าและบริการโดยตรงกับลูกค้าหรือธุรกิจต่างๆ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2198" y="4236302"/>
            <a:ext cx="4678066" cy="165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999">
                <a:solidFill>
                  <a:srgbClr val="FFFFFF"/>
                </a:solidFill>
                <a:cs typeface="DM Sans Bold"/>
              </a:rPr>
              <a:t>ประเภทเครื่องมือ</a:t>
            </a:r>
          </a:p>
          <a:p>
            <a:pPr marL="0" lvl="0" indent="0" algn="ctr">
              <a:lnSpc>
                <a:spcPts val="6500"/>
              </a:lnSpc>
            </a:pPr>
            <a:r>
              <a:rPr lang="en-US" sz="4999">
                <a:solidFill>
                  <a:srgbClr val="FFFFFF"/>
                </a:solidFill>
                <a:cs typeface="DM Sans Bold"/>
              </a:rPr>
              <a:t>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58289" y="1381409"/>
            <a:ext cx="9044230" cy="395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264C3D"/>
                </a:solidFill>
                <a:latin typeface="DM Sans"/>
              </a:rPr>
              <a:t>3.การตลาดโดยใช้โทรทัศน์</a:t>
            </a:r>
          </a:p>
          <a:p>
            <a:pPr>
              <a:lnSpc>
                <a:spcPts val="3899"/>
              </a:lnSpc>
            </a:pPr>
            <a:r>
              <a:rPr lang="en-US" sz="2999">
                <a:solidFill>
                  <a:srgbClr val="264C3D"/>
                </a:solidFill>
                <a:cs typeface="DM Sans"/>
              </a:rPr>
              <a:t>การดำเนินงานโดยใช้โทรทัศน์เป็นเครื่องมือในการนำเสนอขายสินค้า ซึ่งอาจทำได้ 2 วิธี วิธีแรก คือใช้วิธีการโฆษณาเพื่อให้ผู้บริโภคตอบสนองโดยตรง โดยออก</a:t>
            </a:r>
          </a:p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264C3D"/>
                </a:solidFill>
                <a:cs typeface="DM Sans"/>
              </a:rPr>
              <a:t>สปอตโฆษณาทางโทรทัศน์ครั้งละประมาณ 60-120 วินาที เพื่อบรรยายลักษณะผลิตภัณฑ์ วิธีที่สองคือการใช้โทรทัศน์ช่องใดช่องหนึ่ง จัดโปรแกรมทางโทรทัศน์เพื่อขายสินค้าและบริการอย่างเดียว 24 ชั่วโมง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01231" y="6484194"/>
            <a:ext cx="8858069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264C3D"/>
                </a:solidFill>
                <a:latin typeface="DM Sans"/>
              </a:rPr>
              <a:t>4.การขายโดยผ่านเครื่องคอมพิวเตอร์ระบบออนไลน์</a:t>
            </a:r>
          </a:p>
          <a:p>
            <a:pPr marL="0" lvl="0" indent="0">
              <a:lnSpc>
                <a:spcPts val="3899"/>
              </a:lnSpc>
            </a:pPr>
            <a:r>
              <a:rPr lang="en-US" sz="2999">
                <a:solidFill>
                  <a:srgbClr val="264C3D"/>
                </a:solidFill>
                <a:cs typeface="DM Sans"/>
              </a:rPr>
              <a:t>ซึ่งเป็นการเชื่อมโยงผู้บริโภคกับผู้ขาย สามารถตอบโต้กันได้ทางอิเล็กทรอนิกส์ ผู้ขายจะจัดทำแค็ตตาล็อกของผลิตภัณฑ์ และบริการเพื่อนำเสนอผ่านเครื่องคอมพิวเตอร์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93628" y="2414852"/>
            <a:ext cx="9280259" cy="463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20"/>
              </a:lnSpc>
            </a:pPr>
            <a:r>
              <a:rPr lang="en-US" sz="3300">
                <a:solidFill>
                  <a:srgbClr val="EDEDED"/>
                </a:solidFill>
                <a:cs typeface="DM Sans"/>
              </a:rPr>
              <a:t>การตลาดทางตรงได้รับความนิยมอย่างมากในปัจจุบัน แต่ก็มีทั้งข้อดีและข้อเสีย คือผู้บริโภคสามารถซื้อสินค้าได้โดยสะดวก ทำให้บริษัทสามารถติดต่อสื่อสารเข้าถึงกลุ่มผู้บริโภคเป้าหมายได้อย่างมีประสิทธิภาพมากขึ้น ส่วนข้อเสีย คือ การตลาดทางตรงเป็นตัวสร้างปัญหาตามมามากมาย เมื่อธุรกิจหันมาใช้วิธีการติดต่อสื่อสารในรูปแบบนี้มากขึ้น อาจจะสร้างความสับสนให้แก่ผู้บริโภคได้ และยิ่งไปกว่านั้นอาจสร้างความรำคาญให้แก่ผู้บริโภค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91335" y="809405"/>
            <a:ext cx="10133161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cs typeface="DM Sans Bold"/>
              </a:rPr>
              <a:t>การวัดและการประเมินผลการตลาดทางตรง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50842" y="1850662"/>
            <a:ext cx="104061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1.การวัดและการประเมินผลการตลาดทางตรงอยู่ในรูปแบบการติดต่อสื่อสาร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35850" y="3147904"/>
            <a:ext cx="9416653" cy="227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</a:pPr>
            <a:r>
              <a:rPr lang="en-US" sz="3200" spc="32">
                <a:solidFill>
                  <a:srgbClr val="264C3D"/>
                </a:solidFill>
                <a:cs typeface="DM Sans"/>
              </a:rPr>
              <a:t>การตลาดทางตรงสามารถวัดและประเมินผลทั้งในเรื่องสื่อที่ใช้ ข้อความที่ส่งไป ผลของการรณรงค์ และพฤติกรรมเช่นเดียวกับการโฆษณา รวมทั้งมีการใช้เทคนิคและวิธีการวัด และการประเมินผลแบบเดียวกับการโฆษณา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50842" y="5710593"/>
            <a:ext cx="1010166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2.การประเมินผลการตลาดทางตรงในรูปของพฤติกรรม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35850" y="6459028"/>
            <a:ext cx="9416653" cy="284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</a:pPr>
            <a:r>
              <a:rPr lang="en-US" sz="3200" spc="32">
                <a:solidFill>
                  <a:srgbClr val="264C3D"/>
                </a:solidFill>
                <a:cs typeface="DM Sans"/>
              </a:rPr>
              <a:t>เนื่องจากการตลาดทางตรงเป็นการกระทำที่มุ่งเน้นถึงผลตอบสนองในเวลาอันรวดเร็ว และพฤติกรรมการซื้อในทันทีทันใด จึงนิยมวัดประเมินผลการตลาดทางตรง ให้อยู่ในรูปแบบของการตอบสนองและพฤติกรรม อันเป็นผลมาจากการรณรงค์การตลาดทางตรง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9224" y="2352299"/>
            <a:ext cx="6529009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50"/>
              </a:lnSpc>
            </a:pPr>
            <a:r>
              <a:rPr lang="en-US" sz="4500">
                <a:solidFill>
                  <a:srgbClr val="264C3D"/>
                </a:solidFill>
                <a:cs typeface="DM Sans Bold"/>
              </a:rPr>
              <a:t>ตัวอย่างเช่น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37754" y="3117907"/>
            <a:ext cx="838795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 spc="34">
                <a:solidFill>
                  <a:srgbClr val="264C3D"/>
                </a:solidFill>
                <a:latin typeface="DM Sans"/>
              </a:rPr>
              <a:t>1.จำนวนของการโทรศัพท์เข้ามาสั่งซื้อสินค้าที่ขายผ่านสื่อโทรทัศน์</a:t>
            </a:r>
          </a:p>
          <a:p>
            <a:pPr>
              <a:lnSpc>
                <a:spcPts val="4759"/>
              </a:lnSpc>
            </a:pPr>
            <a:r>
              <a:rPr lang="en-US" sz="3400" spc="34">
                <a:solidFill>
                  <a:srgbClr val="264C3D"/>
                </a:solidFill>
                <a:latin typeface="DM Sans"/>
              </a:rPr>
              <a:t>2.จำนวนคูปองหรือใบสั่งซื้อ ที่ติดต่อกลับมาจากการลงสื่อสิ่งพิมพ์</a:t>
            </a:r>
          </a:p>
          <a:p>
            <a:pPr>
              <a:lnSpc>
                <a:spcPts val="4759"/>
              </a:lnSpc>
            </a:pPr>
            <a:r>
              <a:rPr lang="en-US" sz="3400" spc="34">
                <a:solidFill>
                  <a:srgbClr val="264C3D"/>
                </a:solidFill>
                <a:latin typeface="DM Sans"/>
              </a:rPr>
              <a:t>3.จำนวนของลูกค้าที่เข้ามาเยี่ยมชมเว็บไซต์ </a:t>
            </a:r>
          </a:p>
          <a:p>
            <a:pPr marL="0" lvl="0" indent="0">
              <a:lnSpc>
                <a:spcPts val="4759"/>
              </a:lnSpc>
            </a:pPr>
            <a:r>
              <a:rPr lang="en-US" sz="3400" spc="34">
                <a:solidFill>
                  <a:srgbClr val="264C3D"/>
                </a:solidFill>
                <a:latin typeface="DM Sans"/>
              </a:rPr>
              <a:t>4.สัดส่วนคำสั่งซื้อ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49234"/>
              </p:ext>
            </p:extLst>
          </p:nvPr>
        </p:nvGraphicFramePr>
        <p:xfrm>
          <a:off x="1524000" y="3200400"/>
          <a:ext cx="13373100" cy="5143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3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59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35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effectLst/>
                        </a:rPr>
                        <a:t>สัปดาห์ที่ </a:t>
                      </a:r>
                      <a:r>
                        <a:rPr lang="en-US" sz="3600" dirty="0" smtClean="0">
                          <a:effectLst/>
                        </a:rPr>
                        <a:t>13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effectLst/>
                        </a:rPr>
                        <a:t>บทที่ </a:t>
                      </a:r>
                      <a:r>
                        <a:rPr lang="th-TH" sz="3600" baseline="0" dirty="0" smtClean="0">
                          <a:effectLst/>
                        </a:rPr>
                        <a:t>  </a:t>
                      </a:r>
                      <a:r>
                        <a:rPr lang="en-US" sz="3600" baseline="0" dirty="0" smtClean="0">
                          <a:effectLst/>
                        </a:rPr>
                        <a:t>9 </a:t>
                      </a:r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กลยุทธ์การตลาดทางตรง</a:t>
                      </a:r>
                    </a:p>
                    <a:p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-ความหมายของการตลาดทางตรง</a:t>
                      </a:r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-ความสำคัญของการตลาดทางตรง  </a:t>
                      </a:r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-วัตถุประสงค์ของการตลาดทางตรง</a:t>
                      </a:r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กลยุทธ์ของการตลาดทางตรง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-ประเภทของเครื่องมือการตลาดทางตรง	</a:t>
                      </a:r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-การประเมินผลกลยุทธ์การตลาดทางตรง</a:t>
                      </a:r>
                      <a:endParaRPr kumimoji="0" lang="en-US" sz="3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กรณีศึกษาของการตลาดทางตรง</a:t>
                      </a:r>
                      <a:r>
                        <a:rPr kumimoji="0" lang="en-U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3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137160" marR="1371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808296" y="8527876"/>
            <a:ext cx="5376010" cy="1488318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 lIns="163284" tIns="81642" rIns="163284" bIns="81642">
            <a:spAutoFit/>
          </a:bodyPr>
          <a:lstStyle/>
          <a:p>
            <a:r>
              <a:rPr lang="th-TH" sz="86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8600" dirty="0">
                <a:solidFill>
                  <a:srgbClr val="FFFF00"/>
                </a:solidFill>
              </a:rPr>
              <a:t>9</a:t>
            </a:r>
            <a:endParaRPr lang="th-TH" sz="8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00125"/>
            <a:ext cx="11338218" cy="650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300">
                <a:solidFill>
                  <a:srgbClr val="264C3D"/>
                </a:solidFill>
                <a:cs typeface="DM Sans"/>
              </a:rPr>
              <a:t>นอกจากนั้นแล้ว ความสำเร็จของการตลาดทางตรงนั้น ส่วนหนึ่งขึ้นอยู่กับการบริหารฐานข้อมูล ดังนั้นการวัดและการประเมินผลการตลาดทางตรงจะต้องออกแบบมาเพื่อให้สามารถนำข้อมูลที่ได้มาปรับปรุงเข้ากับฐานข้อมูลที่มีอยู่ และเทคนิคที่นิยมใช้คือ RFM-Model โดยจะประกอบด้วยการวัดพฤติกรรมการตอบสนองของลูกค้าใน 3 เรื่องคือ</a:t>
            </a:r>
          </a:p>
          <a:p>
            <a:pPr>
              <a:lnSpc>
                <a:spcPts val="4290"/>
              </a:lnSpc>
            </a:pPr>
            <a:r>
              <a:rPr lang="en-US" sz="3300">
                <a:solidFill>
                  <a:srgbClr val="264C3D"/>
                </a:solidFill>
                <a:latin typeface="DM Sans"/>
              </a:rPr>
              <a:t>   R-Recently คือ ช่วงเวลาในการสั่งซื้อสินค้า</a:t>
            </a:r>
          </a:p>
          <a:p>
            <a:pPr>
              <a:lnSpc>
                <a:spcPts val="4290"/>
              </a:lnSpc>
            </a:pPr>
            <a:r>
              <a:rPr lang="en-US" sz="3300">
                <a:solidFill>
                  <a:srgbClr val="264C3D"/>
                </a:solidFill>
                <a:latin typeface="DM Sans"/>
              </a:rPr>
              <a:t>   F-Frequency คือ ความถี่ที่ผู้บริโภคมีคำสั่งซื้อแต่ละครั้ง</a:t>
            </a:r>
          </a:p>
          <a:p>
            <a:pPr>
              <a:lnSpc>
                <a:spcPts val="4290"/>
              </a:lnSpc>
            </a:pPr>
            <a:r>
              <a:rPr lang="en-US" sz="3300">
                <a:solidFill>
                  <a:srgbClr val="264C3D"/>
                </a:solidFill>
                <a:latin typeface="DM Sans"/>
              </a:rPr>
              <a:t>   M-Monetary คือ จำนวนเงินเฉลี่ยต่อครั้งในการสั่งซื้อสินค้า</a:t>
            </a:r>
          </a:p>
          <a:p>
            <a:pPr>
              <a:lnSpc>
                <a:spcPts val="4290"/>
              </a:lnSpc>
            </a:pPr>
            <a:r>
              <a:rPr lang="en-US" sz="3300">
                <a:solidFill>
                  <a:srgbClr val="264C3D"/>
                </a:solidFill>
                <a:cs typeface="DM Sans"/>
              </a:rPr>
              <a:t>ข้อมูลที่ได้จากการทดสอบด้วย RFM-Model จะถูกนำมาวัดออกมาเป็นคะแนน และใส่เข้าไปในฐานข้อมูลของลูกค้า ซึ่งสามารถทำให้เราทราบว่าลูกค้าแต่ละรายมีการสั่งซื้อครั้งสุดเมื่อไหร่ มีความถี่ในการสั่งซื้อบ่อยแค่ไหน และยอดสั่งซื้อแต่ละครั้งเป็นเท่าไหร่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5" b="5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45120"/>
            <a:ext cx="16230600" cy="289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500">
                <a:solidFill>
                  <a:srgbClr val="264C3D"/>
                </a:solidFill>
                <a:cs typeface="DM Sans"/>
              </a:rPr>
              <a:t>แม้ว่าการตลาดทางตรงจะสามารถทำหน้าที่ในการสื่อสารการตลาดได้เพียงลำพัง แต่การบูรณาการเข้าเป็นส่วนหนึ่งในส่วนประสมการสื่อสารการตลาดจะช่วยให้ประสมความสำเร็จได้มากกว่า โดยเฉพาะอย่างยิ่งในการทำธุรกิจระหว่างธุรกิจด้วยกัน (Business to Business- B to B) หรือระดับผลิตภัณฑ์ที่ผู้บริโภคต้องมีความซับซ้อนในการตัดสินใจซื้อ ในการประเมินกลยุทธ์การตลาดทางตรงนั้นจะเน้นที่การวัดปริมาณของโปรแกรมทางการตลาด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8523" y="4675810"/>
            <a:ext cx="5716746" cy="150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600">
                <a:solidFill>
                  <a:srgbClr val="FFFFFF"/>
                </a:solidFill>
                <a:cs typeface="DM Sans Bold"/>
              </a:rPr>
              <a:t>กรณีศึกษา</a:t>
            </a:r>
          </a:p>
          <a:p>
            <a:pPr algn="ctr">
              <a:lnSpc>
                <a:spcPts val="5880"/>
              </a:lnSpc>
            </a:pPr>
            <a:r>
              <a:rPr lang="en-US" sz="5600">
                <a:solidFill>
                  <a:srgbClr val="FFFFFF"/>
                </a:solidFill>
                <a:cs typeface="DM Sans Bold"/>
              </a:rPr>
              <a:t>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149104" y="894720"/>
            <a:ext cx="6234384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>
                <a:solidFill>
                  <a:srgbClr val="09427D"/>
                </a:solidFill>
                <a:cs typeface="DM Sans Bold"/>
              </a:rPr>
              <a:t>การทำการตลาดผ่านแค็ตตาล็อก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39591" y="1961686"/>
            <a:ext cx="811530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9427D"/>
                </a:solidFill>
                <a:cs typeface="DM Sans"/>
              </a:rPr>
              <a:t>การส่งแค็ตตาล็อกหรือรายการสินค้า โบชัวร์ต่างๆ ไปยังลูกค้าและกลุ่มเป้าหมายที่คาดว่าจะสนใจสินค้าของเรา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49104" y="3391407"/>
            <a:ext cx="6234384" cy="57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>
                <a:solidFill>
                  <a:srgbClr val="09427D"/>
                </a:solidFill>
                <a:cs typeface="DM Sans Bold"/>
              </a:rPr>
              <a:t>การทำการตลาดทางตรง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39591" y="4348057"/>
            <a:ext cx="8115300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9427D"/>
                </a:solidFill>
                <a:cs typeface="DM Sans"/>
              </a:rPr>
              <a:t>กลยุทธ์นี้จะทำการติดต่อสื่อสารกับกลุ่มเป้าหมายโดยตรง นั้นคือการส่งไปรษณีย์ โดยอาจจะเป็นข้อเสนอสุดพิเศษ เช่น คูปอง ส่วนลด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84458" y="6015174"/>
            <a:ext cx="6025566" cy="99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3"/>
              </a:lnSpc>
            </a:pPr>
            <a:r>
              <a:rPr lang="en-US" sz="3010">
                <a:solidFill>
                  <a:srgbClr val="09427D"/>
                </a:solidFill>
                <a:cs typeface="DM Sans Bold"/>
              </a:rPr>
              <a:t>การทำการตลาดทางตรงโดยผ่านตัวแทน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39591" y="7440930"/>
            <a:ext cx="8115300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09427D"/>
                </a:solidFill>
                <a:cs typeface="DM Sans"/>
              </a:rPr>
              <a:t>หรือที่เรียกว่า การขายตรง หลายคนอาจสับสนระหว่างขายตรงกับการตลาดทางตรง แต่ความหมายที่แท้จริงคือการขายตรงเป็นส่วนหนึ่งของการตลาดแบบทางตรง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0890" y="4372169"/>
            <a:ext cx="5304123" cy="1397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4800" spc="-48">
                <a:solidFill>
                  <a:srgbClr val="264C3D"/>
                </a:solidFill>
                <a:cs typeface="DM Sans Bold"/>
              </a:rPr>
              <a:t>กรณีศึกษา</a:t>
            </a:r>
          </a:p>
          <a:p>
            <a:pPr marL="0" lvl="0" indent="0" algn="ctr">
              <a:lnSpc>
                <a:spcPts val="5567"/>
              </a:lnSpc>
            </a:pPr>
            <a:r>
              <a:rPr lang="en-US" sz="4800" spc="-48">
                <a:solidFill>
                  <a:srgbClr val="264C3D"/>
                </a:solidFill>
                <a:cs typeface="DM Sans Bold"/>
              </a:rPr>
              <a:t>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67446" y="798858"/>
            <a:ext cx="8115300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en-US" sz="3199">
                <a:solidFill>
                  <a:srgbClr val="FFFFFF"/>
                </a:solidFill>
                <a:latin typeface="HK Grotesk Medium Bold"/>
              </a:rPr>
              <a:t>4.การตลาดผ่านโทรศัพท์</a:t>
            </a:r>
          </a:p>
          <a:p>
            <a:pPr>
              <a:lnSpc>
                <a:spcPts val="4159"/>
              </a:lnSpc>
            </a:pPr>
            <a:r>
              <a:rPr lang="en-US" sz="3199">
                <a:solidFill>
                  <a:srgbClr val="FFFFFF"/>
                </a:solidFill>
                <a:cs typeface="HK Grotesk Medium"/>
              </a:rPr>
              <a:t>เป็นการต่อสายถึงเราโดยตรง ซึ่งวิธีนี้อาจก่อให้เกิดความรำคาญได้ ถ้าหากเราเจาะผิดกลุ่มเป้าหมาย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60857" y="4128383"/>
            <a:ext cx="8865927" cy="252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>
                <a:solidFill>
                  <a:srgbClr val="FFFFFF"/>
                </a:solidFill>
                <a:latin typeface="HK Grotesk Medium Bold"/>
              </a:rPr>
              <a:t>5.การทำการตลาดผ่านอินเทอร์เน็ต และสื่อต่างๆ</a:t>
            </a:r>
          </a:p>
          <a:p>
            <a:pPr>
              <a:lnSpc>
                <a:spcPts val="4029"/>
              </a:lnSpc>
            </a:pPr>
            <a:r>
              <a:rPr lang="en-US" sz="3099">
                <a:solidFill>
                  <a:srgbClr val="FFFFFF"/>
                </a:solidFill>
                <a:cs typeface="HK Grotesk Medium"/>
              </a:rPr>
              <a:t>ช่วยเข้าถึงเป้าหมายได้เยอะขึ้น และเป็นการทำการตลาดแบบกระจาย อีกทั้งยังเป็นกลุ่มเป้าหมายที่เราสามารถได้รับผลตอบรับที่ทันท่วงที และยังเป็นช่องทางที่มีความนิยม และให้การยอมรับอย่างมาในปัจจุบัน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1085" y="4262234"/>
            <a:ext cx="10012305" cy="398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79"/>
              </a:lnSpc>
            </a:pPr>
            <a:r>
              <a:rPr lang="en-US" sz="3199">
                <a:solidFill>
                  <a:srgbClr val="09427D"/>
                </a:solidFill>
                <a:cs typeface="DM Sans"/>
              </a:rPr>
              <a:t>กล่าวได้ว่าจากกรณีศึกษาการตลาดทางตรง คือ การตลาดที่มีการใช้สื่อโฆษณา ที่ส่งไปยังกลุ่มผู้บริโภค ที่เป็นรูปแบบที่ต้องมีฐานข้อมูล เพื่อให้กลุ่มบริโภคที่เป็นเป้าหมายได้รับการสื่อสาร ซึ่งทำให้กลุ่มเป้าหมายที่เราคาดหวังไว้ เกิดการตอบสนองต่อรูปแบบการตลาดที่บริษัทได้ทำขึ้น และบริษัทสามารถทราบผลลัพธ์เหล่านั้นได้ไม่ว่าจะอยู่ที่ใดนั้นเอง และการตลาดนี้จะเป็นการสื่อสารแบบสองทาง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1" y="8229600"/>
            <a:ext cx="2292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3200" y="3771900"/>
            <a:ext cx="12649200" cy="591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/>
              <a:t>สรุปตำราบทที่  </a:t>
            </a:r>
            <a:r>
              <a:rPr lang="en-US" sz="4000" dirty="0"/>
              <a:t>9</a:t>
            </a:r>
            <a:r>
              <a:rPr lang="en-US" sz="4000" dirty="0" smtClean="0"/>
              <a:t> </a:t>
            </a:r>
            <a:r>
              <a:rPr lang="th-TH" sz="4000" dirty="0" smtClean="0"/>
              <a:t>ลงในสมุดจด</a:t>
            </a:r>
          </a:p>
          <a:p>
            <a:pPr marL="918475" indent="-918475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1038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“ความสำเร็จ จะใกล้ หรือ ไกล อยู่ที่ผู้เป็นเจ้าของ”</a:t>
            </a:r>
            <a:endParaRPr lang="en-US" dirty="0"/>
          </a:p>
        </p:txBody>
      </p:sp>
      <p:pic>
        <p:nvPicPr>
          <p:cNvPr id="4" name="Picture 3" descr="ร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2" y="3886202"/>
            <a:ext cx="5450658" cy="354293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858251" y="7179472"/>
            <a:ext cx="7912100" cy="23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7160" tIns="68580" rIns="137160" bIns="68580">
            <a:spAutoFit/>
          </a:bodyPr>
          <a:lstStyle/>
          <a:p>
            <a:endParaRPr lang="en-US" sz="4800" b="1" dirty="0">
              <a:latin typeface="Calibri" pitchFamily="34" charset="0"/>
            </a:endParaRPr>
          </a:p>
          <a:p>
            <a:r>
              <a:rPr lang="th-TH" sz="4800" b="1" dirty="0">
                <a:latin typeface="Calibri" pitchFamily="34" charset="0"/>
                <a:cs typeface="Cordia New" pitchFamily="34" charset="-34"/>
              </a:rPr>
              <a:t>ด้วยความรัก </a:t>
            </a:r>
          </a:p>
          <a:p>
            <a:r>
              <a:rPr lang="th-TH" sz="4800" b="1" dirty="0">
                <a:latin typeface="Calibri" pitchFamily="34" charset="0"/>
                <a:cs typeface="Cordia New" pitchFamily="34" charset="-34"/>
              </a:rPr>
              <a:t>อ. อิสรี </a:t>
            </a:r>
            <a:r>
              <a:rPr lang="th-TH" sz="4800" b="1" dirty="0">
                <a:latin typeface="Calibri" pitchFamily="34" charset="0"/>
                <a:cs typeface="Cordia New" pitchFamily="34" charset="-34"/>
              </a:rPr>
              <a:t>ไพเราะ </a:t>
            </a:r>
            <a:r>
              <a:rPr lang="th-TH" sz="4800" b="1" dirty="0">
                <a:latin typeface="Calibri" pitchFamily="34" charset="0"/>
                <a:cs typeface="Cordia New" pitchFamily="34" charset="-34"/>
              </a:rPr>
              <a:t>(อ.ต๊ะ)</a:t>
            </a:r>
          </a:p>
        </p:txBody>
      </p:sp>
      <p:pic>
        <p:nvPicPr>
          <p:cNvPr id="6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58877" y="428625"/>
            <a:ext cx="4000500" cy="225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6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88" r="3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48489"/>
            <a:ext cx="7249458" cy="292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30"/>
              </a:lnSpc>
            </a:pPr>
            <a:r>
              <a:rPr lang="en-US" sz="11000" spc="-110">
                <a:solidFill>
                  <a:srgbClr val="264C3D"/>
                </a:solidFill>
                <a:cs typeface="DM Sans"/>
              </a:rPr>
              <a:t>การตลาด</a:t>
            </a:r>
          </a:p>
          <a:p>
            <a:pPr>
              <a:lnSpc>
                <a:spcPts val="11330"/>
              </a:lnSpc>
            </a:pPr>
            <a:r>
              <a:rPr lang="en-US" sz="11000" spc="-110">
                <a:solidFill>
                  <a:srgbClr val="264C3D"/>
                </a:solidFill>
                <a:cs typeface="DM Sans"/>
              </a:rPr>
              <a:t>ทางตรง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233718" y="6082667"/>
            <a:ext cx="724945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64C3D"/>
                </a:solidFill>
                <a:latin typeface="DM Sans"/>
              </a:rPr>
              <a:t>(Direc Maketing)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88" r="3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8090" y="2744728"/>
            <a:ext cx="9411837" cy="3878811"/>
            <a:chOff x="0" y="0"/>
            <a:chExt cx="12549116" cy="5171748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2549116" cy="97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500"/>
                </a:lnSpc>
              </a:pPr>
              <a:r>
                <a:rPr lang="en-US" sz="5000">
                  <a:solidFill>
                    <a:srgbClr val="FFFFFF"/>
                  </a:solidFill>
                  <a:cs typeface="DM Sans Bold"/>
                </a:rPr>
                <a:t>ความหมายของการตลาดทางตรง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9720"/>
              <a:ext cx="12549116" cy="3952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cs typeface="DM Sans"/>
                </a:rPr>
                <a:t>ระบบการตลาด ซึ่งองค์กรใช้เครื่องมือสื่อสารต่างๆ ติดต่อกับกลุ่มลูกค้าเป้าหมายโดยตรง เป็นระบบที่มีปฏิกิริยาต่อกัน ทั้งลูกค้า ทั้งความคาดหวังและนักการตลาด เป็นกลไกที่ทำให้ผู้รับหมายเกิดการตอบสนองโดยตรง ซึ่งสามารถทำได้ทุกแห่ง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00" r="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41976" y="1222754"/>
            <a:ext cx="1151732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50"/>
              </a:lnSpc>
            </a:pPr>
            <a:r>
              <a:rPr lang="en-US" sz="4500">
                <a:solidFill>
                  <a:srgbClr val="09427D"/>
                </a:solidFill>
                <a:cs typeface="DM Sans Bold"/>
              </a:rPr>
              <a:t>การตลาดทางตรงจะมีลักษณะเฉพาะ 5 ประการ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03437" y="2371787"/>
            <a:ext cx="8900172" cy="596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DM Sans"/>
              </a:rPr>
              <a:t>1.เป็นระบบที่มีปฏิกิริยาต่อกัน ทั้งลูกค้า ทั้งความคาดหวังและนักการตลาด ที่ติดต่อประสานกันในลักษณะติดต่อสื่อสารสองทาง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DM Sans"/>
              </a:rPr>
              <a:t>2.การตลาดทางตรงเป็นระบบที่สามารถทำให้นักการตลาดรับรู้ถึงการตอบสนองของผู้รับเป้าหมาย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DM Sans"/>
              </a:rPr>
              <a:t>3.การตลาดทางตรงสามารถเกิดขึ้นได้ทุกแห่งและกับกลุ่มเป้าหมายทุกกลุ่ม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DM Sans"/>
              </a:rPr>
              <a:t>4.สามารถวัดผลการตอบสนองได้ และคาดถึงผลกำไรที่จะได้รับ</a:t>
            </a:r>
          </a:p>
          <a:p>
            <a:pPr marL="0" lvl="0" indent="0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DM Sans"/>
              </a:rPr>
              <a:t>5.ต้องมีฐานข้อมูลเกี่ยวกับผู้บริโภค เพื่อสามารถกำหนดเป้าหมายในการติดต่อสื่อสารให้กับผู้บริโภคแต่ละคน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88" r="38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9543" y="1503690"/>
            <a:ext cx="839901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50"/>
              </a:lnSpc>
            </a:pPr>
            <a:r>
              <a:rPr lang="en-US" sz="4500">
                <a:solidFill>
                  <a:srgbClr val="4686C8"/>
                </a:solidFill>
                <a:cs typeface="DM Sans Bold"/>
              </a:rPr>
              <a:t>ความสำคัญของการตลาดทางตรง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71468" y="2826917"/>
            <a:ext cx="8294110" cy="555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cs typeface="DM Sans"/>
              </a:rPr>
              <a:t>แบ่งเป็น 2 ด้าน คือ ด้านเจ้าของสินค้าหรือบริการและด้านผู้บริโภค มีดังนี้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 Bold"/>
              </a:rPr>
              <a:t>• ด้านของเจ้าของสินค้าหรือบริการ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1.ช่วยให้กำหนดกลุ่มเป้าหมายได้ชัดเจน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2.ส่งข้อมูลเกี่ยวกับสินค้าหรือบริการไปยังกลุ่มเป้าหมายได้โดยตรง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3.ให้ความสะดวกสบายแก่พนักงานขาย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4.สามารถประเมินผลได้</a:t>
            </a:r>
          </a:p>
          <a:p>
            <a:pPr marL="0" lvl="0" indent="0"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5.รวบรวมข้อมูลของกลุ่มเป้าหมายได้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53433" y="3739866"/>
            <a:ext cx="8491511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 Bold"/>
              </a:rPr>
              <a:t>• ด้านผู้บริโภค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1.มีข้อมูลประกอบการตัดสินใจ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2.มีความสะดวกสบายมากขึ้นในการซื้อ</a:t>
            </a:r>
          </a:p>
          <a:p>
            <a:pPr marL="0" lvl="0" indent="0">
              <a:lnSpc>
                <a:spcPts val="4900"/>
              </a:lnSpc>
            </a:pPr>
            <a:r>
              <a:rPr lang="en-US" sz="3500">
                <a:solidFill>
                  <a:srgbClr val="09427D"/>
                </a:solidFill>
                <a:latin typeface="DM Sans"/>
              </a:rPr>
              <a:t>3.สร้างความพึงพอใจแก่ลูกค้าเป้าหมายได้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22" r="2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603635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50"/>
              </a:lnSpc>
            </a:pPr>
            <a:r>
              <a:rPr lang="en-US" sz="4500">
                <a:solidFill>
                  <a:srgbClr val="E5B9A3"/>
                </a:solidFill>
                <a:cs typeface="DM Sans Bold"/>
              </a:rPr>
              <a:t>การตลาดทางตรงมีความสำคัญ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016125"/>
            <a:ext cx="8491511" cy="617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EDEDED"/>
                </a:solidFill>
                <a:latin typeface="DM Sans"/>
              </a:rPr>
              <a:t>1.เป็นการดำเนินงานที่มุ่งเป้าหมายอย่างชัดเจน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EDEDED"/>
                </a:solidFill>
                <a:latin typeface="DM Sans"/>
              </a:rPr>
              <a:t>2.มีลักษณะเป็นส่วนตัวที่เสริมสร้างความเชื่อมั่นในตัวสินค้า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EDEDED"/>
                </a:solidFill>
                <a:latin typeface="DM Sans"/>
              </a:rPr>
              <a:t>3.มีการเรียกร้องให้ลงมือกระทำทันที ส่งผลให้เกิดการซื้อขายได้ทุกที่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EDEDED"/>
                </a:solidFill>
                <a:latin typeface="DM Sans"/>
              </a:rPr>
              <a:t>4.สามารถวัดผลได้จากการที่การตลาดทางตรงรู้แน่ชัด การติดต่อสื่อสารกับลูกค้ารายใด อย่างไร</a:t>
            </a:r>
          </a:p>
          <a:p>
            <a:pPr marL="0" lvl="0" indent="0">
              <a:lnSpc>
                <a:spcPts val="4900"/>
              </a:lnSpc>
            </a:pPr>
            <a:r>
              <a:rPr lang="en-US" sz="3500">
                <a:solidFill>
                  <a:srgbClr val="EDEDED"/>
                </a:solidFill>
                <a:latin typeface="DM Sans"/>
              </a:rPr>
              <a:t>5.มีความยืดหยุ่นในการปฏิบัติ เมื่อแผนงานไม่สัมฤทธิ์ผล ก็สามารถเปลี่ยนแปลงแผนการได้ทันที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77" r="27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15300" y="2981775"/>
            <a:ext cx="9144000" cy="432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00"/>
              </a:lnSpc>
            </a:pPr>
            <a:r>
              <a:rPr lang="en-US" sz="3500">
                <a:solidFill>
                  <a:srgbClr val="264C3D"/>
                </a:solidFill>
                <a:cs typeface="DM Sans"/>
              </a:rPr>
              <a:t>กล่าวได้ว่าความสำคัญของการตลาดทางตรง มีปัจจัยสำคัญที่มาจาก พฤติกรรมของผู้บริโภคหรือลูกค้าที่เปลี่ยนไปจากเดิม ที่อดีตมักยึดติดกับตราผลิตภัณฑ์ ซึ่งต่างจากปัจจุบันที่การตัดสินใจซื้อหรือบริการ มักเกิดจากการส่งเสริมการตลาด และรูปแบบการเลือกซื้อสินค้าหรือบริการด้วยวิธีที่สะดวกสบาย เช่น การสั่งซื้อสินค้าจากร้านค้าออนไลน์ เป็นต้น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1877</Words>
  <Application>Microsoft Office PowerPoint</Application>
  <PresentationFormat>Custom</PresentationFormat>
  <Paragraphs>138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Angsana New</vt:lpstr>
      <vt:lpstr>DM Sans</vt:lpstr>
      <vt:lpstr>HK Grotesk Medium</vt:lpstr>
      <vt:lpstr>HK Grotesk Medium Bold</vt:lpstr>
      <vt:lpstr>Cambria</vt:lpstr>
      <vt:lpstr>Cordia New</vt:lpstr>
      <vt:lpstr>DM Sans Bold</vt:lpstr>
      <vt:lpstr>Times New Roman</vt:lpstr>
      <vt:lpstr>Calibri</vt:lpstr>
      <vt:lpstr>Office Theme</vt:lpstr>
      <vt:lpstr>AIM1202  หลักการสื่อสารการตลาด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งานเดี่ยว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Purple Corporate Teamwork Keynote Presentation</dc:title>
  <dc:creator>WarCom-PT</dc:creator>
  <cp:lastModifiedBy>TAO</cp:lastModifiedBy>
  <cp:revision>3</cp:revision>
  <dcterms:created xsi:type="dcterms:W3CDTF">2006-08-16T00:00:00Z</dcterms:created>
  <dcterms:modified xsi:type="dcterms:W3CDTF">2021-04-13T07:34:46Z</dcterms:modified>
  <dc:identifier>DAEUnJ1cHDg</dc:identifier>
</cp:coreProperties>
</file>