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437" r:id="rId3"/>
    <p:sldId id="438" r:id="rId4"/>
    <p:sldId id="484" r:id="rId5"/>
    <p:sldId id="439" r:id="rId6"/>
    <p:sldId id="440" r:id="rId7"/>
    <p:sldId id="445" r:id="rId8"/>
    <p:sldId id="446" r:id="rId9"/>
    <p:sldId id="447" r:id="rId10"/>
    <p:sldId id="462" r:id="rId11"/>
    <p:sldId id="467" r:id="rId12"/>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6" autoAdjust="0"/>
    <p:restoredTop sz="93250" autoAdjust="0"/>
  </p:normalViewPr>
  <p:slideViewPr>
    <p:cSldViewPr>
      <p:cViewPr varScale="1">
        <p:scale>
          <a:sx n="69" d="100"/>
          <a:sy n="69" d="100"/>
        </p:scale>
        <p:origin x="-145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9A672DB9-5821-4F01-8DB9-505BB3241A01}" type="datetimeFigureOut">
              <a:rPr lang="th-TH" smtClean="0"/>
              <a:t>22/12/65</a:t>
            </a:fld>
            <a:endParaRPr lang="th-TH"/>
          </a:p>
        </p:txBody>
      </p:sp>
      <p:sp>
        <p:nvSpPr>
          <p:cNvPr id="4" name="Footer Placeholder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th-TH"/>
          </a:p>
        </p:txBody>
      </p:sp>
      <p:sp>
        <p:nvSpPr>
          <p:cNvPr id="5" name="Slide Number Placeholder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A6E27C07-221F-403C-ACA4-47E577A0B227}" type="slidenum">
              <a:rPr lang="th-TH" smtClean="0"/>
              <a:t>‹#›</a:t>
            </a:fld>
            <a:endParaRPr lang="th-TH"/>
          </a:p>
        </p:txBody>
      </p:sp>
    </p:spTree>
    <p:extLst>
      <p:ext uri="{BB962C8B-B14F-4D97-AF65-F5344CB8AC3E}">
        <p14:creationId xmlns:p14="http://schemas.microsoft.com/office/powerpoint/2010/main" val="33184532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916BE7AE-2E8F-4227-A9FA-2EE8449FD751}" type="datetimeFigureOut">
              <a:rPr lang="en-US" smtClean="0"/>
              <a:pPr/>
              <a:t>12/22/2022</a:t>
            </a:fld>
            <a:endParaRPr lang="en-US"/>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24956"/>
            <a:ext cx="5486400" cy="447627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38D5DEAD-7080-4ECE-A6F0-17BFF46665C7}" type="slidenum">
              <a:rPr lang="en-US" smtClean="0"/>
              <a:pPr/>
              <a:t>‹#›</a:t>
            </a:fld>
            <a:endParaRPr lang="en-US"/>
          </a:p>
        </p:txBody>
      </p:sp>
    </p:spTree>
    <p:extLst>
      <p:ext uri="{BB962C8B-B14F-4D97-AF65-F5344CB8AC3E}">
        <p14:creationId xmlns:p14="http://schemas.microsoft.com/office/powerpoint/2010/main" val="3133453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885BF1D-77DB-4450-9F51-92BE65E38762}" type="datetimeFigureOut">
              <a:rPr lang="en-US" smtClean="0"/>
              <a:pPr/>
              <a:t>12/22/2022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835D529-8577-43D3-9741-7FA4FE9B7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5BF1D-77DB-4450-9F51-92BE65E38762}" type="datetimeFigureOut">
              <a:rPr lang="en-US" smtClean="0"/>
              <a:pPr/>
              <a:t>12/22/2022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7885BF1D-77DB-4450-9F51-92BE65E38762}" type="datetimeFigureOut">
              <a:rPr lang="en-US" smtClean="0"/>
              <a:pPr/>
              <a:t>12/22/2022</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835D529-8577-43D3-9741-7FA4FE9B7C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5BF1D-77DB-4450-9F51-92BE65E38762}" type="datetimeFigureOut">
              <a:rPr lang="en-US" smtClean="0"/>
              <a:pPr/>
              <a:t>12/22/2022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885BF1D-77DB-4450-9F51-92BE65E38762}" type="datetimeFigureOut">
              <a:rPr lang="en-US" smtClean="0"/>
              <a:pPr/>
              <a:t>12/22/2022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C835D529-8577-43D3-9741-7FA4FE9B7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5BF1D-77DB-4450-9F51-92BE65E38762}" type="datetimeFigureOut">
              <a:rPr lang="en-US" smtClean="0"/>
              <a:pPr/>
              <a:t>12/22/2022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85BF1D-77DB-4450-9F51-92BE65E38762}" type="datetimeFigureOut">
              <a:rPr lang="en-US" smtClean="0"/>
              <a:pPr/>
              <a:t>12/22/2022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85BF1D-77DB-4450-9F51-92BE65E38762}" type="datetimeFigureOut">
              <a:rPr lang="en-US" smtClean="0"/>
              <a:pPr/>
              <a:t>12/22/2022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885BF1D-77DB-4450-9F51-92BE65E38762}" type="datetimeFigureOut">
              <a:rPr lang="en-US" smtClean="0"/>
              <a:pPr/>
              <a:t>12/22/2022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5BF1D-77DB-4450-9F51-92BE65E38762}" type="datetimeFigureOut">
              <a:rPr lang="en-US" smtClean="0"/>
              <a:pPr/>
              <a:t>12/22/2022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7885BF1D-77DB-4450-9F51-92BE65E38762}" type="datetimeFigureOut">
              <a:rPr lang="en-US" smtClean="0"/>
              <a:pPr/>
              <a:t>12/22/2022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885BF1D-77DB-4450-9F51-92BE65E38762}" type="datetimeFigureOut">
              <a:rPr lang="en-US" smtClean="0"/>
              <a:pPr/>
              <a:t>12/22/2022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835D529-8577-43D3-9741-7FA4FE9B7C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saritiaw@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685801"/>
            <a:ext cx="7848600" cy="1600200"/>
          </a:xfrm>
        </p:spPr>
        <p:txBody>
          <a:bodyPr>
            <a:normAutofit/>
          </a:bodyPr>
          <a:lstStyle/>
          <a:p>
            <a:r>
              <a:rPr lang="en-US" dirty="0" smtClean="0">
                <a:solidFill>
                  <a:schemeClr val="accent6"/>
                </a:solidFill>
              </a:rPr>
              <a:t>AIM1202</a:t>
            </a:r>
            <a:br>
              <a:rPr lang="en-US" dirty="0" smtClean="0">
                <a:solidFill>
                  <a:schemeClr val="accent6"/>
                </a:solidFill>
              </a:rPr>
            </a:br>
            <a:r>
              <a:rPr lang="en-US" dirty="0" smtClean="0">
                <a:solidFill>
                  <a:schemeClr val="accent6"/>
                </a:solidFill>
              </a:rPr>
              <a:t> </a:t>
            </a:r>
            <a:r>
              <a:rPr lang="en-US" dirty="0"/>
              <a:t>Marketing Communication</a:t>
            </a:r>
            <a:endParaRPr lang="en-US" dirty="0">
              <a:solidFill>
                <a:schemeClr val="tx1"/>
              </a:solidFill>
            </a:endParaRPr>
          </a:p>
        </p:txBody>
      </p:sp>
      <p:sp>
        <p:nvSpPr>
          <p:cNvPr id="3" name="Subtitle 2"/>
          <p:cNvSpPr>
            <a:spLocks noGrp="1"/>
          </p:cNvSpPr>
          <p:nvPr>
            <p:ph type="subTitle" idx="1"/>
          </p:nvPr>
        </p:nvSpPr>
        <p:spPr>
          <a:xfrm>
            <a:off x="2514600" y="4876800"/>
            <a:ext cx="6400800" cy="1752600"/>
          </a:xfrm>
        </p:spPr>
        <p:txBody>
          <a:bodyPr/>
          <a:lstStyle/>
          <a:p>
            <a:r>
              <a:rPr lang="en-US" b="1" dirty="0">
                <a:solidFill>
                  <a:schemeClr val="tx1"/>
                </a:solidFill>
                <a:hlinkClick r:id="rId2"/>
              </a:rPr>
              <a:t>Isari Pairoa</a:t>
            </a:r>
          </a:p>
          <a:p>
            <a:r>
              <a:rPr lang="en-US" b="1" dirty="0">
                <a:solidFill>
                  <a:schemeClr val="tx1"/>
                </a:solidFill>
                <a:hlinkClick r:id="rId2"/>
              </a:rPr>
              <a:t>isaritiaw@gmail.com</a:t>
            </a:r>
            <a:endParaRPr lang="th-TH" b="1" dirty="0">
              <a:solidFill>
                <a:schemeClr val="tx1"/>
              </a:solidFill>
            </a:endParaRPr>
          </a:p>
          <a:p>
            <a:r>
              <a:rPr lang="en-US" b="1" dirty="0">
                <a:solidFill>
                  <a:schemeClr val="tx1"/>
                </a:solidFill>
              </a:rPr>
              <a:t>MB. 086-358-3508</a:t>
            </a:r>
          </a:p>
          <a:p>
            <a:endParaRPr lang="en-US" dirty="0"/>
          </a:p>
        </p:txBody>
      </p:sp>
      <p:sp>
        <p:nvSpPr>
          <p:cNvPr id="15364" name="AutoShape 4" descr="data:image/jpeg;base64,/9j/4AAQSkZJRgABAQAAAQABAAD/2wCEAAkGBhQQEBAQEBIPEBAQDw8VFRQVDw8QFBQQGBAVFRUUFRUXHCYeFxkjGRQUHy8gJCcpLCwsFR8xNTAqNSYrLCkBCQoKDgwOGg8PGiolHyQtKTAvLCwsLSwvKjU0LCksLy0qKi4sMCwpLCwwLCwsKSwpNCwsLCwqKSwpLCwpLCkpLP/AABEIAMMBAwMBIgACEQEDEQH/xAAbAAABBQEBAAAAAAAAAAAAAAAAAQIEBQYDB//EAD8QAAIBAgQCCAMFBwMEAwAAAAECAAMRBAUSIQYxEyJBUWFxgZEyocEHI0JSsRRicoKS0eGisvAzY8LSFmSj/8QAGwEBAAIDAQEAAAAAAAAAAAAAAAEFAgMEBgf/xAAzEQACAgIBAwEFBgUFAAAAAAAAAQIDBBESBSExQRMiYYHBMnGRodHwFSMkUbEUM0Lh8f/aAAwDAQACEQMRAD8A9xhCEgBCEIAQhCAEIQgBCEIAQhCAEIQgBCEIAQhOdarpEA6Qkb9s8PnF/bB3GTojaJEJwGLHjHDEr3xobR1hOYrr3iOFQd495BI6ES8WAEIQgBCEIAQhCAEIQgBCEIAQhCAEIQgBCEIAQhCAEIQgBCEIAQhCAEi408vWSpDxx3HlJXkh+CNeES8S8zNYt4l4l4l5JA68NUZeF5AJGFqHWB3yylXgReoPAGV/EfFJwtVEVA4td+d7HlaZQrlZLjEwtvhRXzn4NJCVOR8Qri9ZRGVU07m25IvYDnLaYTg4PjLyba7Y2x5we0EIytVCqWPJQSZisx4qcsQpKjuE2048rn7pzZebXipOfqbiEzfD+fNUYI5vfke280kwtqlVLjI2Y2TDIhzgEIQmo6QhCEAIQhACEIQAhCEAIQkCvnVJDYtv4bzKMXLwjCdkK1ub0T4Tlh8UtQXQgidZDWuzMk1JbQQhCQSEIQgBIGNPW9BJ8wXGlKtWqsgqClTpFaqlNYqMyAKabkECxNQ2t3TTdfChcpmyur2j1vQ3H/aFhqYbQXqsFqbBWQakNipLWt52tM3mP2g16jAUbUFFWjYgKzlWQlkfVceo7paYHhqhSqA6TUK1641VDqvS6LUQV+E9Yje19pWYjhBCFakzU3CYVrEl0atUZlJN7lQNtlsN+UrP4pGb13SLeqvErf2W/i+/5FhlP2mKwH7VT6MlWYsl2UIDYXX4r3HZNZgc3pVxelUR9gSAesoIuNSndfWeQZnkdagGvTZlCMiug6QNoq9drLdlUcrsBzk/D8M4guSR0IGJo6rvZjTZgisum4bmdiROqOckttpozyOn40lyrlx8/Ffh5PQMz4xw1AdaqrsadR1VOvrCgkgMOqDt2kSgbirEYxlp4amaFDEUXCV3VrpVUOTZlJU/Dy585wyvhGlQalqvVqJiaqBiLIydEzEGnci97j0khMX0fQqoAUHEuAAAADUIFgOW1Qzjt6lKfar9+TjmsbH+ynJ/3f0X4eTZcGU3FACs/S1F1Kz/AJiHO/lJmfZEuJS9rVFHVPL+U+EbwvTth1Pad/ff6y4l5XKUNPffsVVsY2qSkuz2eW4PMHwdYkDQL2Zbcj2giehZdnVOsgYMFNtwSBY+vOQ+IOGlxI1LZaoHPsYdzf3mTfJq9LqlHUcr/Evut5aSdWTFNvUighHIwJtRXKD/AH8jeY9Omo1EQglkIFiDv2Ty7GIVdtZC2JuG2K+Bk6niHQ7MysO4kbxlfH1WcO7pUK8hVw+Hqj3K6v8AVN9FU6G+PdfgceXk1ZaXtE4tfP8AQv8Ag3AFiKu+gcja1z4d82cx2W8bWstdEHIaqYI/0m9vea6jWDqGU3DC4M4MxWOfKa0XPTJY6r4Uy3rz6P8AAfCEJxFqEIQgBEJimY3Ps7YsQCQoOwm+iiV0tI48zMhiw5SNgtQHkQfWOnm2GzxlYEMR6zcZLmgxFPUPiRtLfxaQf0Im3IxZU9zRhdRhldktMsYRLwvOQsyHnFYpRdhztPK8dmx1HftnrONZNJV+TAi252nlGf8ABtfpWagFrozbBatOkR/EKhHyJllg2RgnsoerY07mnH8C+4PzhjWpoLkOSD4CxN/eegzJ8F8InCqHrFWq22CnUFvz63aZq5zZU4zsbid/T6Z00qMxZFx2YLRF2PkO2SZ57xlmhWs6luXIdw0rt87+sxx6lbPizLOyHj1c4ruaelxShNiCB53lzSrBgGUggzxujmR1T0Xg/EM6VL/CClvPTv8ASdWXixrjyiVvTeoWXzcLDQzG5sdVar50F/qxJB+SzZTO4nAqzM1rEte4JG97g7SgzMSWTFJPWj0cLVW+5QV3IVz/ANvMD69KFX5Tvp+809n7TTX0TD6/1EmVMqFiAxAsRvY9Um59zIxZFa5clg7NsABcpp7e4Sq/g2VLtBJ+fD/XRNnUKKu9j0Qn61Ikczg6xHnXa4+ayRVN3cf/AGqKjySktUfMGH7LZRouy6cKnZcLTqFmJHiD2d05VatiGIItVrOdjy0lE9wR7Tjtw76m1KDXy+ZvhkV2R5QkmiNUzAJoJ7Di6n/6EA/0uZU08QpKJbdcPTH8zE3/ANgkTH4k6dJvcYZV/ma4PrcCLlPXxAH/AHEHoFB/8p1U469f33/7OC2+TlpfvwevZPT00UHh/iTZxwq2RR+6J1npn5Ml4FiQhIJPNOI3FOtXPL7xvmSZRPiSdzffkLWHnaXPFjXr1PGsfkT/AGlGzXJ9J6aj7CPn+X/uyXxZzoZhrrVaR501otf+MP8A+nznqXBmI1YYD8rEek8xwuD/AOtVHM1ACf3VAA+d56BwFU+7YeJ+k5cv3qH8GWHTv5eZHX/KP0X1RrIRLxZRHsBIQhJAGefcR4Mo7A7cyPEd83OMxgpi55nkJms3xaVlIqL0gANgAAw/hOxB9Z24kpwfJLsVHU4VXR4Semjz7G4opcjsBN7iehfZvh6gwnS1QVNdtSqRYhANINvGxPlaY/LM2weHrFqmBxLMDsz1Fq28kZrT0vKs8pYhQaZIuPhZSjexm/MsnNa4vRy9Lopqlvmm/wCyLGR8djBSXUeZ2A7zYn6TveYnN89LY2thmNlpqgpjb4igZj5m4HpK+qKlNJlzkWOFUpR8jMdnzFidRkHFUqOMGjEIr/law1qfA/TlIONveQXzDow7X+Fe/e/ZPROmCh2PDRybpW9yRg8yGDZlSpVupt/1G0+HV5T0ThfO/wBqo6z8atpbx2BB+fyng2Y570mKqjYWIAsQQRaeg/ZRnH3tWix+NAy+ak3+TH2lfkRjZXyXlF7hSspvUZN6f7X6Hpz1AoJOwExHGvDqY0irRqaKygAhtSpUA5X22bx8u4Tjx7xccPiKeGXVc0VqDeytqd1377aOXj7VuTYupjA5clKS9Vjvct+Vd+drb9l5oopaXtEzszMqPJ1SjtFblHA2LqVQrUxTRWBNRq1MrYHsCMSfaerZVlq4emKa7nmT3tMBRyLC02LIKysfxDEVFPyMukzWpQQMjvVpr8Qc6mA8+0eM23122JbZzYuTj1NuK/Pf0X5GxvOFTCK3ZY+ETD4oVER15OoI9RFNa0rNaL/aa2YzNc4KhwbBRUqKCOZCvZb+/wApn2xhJ9ZNz7L2q0UXS4dqyEEC+kkNcsPy72PnfsmbbXh30V1dWJsLqdz+6eTekucGyKjp+TyvV6LJz5Lwa7KsQezumgKgykybKKlSi7FWolqb6NQsxOk6Tbs3mcyPMClXDNc6OmVXW5sUYgbjkbXJ9Jy5lkZT90selUTrq9/1NvWwCN8SKfNQZHoZFRR1dUCsD2bb99p1zasy4jRTIVAqXFr9YliT7afaSOGan7RRWu9h95UAA5EK2kE38jOJqL7tFpxezSLsAO4RbznrhqmJuOl4ExmqRszr6aNVu6m3vawhLb0RKWk2eZZ3X11CdzdnblfmT/eVlP6yficQFNyL7ge5A+sZiqFjcT00GlqJ8/ug5bsLLKMAXweJt8QRnHpUufkDL/gRSAdQKk6ufdtG8H4NXpPTYXV6diPAmS+FsLVR3WqpUU2Kg2sCLW27++V91nu2Q+ZeY9P8yi1L01/6aeES8SVB6UW8ZVrKg1OyqO9iFHuY68xf2huQ+Fvun323Zr6m/na/zgktuKqmmkK6jWFDfCeY0kix8xb1mUwfEVCqNnCk9jbfPlK2kwsQjPTDcwjFQT3leR9RM/U4IcG+GrfyOLj3E7Kb+C0yry8N2S5RNXmONUHqsjNa9gVJA75VjOXVwymxBuD49kx+brXwtRenQ06yC4PMOnbY9olhTxwqItReTD2aW1dsZrR5u/GnVLl3/Q96y7GitRpVV5VKaN7i9pjuJuFxXxjV1r9H1KYIVA56Rbi5OoW6unbwkfg/iO2XV03L4QM1hct0BbUSo53W7j0E6UKq6futOk73XtuL3J5km9995V14/vtN+D0F+c1XFpb2u/6FbnWBq00LipSa176m6H2Jv7XmNxFcuR0i9TUC2ncHwLDa03WZZYlcfeKGI5HtEpqOQU6T6gzKR+Xqn3EsPZzlHjy/Ipf9RTCfLh+ZgeI6WvGLUSwNRdrWALAbD12EsuF8zNOslZWKGnZgbXv4Ed3OaLinK6eIQuiqMTRGtGGxfTuUe3O4Fr8wZg6WJUMWQnS41eR7R7k+845xlUnFltVZXktTj6G54qqvmVSjW6SilSijKPu2XUCSRfrG3M+80mWIaWDoISLhCTblqJNz7zy9MxI3uAJtOFc+FWk1N2BNM7WYE6T4c7X7fGTiySlpmvqVblXuPks2rG8scC2oMv5lI9xK12X8wtI+Y8SUsLTJuGqOCEW9ifHwEtbpR4HmcWuftdG14TzDXhVAN+jd19AxI/WcOJOJlw5WmxAZwWtvfQDbYefb4TDfZ5xSKJqUqmoqw1DSLkNf/MjfaXXqV6+HrUKdYrTpgE6L2Oskiwvta0pHFRu2/B7KMpWYuo9n4NIvEob4bGV2IxmJL6qWKKC/w6EUepA3mNw+aLyJ0ntBllhcyI2DXHZc3t4yyUapeiKGU8iHiTN7lWcVyLVWB/eBsbysp8Khma1ZijNq06QGXe+x/wASny/NvvBTJ61gfSazL6nWXx2mu7FrcW4m3G6jkQsjGx9vidMRXOqtUO+kOf6aYH0lvwkujBYcd6av6mLfWVWIyio1OqgK3qBwGN9tR7R5Ey2y7DNTpol/gRV9haU56lFwHjw8hqDOoMgkkB5VcUYjThmH5mVfnf6Sbrmc4zxdkppftZvlYfqZvojysSOTMs4USfwMnRpdJXpp+9f25fMiWnEVAJXqKOQbb1AP1nHhGnrxWrsW3/t9BJPFFS+Iqea/7Flty/qOPwPNOGsLl/eX0ZfcGnq/yfWacGZXg82X+T6zSh5WZa/msv8Apj/pona8IzVCcpZDyZneOsB0uDdh8VAioP4QCH/0kn0l+WjHsQQdwQQR3jtkDZ4zTrydgsbpYHxEiZzl5w2Iq0d7I3VPfTO6n2NvMGRkqyDIuvtMpCvg6dUWLU7H07R7Xnm3DtY6zQ7Kh6vg3YfaemO3T4R6Z3IBnleX1eixKX2NOqFPkTYH2M6qZuK7HBk0qbXLwz0nKsnqYaqtZGFQEMrp8Oukws6/UeIEzVeviMG5Oiqqkk6gCQLm55X2uTNXhsdsJPp4wHZgDMFfPe2Zyw6nHilpGay7jzULNpb5H5bfKNbiYVazU2ATloYHZvAzQvwjhcW3WQIx/EvVb3EwXHHDb5dVVdRqJzR+Rt2q3jynbVllVkdMXr3X+C9XF6W9bGYDEZYaVatd+qtR9Kk/hJuPkR7TT4bHdLTWp2kWb+LvlbnlEalxJJ2Uoy/h1aSAxHiD8hNmX78FNehp6Y/Y2OuXqbL7OsjRE/aqyaqji9Mso0005Ai/N23N+wW7bzXY3on3dFcjl1QWHkeYmP4f4sBp0aVa2oUksw2GjdVuO8abGaSnVVxdSCPA3mVdUHFGq/JuhN7Rkc1qqKvVoYlV7fvgf9JH1kV+GDiKdToqoeoai1EWoppEELbTquynbUL3HObarRB5gGcqJVDsADN7x1NeWckeoSqf2UvkecYajVwtY06yPSfTcBhzF+ankw35i80eEz5h2+80WZ4AYqk1JrXIJQ23SpbYg9ncfAzzajij27HtHcZXX1uuXf1LzCyI3w93to2xxdGsLVqdN/NQZy/+KYaob0nqUSe5tQ9mmew+LtLXCY8giaU2vB1ySl2ktnLiPhuvgjRr3FSlYL0i3+IEldS9lwSJq8pxepFcdwMkV8QKuCZXGpQVJHetxf5XlBwyxQPRbnRqMndsDsfa07sWxy3GRT9SojBRnA9KpPqUEdoBnQGVeU4waLMQLHa/jLSV1sOEmi7x7lbWpfAXXA140iNKzA3nPEZgFBJ5CY3ibMFrG4bZQNiLWM2FXDhgQRcGU+I4ZpMb6PmbTpx7IVvk/JX5tFl8eEWteuyk4Sxq02Yki5B7e+30Ej5pjS9Vj+Yk+55S0xWStT3pUwee1gfkech4bAk/HSqggi3UYA+p/vO6icXJ2tlTm1zjCOPBP79dmafhw6U/lWXqVpQZXRcfEunuF7+8uKaGV18lKbkXeHB10xg/QmCpCcgsJoO07loxnjGecXqSCTGfaLhRroVRzKOhPgpDD/c0xo35G89D4pN1osfw1hfyZWH62mTbBUhjnSoo6OphyRYlbOrruLcjYmQzJDMlxWltJ5NtMFx/kjU8R0tK4JO9u7sM3NagtKoulyyFgN7agb7XtsRGcbUQKaVCOYHqeyEQyBkuYGpRpsdmKi47mtv85a08TMjkWMbU6sAO1QPn9JfrUkEo0OW46zDeQ/tUp9Lh0qfl/wCf3kKhiLES0z1enwTDmQD+kyi9MxmuUdHmmSV9N6Z5ODb+MXtPRsLwbQq0NNQsWdRqOoi58uzeeUJXsTuAyncdzCet5TmF6akHmoPynRbY9JJ9jix6Y83KS79imzL7OqyBThnVxTUqA2zEatQBI2237O2VDYzE4U2rU6qW/FYkf1CekUMwkwYhHFnAIPeJhC+UTZdh12GCwPFxYDrA+gnfA58WrNSqaQbjSRtcFQwv6H5GaevwBhcSbqvROfxIdO/iORmG4yyCrl+JpBjqVlVVqD8Vj1SR2EbDyvO+rL395TZHS9J+q/wbSlzDc7WtudvSeaZ9huixeITs6Z2H8LnWvyYTfZNjulpK3eN/PkZnuP8AAgGlieQa1J/4gCUPquofyibcyPKCkjl6VP2dzrfr9DOUq0nYbEcpV0z3ESXSlWeja7m6wFfVhqq/uH9JGSsgxAqIyt0yWYBlPWXkbDvBt/LG8OVLqy96zJZTkzpiajKWulR7aiSApNxz7LGZ1Wezls1ZOP7evij0vLvvKqKfhLC/pvNkJg+GccGxCKdJChyWsQAQtxvN0pmzJuVrTj4NHT8WWNGSnrbZ0AhpgI8TlLIZoiGlO1ooEgaI/QQGHknTF0wTo4pStOyrFCxwEE6HCEBCCSK5kaq0k1JErCYmRS59T6WmUBsdSsD4qwP/ADzmTzbL3qVadQHRoBBtuTcWt5Tb4ijeVtbCSAYrF4VgLm5tY+xvJfF414JG7tJ+cusTluoEHtBErcwy13w3QbXtbVva3faSDFZbQ++S3aSPlL2u4RtL3Q9moFQfInYwGTdCA3MqVN/USbxjvh6L/lemfTUIYREA7pc5XV1IyHtExjZhpN028Ow+k0nCuYCs1uTLa4+ogHnHEuRacU1luGO/ge+bXhfEEUEQndAF9ht8pw47UUqvLrG9pVcL409I6E3uAR+h+klkLybyniZLpYuUqVJ3StMTI1OWY+zDeR/tJTpaFJ7XNOrSI/qAPyJlZg8TYiWfEP3uEcdyzKL00zCa3FozeUfdV6tH8JPSJ5E9YehlzmOCFejUon8a9U91RSGQ+4EzoxS2pVdaF6dtViOsh2bbn3N6TRdNcC0vavfhwZ4zK3TarY/eeecSZNXpaKzhVBYrdSD1iLgOBvewPsZV4XMWU9cXHeOc9A4wwmvDU7cxWB8+o4mJqZfa8qr4KubjE9NiXSvpU5+WbfhRQ41DkRMxmOdF8Y2Hp7IrEOe1m228t5p+Cxal/J9JnsPw6WrmuuzM7HwNzeaWdcV2NhSrtTGHFNQxKsLE2ABtcn+02mExOoC/OZXLsISUZvwqQB5kG/ymjw4jfbRi4+9stEadFkak07qZBkdRHARojxBIoEW0QRwgkLRbQigQAhHQgENxOLpJRE5ssxMiC9KR6lCWLJOLU4BVVcPIdXCy7anI1WjAM7jMEGVlPJgRKfOMuarR6Enb81t7eU11XDyHVwkAwD8O6eUl8M0OixFvzL+h/wAzT1sFID5aVqJUXfSTcdtjbl7QCg+0Kleuh71P0lHkmDtXQ99x7j/E1XFGXtiKlMqDZQbk7dnISFRwHRMh7nX9bSSPUsGUA2uL90XTJPF1Bf2bpAqhxbrAANbz5zMrmjIeqdQ7jv7GYmRoaT2M0OHfXRZT3TIYDOEqnSeq3ce3yM1uU0za3hAPHa+TuMTWpF6llqMQutwNBN12v3G3pPRspxLrSXplChVA1FrXsOZHfInED0sNUatUALcgLC5PdIvD+ZHGVA9QDQG6qW2A8u+b4Wyh3izltxq7u01ss8xxZqp1F1qKtMC3PSVa5Hfvb3kOtkpcEDa4lni8WyV3p0kuTo3vpVRbw3v4fOW2Cw5sL7mTN8km33MKo+zbilqPoVeQ4F6VMoVudNgQRY7ePKWWX5ToVQbEgC/naWlKhJdOjNR0bOGHw9pOppHJTnZKcEjqYkhBOaJOqiAPWdBGKI8QSOEcIgiwBRFEBFgCwhCQDiRGETqRGkSDI4FZzZZIIjCsAisk5PTkwrGMkAgPRnB8PLI04xqcAqHwsjvhZdNSnF6EAoauElbmOWllOn4gVI7OTA/Saiph5Fq4aAZbPwXwppgHWRa1jzmXTJ3A609Fq4SQ6uB8IBhHy4ieh8HuWopq3Onn2ynxOBt2Sz4Qf7sDz/WGDI8Y4I1sVU7QtgB3dphwpgmoNZgbXNiBeX1bD68RW/jH+0S2weX27JJBwwuCLVKlQi2phbvsBz/WXFChOlDDyZToyTBoZTpySiRVpzsqQNCKk6qsVVjwIJ0AWPAgBHgQSKBHAQAiiAKBFEAI4QAgIRRIAsIRYByIiER5ES0gyOZEaROtohEA5FY0rOxEbpgHApGlJIKxpWARmpzm1KSysaUgEFqU4vh5ZGnGGlAKp8LOD4K8ujRidBIJKFsrB7ImFyMUySh0gk3Fri5527pf9BE6KAUtDJFQsRclmuSe0/TlJiYS0nilHCnMjFkVaE6rSncU48JJIOSpOgSPCRwWAMCx4WOCxwEAaBHARQI4CAIBHWgBHSAIIsIogAIsIsAIQhBI2JCEgkIhiQgAYkIQBLRLQhAGmJaEIAERtoQgBpiWhCQSFo0rCEkgNMUCEIIFtHgRISSB1osISQLHAQhAFtCEJAHQhCAKIsIQBYQhACLCEA//2Q=="/>
          <p:cNvSpPr>
            <a:spLocks noChangeAspect="1" noChangeArrowheads="1"/>
          </p:cNvSpPr>
          <p:nvPr/>
        </p:nvSpPr>
        <p:spPr bwMode="auto">
          <a:xfrm>
            <a:off x="0" y="-904875"/>
            <a:ext cx="2466975" cy="18573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TextBox 5"/>
          <p:cNvSpPr txBox="1"/>
          <p:nvPr/>
        </p:nvSpPr>
        <p:spPr>
          <a:xfrm>
            <a:off x="0" y="228600"/>
            <a:ext cx="2743200" cy="369332"/>
          </a:xfrm>
          <a:prstGeom prst="rect">
            <a:avLst/>
          </a:prstGeom>
          <a:solidFill>
            <a:schemeClr val="tx1"/>
          </a:solidFill>
        </p:spPr>
        <p:txBody>
          <a:bodyPr wrap="square" rtlCol="0">
            <a:spAutoFit/>
          </a:bodyPr>
          <a:lstStyle/>
          <a:p>
            <a:r>
              <a:rPr lang="en-US" b="1" dirty="0" smtClean="0">
                <a:solidFill>
                  <a:schemeClr val="bg1"/>
                </a:solidFill>
              </a:rPr>
              <a:t>Week   </a:t>
            </a:r>
            <a:r>
              <a:rPr lang="en-US" b="1" dirty="0">
                <a:solidFill>
                  <a:schemeClr val="bg1"/>
                </a:solidFill>
              </a:rPr>
              <a:t>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normAutofit lnSpcReduction="10000"/>
          </a:bodyPr>
          <a:lstStyle/>
          <a:p>
            <a:pPr marL="0" indent="0">
              <a:buNone/>
            </a:pPr>
            <a:r>
              <a:rPr lang="en-US" dirty="0"/>
              <a:t>Tool strategy selection is an essential marketing mix. It consists of 7 tools: advertising </a:t>
            </a:r>
            <a:endParaRPr lang="en-US" dirty="0" smtClean="0"/>
          </a:p>
          <a:p>
            <a:r>
              <a:rPr lang="en-US" dirty="0" smtClean="0"/>
              <a:t>Selling </a:t>
            </a:r>
            <a:r>
              <a:rPr lang="en-US" dirty="0"/>
              <a:t>by </a:t>
            </a:r>
            <a:r>
              <a:rPr lang="en-US" dirty="0" smtClean="0"/>
              <a:t>sales</a:t>
            </a:r>
          </a:p>
          <a:p>
            <a:r>
              <a:rPr lang="en-US" dirty="0" smtClean="0"/>
              <a:t>person </a:t>
            </a:r>
            <a:r>
              <a:rPr lang="en-US" dirty="0"/>
              <a:t>sales </a:t>
            </a:r>
            <a:endParaRPr lang="en-US" dirty="0" smtClean="0"/>
          </a:p>
          <a:p>
            <a:r>
              <a:rPr lang="en-US" dirty="0" smtClean="0"/>
              <a:t>promotion </a:t>
            </a:r>
          </a:p>
          <a:p>
            <a:r>
              <a:rPr lang="en-US" dirty="0" smtClean="0"/>
              <a:t>Giving </a:t>
            </a:r>
            <a:r>
              <a:rPr lang="en-US" dirty="0"/>
              <a:t>news and </a:t>
            </a:r>
            <a:r>
              <a:rPr lang="en-US" dirty="0" smtClean="0"/>
              <a:t>Communications </a:t>
            </a:r>
          </a:p>
          <a:p>
            <a:r>
              <a:rPr lang="en-US" dirty="0" smtClean="0"/>
              <a:t>Event </a:t>
            </a:r>
            <a:r>
              <a:rPr lang="en-US" dirty="0"/>
              <a:t>Marketing </a:t>
            </a:r>
            <a:r>
              <a:rPr lang="en-US" dirty="0" smtClean="0"/>
              <a:t>Communications</a:t>
            </a:r>
          </a:p>
          <a:p>
            <a:r>
              <a:rPr lang="en-US" dirty="0" smtClean="0"/>
              <a:t>public </a:t>
            </a:r>
            <a:r>
              <a:rPr lang="en-US" dirty="0"/>
              <a:t>relations </a:t>
            </a:r>
            <a:endParaRPr lang="en-US" dirty="0" smtClean="0"/>
          </a:p>
          <a:p>
            <a:r>
              <a:rPr lang="en-US" dirty="0" smtClean="0"/>
              <a:t>direct </a:t>
            </a:r>
            <a:r>
              <a:rPr lang="en-US" dirty="0"/>
              <a:t>marketing </a:t>
            </a:r>
            <a:endParaRPr lang="en-US" dirty="0" smtClean="0"/>
          </a:p>
          <a:p>
            <a:r>
              <a:rPr lang="en-US" dirty="0" smtClean="0"/>
              <a:t>Digital </a:t>
            </a:r>
            <a:r>
              <a:rPr lang="en-US" dirty="0"/>
              <a:t>Marketing </a:t>
            </a:r>
            <a:endParaRPr lang="th-TH" dirty="0"/>
          </a:p>
        </p:txBody>
      </p:sp>
    </p:spTree>
    <p:extLst>
      <p:ext uri="{BB962C8B-B14F-4D97-AF65-F5344CB8AC3E}">
        <p14:creationId xmlns:p14="http://schemas.microsoft.com/office/powerpoint/2010/main" val="2733157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077200" cy="5509200"/>
          </a:xfrm>
          <a:prstGeom prst="rect">
            <a:avLst/>
          </a:prstGeom>
        </p:spPr>
        <p:txBody>
          <a:bodyPr wrap="square">
            <a:spAutoFit/>
          </a:bodyPr>
          <a:lstStyle/>
          <a:p>
            <a:pPr algn="ctr"/>
            <a:r>
              <a:rPr lang="en-US" sz="3200" b="1" dirty="0" smtClean="0">
                <a:solidFill>
                  <a:srgbClr val="FF0000"/>
                </a:solidFill>
                <a:latin typeface="Angsana New" pitchFamily="18" charset="-34"/>
              </a:rPr>
              <a:t>IMC</a:t>
            </a:r>
            <a:endParaRPr lang="th-TH" sz="3200" b="1" dirty="0" smtClean="0">
              <a:solidFill>
                <a:srgbClr val="FF0000"/>
              </a:solidFill>
              <a:latin typeface="Angsana New" pitchFamily="18" charset="-34"/>
            </a:endParaRPr>
          </a:p>
          <a:p>
            <a:pPr marL="342900" indent="-342900">
              <a:buAutoNum type="arabicPeriod"/>
            </a:pPr>
            <a:r>
              <a:rPr lang="en-US" sz="3200" b="1" dirty="0" smtClean="0">
                <a:latin typeface="Angsana New" pitchFamily="18" charset="-34"/>
              </a:rPr>
              <a:t>Advertising</a:t>
            </a:r>
            <a:endParaRPr lang="th-TH" sz="3200" b="1" dirty="0" smtClean="0">
              <a:latin typeface="Angsana New" pitchFamily="18" charset="-34"/>
            </a:endParaRPr>
          </a:p>
          <a:p>
            <a:pPr marL="342900" indent="-342900">
              <a:buAutoNum type="arabicPeriod"/>
            </a:pPr>
            <a:r>
              <a:rPr lang="en-US" sz="3200" b="1" dirty="0" smtClean="0">
                <a:latin typeface="Angsana New" pitchFamily="18" charset="-34"/>
              </a:rPr>
              <a:t>Publicity </a:t>
            </a:r>
            <a:r>
              <a:rPr lang="en-US" sz="3200" b="1" dirty="0" smtClean="0">
                <a:latin typeface="Angsana New" pitchFamily="18" charset="-34"/>
              </a:rPr>
              <a:t>&amp; Public </a:t>
            </a:r>
            <a:r>
              <a:rPr lang="en-US" sz="3200" b="1" dirty="0" smtClean="0">
                <a:latin typeface="Angsana New" pitchFamily="18" charset="-34"/>
              </a:rPr>
              <a:t>Relations</a:t>
            </a:r>
            <a:endParaRPr lang="en-US" sz="3200" b="1" dirty="0">
              <a:latin typeface="Angsana New" pitchFamily="18" charset="-34"/>
            </a:endParaRPr>
          </a:p>
          <a:p>
            <a:r>
              <a:rPr lang="th-TH" altLang="zh-CN" sz="3200" b="1" dirty="0">
                <a:latin typeface="Angsana New" pitchFamily="18" charset="-34"/>
                <a:ea typeface="SimHei" pitchFamily="49" charset="-122"/>
              </a:rPr>
              <a:t>3</a:t>
            </a:r>
            <a:r>
              <a:rPr lang="th-TH" altLang="zh-CN" sz="3200" b="1" dirty="0" smtClean="0">
                <a:latin typeface="Angsana New" pitchFamily="18" charset="-34"/>
                <a:ea typeface="SimHei" pitchFamily="49" charset="-122"/>
              </a:rPr>
              <a:t>. </a:t>
            </a:r>
            <a:r>
              <a:rPr lang="en-US" sz="3200" b="1" dirty="0" smtClean="0">
                <a:latin typeface="Angsana New" pitchFamily="18" charset="-34"/>
              </a:rPr>
              <a:t>Personal Selling</a:t>
            </a:r>
            <a:endParaRPr lang="en-US" sz="3200" b="1" dirty="0" smtClean="0">
              <a:latin typeface="Angsana New" pitchFamily="18" charset="-34"/>
            </a:endParaRPr>
          </a:p>
          <a:p>
            <a:r>
              <a:rPr lang="th-TH" altLang="zh-CN" sz="3200" b="1" dirty="0" smtClean="0">
                <a:latin typeface="Angsana New" pitchFamily="18" charset="-34"/>
                <a:ea typeface="SimHei" pitchFamily="49" charset="-122"/>
              </a:rPr>
              <a:t>4. </a:t>
            </a:r>
            <a:r>
              <a:rPr lang="en-US" sz="3200" b="1" dirty="0" smtClean="0">
                <a:latin typeface="Angsana New" pitchFamily="18" charset="-34"/>
              </a:rPr>
              <a:t>Sales Promotion</a:t>
            </a:r>
            <a:r>
              <a:rPr lang="th-TH" sz="3200" b="1" dirty="0" smtClean="0">
                <a:latin typeface="Angsana New" pitchFamily="18" charset="-34"/>
              </a:rPr>
              <a:t> </a:t>
            </a:r>
            <a:endParaRPr lang="th-TH" sz="3200" b="1" dirty="0" smtClean="0">
              <a:latin typeface="Angsana New" pitchFamily="18" charset="-34"/>
            </a:endParaRPr>
          </a:p>
          <a:p>
            <a:r>
              <a:rPr lang="th-TH" sz="3200" b="1" dirty="0" smtClean="0">
                <a:latin typeface="Angsana New" pitchFamily="18" charset="-34"/>
              </a:rPr>
              <a:t>5. </a:t>
            </a:r>
            <a:r>
              <a:rPr lang="en-US" sz="3200" b="1" dirty="0" smtClean="0">
                <a:latin typeface="Angsana New" pitchFamily="18" charset="-34"/>
              </a:rPr>
              <a:t>Direct  Marketing</a:t>
            </a:r>
            <a:endParaRPr lang="en-US" sz="3200" b="1" dirty="0" smtClean="0">
              <a:latin typeface="Angsana New" pitchFamily="18" charset="-34"/>
            </a:endParaRPr>
          </a:p>
          <a:p>
            <a:r>
              <a:rPr lang="en-US" sz="3200" b="1" dirty="0" smtClean="0">
                <a:latin typeface="Angsana New" pitchFamily="18" charset="-34"/>
              </a:rPr>
              <a:t>6. </a:t>
            </a:r>
            <a:r>
              <a:rPr lang="en-US" sz="3200" b="1" dirty="0" smtClean="0">
                <a:latin typeface="Angsana New" pitchFamily="18" charset="-34"/>
              </a:rPr>
              <a:t>CRM </a:t>
            </a:r>
            <a:r>
              <a:rPr lang="en-US" sz="3200" b="1" dirty="0" smtClean="0">
                <a:latin typeface="Angsana New" pitchFamily="18" charset="-34"/>
              </a:rPr>
              <a:t>- Consumer Relationship </a:t>
            </a:r>
            <a:r>
              <a:rPr lang="en-US" sz="3200" b="1" dirty="0" smtClean="0">
                <a:latin typeface="Angsana New" pitchFamily="18" charset="-34"/>
              </a:rPr>
              <a:t>Management</a:t>
            </a:r>
            <a:endParaRPr lang="en-US" sz="3200" b="1" dirty="0" smtClean="0">
              <a:latin typeface="Angsana New" pitchFamily="18" charset="-34"/>
            </a:endParaRPr>
          </a:p>
          <a:p>
            <a:r>
              <a:rPr lang="en-US" sz="3200" b="1" dirty="0" smtClean="0">
                <a:latin typeface="Angsana New" pitchFamily="18" charset="-34"/>
              </a:rPr>
              <a:t>7. </a:t>
            </a:r>
            <a:r>
              <a:rPr lang="en-US" sz="3200" b="1" dirty="0" smtClean="0">
                <a:latin typeface="Angsana New" pitchFamily="18" charset="-34"/>
              </a:rPr>
              <a:t>CSR </a:t>
            </a:r>
            <a:r>
              <a:rPr lang="en-US" sz="3200" b="1" dirty="0" smtClean="0">
                <a:latin typeface="Angsana New" pitchFamily="18" charset="-34"/>
              </a:rPr>
              <a:t>– Coporate Social </a:t>
            </a:r>
            <a:r>
              <a:rPr lang="en-US" sz="3200" b="1" dirty="0" smtClean="0">
                <a:latin typeface="Angsana New" pitchFamily="18" charset="-34"/>
              </a:rPr>
              <a:t>Responsibility</a:t>
            </a:r>
            <a:endParaRPr lang="en-US" sz="3200" b="1" dirty="0" smtClean="0">
              <a:latin typeface="Angsana New" pitchFamily="18" charset="-34"/>
            </a:endParaRPr>
          </a:p>
          <a:p>
            <a:r>
              <a:rPr lang="en-US" sz="3200" b="1" dirty="0" smtClean="0">
                <a:latin typeface="Angsana New" pitchFamily="18" charset="-34"/>
              </a:rPr>
              <a:t>8</a:t>
            </a:r>
            <a:r>
              <a:rPr lang="en-US" sz="3200" b="1" dirty="0" smtClean="0">
                <a:latin typeface="Angsana New" pitchFamily="18" charset="-34"/>
              </a:rPr>
              <a:t>.</a:t>
            </a:r>
            <a:r>
              <a:rPr lang="th-TH" sz="3200" b="1" dirty="0" smtClean="0">
                <a:latin typeface="Angsana New" pitchFamily="18" charset="-34"/>
              </a:rPr>
              <a:t> </a:t>
            </a:r>
            <a:r>
              <a:rPr lang="en-US" sz="3200" b="1" dirty="0" smtClean="0">
                <a:latin typeface="Angsana New" pitchFamily="18" charset="-34"/>
              </a:rPr>
              <a:t>Events </a:t>
            </a:r>
            <a:r>
              <a:rPr lang="en-US" sz="3200" b="1" dirty="0" smtClean="0">
                <a:latin typeface="Angsana New" pitchFamily="18" charset="-34"/>
              </a:rPr>
              <a:t>Marketing and Sponsorship </a:t>
            </a:r>
            <a:r>
              <a:rPr lang="en-US" sz="3200" b="1" dirty="0" smtClean="0">
                <a:latin typeface="Angsana New" pitchFamily="18" charset="-34"/>
              </a:rPr>
              <a:t>Management</a:t>
            </a:r>
            <a:endParaRPr lang="th-TH" sz="3200" b="1" dirty="0">
              <a:latin typeface="Angsana New" pitchFamily="18" charset="-34"/>
            </a:endParaRPr>
          </a:p>
          <a:p>
            <a:pPr algn="ctr"/>
            <a:endParaRPr lang="th-TH" sz="3200" b="1" dirty="0">
              <a:latin typeface="Angsana New" pitchFamily="18" charset="-34"/>
            </a:endParaRPr>
          </a:p>
          <a:p>
            <a:pPr algn="ctr"/>
            <a:r>
              <a:rPr lang="en-US" sz="3200" b="1" dirty="0" smtClean="0">
                <a:solidFill>
                  <a:schemeClr val="bg1"/>
                </a:solidFill>
                <a:latin typeface="Angsana New" pitchFamily="18" charset="-34"/>
              </a:rPr>
              <a:t>)</a:t>
            </a:r>
            <a:endParaRPr lang="th-TH" sz="3200" b="1" dirty="0">
              <a:solidFill>
                <a:srgbClr val="CC0000"/>
              </a:solidFill>
              <a:latin typeface="Angsana New" pitchFamily="18" charset="-34"/>
            </a:endParaRPr>
          </a:p>
        </p:txBody>
      </p:sp>
    </p:spTree>
    <p:extLst>
      <p:ext uri="{BB962C8B-B14F-4D97-AF65-F5344CB8AC3E}">
        <p14:creationId xmlns:p14="http://schemas.microsoft.com/office/powerpoint/2010/main" val="666288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lstStyle/>
          <a:p>
            <a:endParaRPr lang="th-TH" dirty="0"/>
          </a:p>
          <a:p>
            <a:pPr marL="0" indent="0">
              <a:buNone/>
            </a:pPr>
            <a:r>
              <a:rPr lang="th-TH" dirty="0"/>
              <a:t> </a:t>
            </a:r>
          </a:p>
        </p:txBody>
      </p:sp>
      <p:graphicFrame>
        <p:nvGraphicFramePr>
          <p:cNvPr id="4" name="Table 3"/>
          <p:cNvGraphicFramePr>
            <a:graphicFrameLocks noGrp="1"/>
          </p:cNvGraphicFramePr>
          <p:nvPr>
            <p:extLst>
              <p:ext uri="{D42A27DB-BD31-4B8C-83A1-F6EECF244321}">
                <p14:modId xmlns:p14="http://schemas.microsoft.com/office/powerpoint/2010/main" val="995641340"/>
              </p:ext>
            </p:extLst>
          </p:nvPr>
        </p:nvGraphicFramePr>
        <p:xfrm>
          <a:off x="762000" y="2133600"/>
          <a:ext cx="6686550" cy="3840480"/>
        </p:xfrm>
        <a:graphic>
          <a:graphicData uri="http://schemas.openxmlformats.org/drawingml/2006/table">
            <a:tbl>
              <a:tblPr firstRow="1" firstCol="1" lastRow="1" lastCol="1" bandRow="1" bandCol="1">
                <a:tableStyleId>{5C22544A-7EE6-4342-B048-85BDC9FD1C3A}</a:tableStyleId>
              </a:tblPr>
              <a:tblGrid>
                <a:gridCol w="1506849">
                  <a:extLst>
                    <a:ext uri="{9D8B030D-6E8A-4147-A177-3AD203B41FA5}">
                      <a16:colId xmlns="" xmlns:a16="http://schemas.microsoft.com/office/drawing/2014/main" val="20000"/>
                    </a:ext>
                  </a:extLst>
                </a:gridCol>
                <a:gridCol w="5179701">
                  <a:extLst>
                    <a:ext uri="{9D8B030D-6E8A-4147-A177-3AD203B41FA5}">
                      <a16:colId xmlns="" xmlns:a16="http://schemas.microsoft.com/office/drawing/2014/main" val="20001"/>
                    </a:ext>
                  </a:extLst>
                </a:gridCol>
              </a:tblGrid>
              <a:tr h="2743200">
                <a:tc>
                  <a:txBody>
                    <a:bodyPr/>
                    <a:lstStyle/>
                    <a:p>
                      <a:pPr algn="ctr">
                        <a:lnSpc>
                          <a:spcPct val="105000"/>
                        </a:lnSpc>
                        <a:spcAft>
                          <a:spcPts val="0"/>
                        </a:spcAft>
                      </a:pPr>
                      <a:r>
                        <a:rPr lang="en-US" sz="2400" dirty="0" smtClean="0">
                          <a:effectLst/>
                        </a:rPr>
                        <a:t>Week</a:t>
                      </a:r>
                      <a:r>
                        <a:rPr lang="th-TH" sz="2400" dirty="0" smtClean="0">
                          <a:effectLst/>
                        </a:rPr>
                        <a:t> </a:t>
                      </a:r>
                      <a:r>
                        <a:rPr lang="en-US" sz="2400" dirty="0" smtClean="0">
                          <a:effectLst/>
                        </a:rPr>
                        <a:t>7</a:t>
                      </a:r>
                      <a:endParaRPr lang="en-US" sz="2400" dirty="0">
                        <a:effectLst/>
                        <a:latin typeface="Cambria" panose="02040503050406030204" pitchFamily="18" charset="0"/>
                        <a:ea typeface="Times New Roman" panose="02020603050405020304" pitchFamily="18" charset="0"/>
                        <a:cs typeface="Angsana New" panose="02020603050405020304" pitchFamily="18" charset="-34"/>
                      </a:endParaRPr>
                    </a:p>
                  </a:txBody>
                  <a:tcPr marL="68580" marR="68580" marT="0" marB="0"/>
                </a:tc>
                <a:tc>
                  <a:txBody>
                    <a:bodyPr/>
                    <a:lstStyle/>
                    <a:p>
                      <a:r>
                        <a:rPr lang="en-US" sz="1800" dirty="0" smtClean="0"/>
                        <a:t>Chapter 4 Marketing Communication Planning</a:t>
                      </a:r>
                    </a:p>
                    <a:p>
                      <a:r>
                        <a:rPr lang="en-US" sz="1800" dirty="0" smtClean="0"/>
                        <a:t> </a:t>
                      </a:r>
                    </a:p>
                    <a:p>
                      <a:r>
                        <a:rPr lang="en-US" sz="1800" dirty="0" smtClean="0"/>
                        <a:t>-Meaning of marketing communication planning </a:t>
                      </a:r>
                    </a:p>
                    <a:p>
                      <a:r>
                        <a:rPr lang="en-US" sz="1800" dirty="0" smtClean="0"/>
                        <a:t>-Importance of marketing communication planning </a:t>
                      </a:r>
                    </a:p>
                    <a:p>
                      <a:r>
                        <a:rPr lang="en-US" sz="1800" dirty="0" smtClean="0"/>
                        <a:t>-Objectives of marketing communication planning </a:t>
                      </a:r>
                    </a:p>
                    <a:p>
                      <a:r>
                        <a:rPr lang="en-US" sz="1800" dirty="0" smtClean="0"/>
                        <a:t>-Elements of marketing communication planning </a:t>
                      </a:r>
                    </a:p>
                    <a:p>
                      <a:r>
                        <a:rPr lang="en-US" sz="1800" dirty="0" smtClean="0"/>
                        <a:t>-Marketing communication planning process </a:t>
                      </a:r>
                    </a:p>
                    <a:p>
                      <a:r>
                        <a:rPr lang="en-US" sz="1800" dirty="0" smtClean="0"/>
                        <a:t>-Marketing communication budget - Examples of integrated marketing communication planning</a:t>
                      </a:r>
                      <a:r>
                        <a:rPr kumimoji="0" lang="en-US" sz="1800" b="1" kern="1200" dirty="0" smtClean="0">
                          <a:solidFill>
                            <a:schemeClr val="lt1"/>
                          </a:solidFill>
                          <a:effectLst/>
                          <a:latin typeface="+mn-lt"/>
                          <a:ea typeface="+mn-ea"/>
                          <a:cs typeface="+mn-cs"/>
                        </a:rPr>
                        <a:t>	</a:t>
                      </a:r>
                      <a:endParaRPr lang="en-US" sz="1800" dirty="0">
                        <a:effectLst/>
                        <a:latin typeface="Cambria" panose="02040503050406030204" pitchFamily="18" charset="0"/>
                        <a:ea typeface="Times New Roman" panose="02020603050405020304" pitchFamily="18" charset="0"/>
                        <a:cs typeface="Angsana New" panose="02020603050405020304" pitchFamily="18" charset="-34"/>
                      </a:endParaRPr>
                    </a:p>
                  </a:txBody>
                  <a:tcPr marL="68580" marR="68580" marT="0" marB="0"/>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198719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marketing communication planning</a:t>
            </a:r>
            <a:endParaRPr lang="th-TH" dirty="0"/>
          </a:p>
        </p:txBody>
      </p:sp>
      <p:sp>
        <p:nvSpPr>
          <p:cNvPr id="3" name="Content Placeholder 2"/>
          <p:cNvSpPr>
            <a:spLocks noGrp="1"/>
          </p:cNvSpPr>
          <p:nvPr>
            <p:ph idx="1"/>
          </p:nvPr>
        </p:nvSpPr>
        <p:spPr/>
        <p:txBody>
          <a:bodyPr>
            <a:normAutofit/>
          </a:bodyPr>
          <a:lstStyle/>
          <a:p>
            <a:r>
              <a:rPr lang="en-US" dirty="0"/>
              <a:t>An analytical framework used to consider making decisions about the use of such media is called "media planning" or "Media planning", which is a process to control and direct advertising messages to target groups in time. and suitable place through the use of appropriate and harmonized communication channels (Bovee, et al.1995: 341).</a:t>
            </a:r>
            <a:endParaRPr lang="en-US" dirty="0"/>
          </a:p>
          <a:p>
            <a:endParaRPr lang="th-TH" dirty="0" smtClean="0"/>
          </a:p>
          <a:p>
            <a:endParaRPr lang="th-TH" dirty="0"/>
          </a:p>
          <a:p>
            <a:endParaRPr lang="th-TH" dirty="0" smtClean="0"/>
          </a:p>
        </p:txBody>
      </p:sp>
    </p:spTree>
    <p:extLst>
      <p:ext uri="{BB962C8B-B14F-4D97-AF65-F5344CB8AC3E}">
        <p14:creationId xmlns:p14="http://schemas.microsoft.com/office/powerpoint/2010/main" val="1363827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lstStyle/>
          <a:p>
            <a:r>
              <a:rPr lang="en-US" dirty="0"/>
              <a:t>Marketing communication planning means analyzing and deciding on methods and operational guidelines. using various resources Existing so that the communication proceeds according to the objectives and achieves the goals as defined.</a:t>
            </a:r>
            <a:endParaRPr lang="th-TH" dirty="0"/>
          </a:p>
        </p:txBody>
      </p:sp>
    </p:spTree>
    <p:extLst>
      <p:ext uri="{BB962C8B-B14F-4D97-AF65-F5344CB8AC3E}">
        <p14:creationId xmlns:p14="http://schemas.microsoft.com/office/powerpoint/2010/main" val="3266153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normAutofit fontScale="92500"/>
          </a:bodyPr>
          <a:lstStyle/>
          <a:p>
            <a:pPr marL="0" indent="0">
              <a:buNone/>
            </a:pPr>
            <a:r>
              <a:rPr lang="en-US" dirty="0" smtClean="0"/>
              <a:t>From </a:t>
            </a:r>
            <a:r>
              <a:rPr lang="en-US" dirty="0"/>
              <a:t>planning the use of such media It will help to answer 5 questions that are the cornerstones of marketing communication as follows: </a:t>
            </a:r>
            <a:endParaRPr lang="en-US" dirty="0" smtClean="0"/>
          </a:p>
          <a:p>
            <a:pPr marL="0" indent="0">
              <a:buNone/>
            </a:pPr>
            <a:endParaRPr lang="en-US" dirty="0" smtClean="0"/>
          </a:p>
          <a:p>
            <a:r>
              <a:rPr lang="en-US" dirty="0" smtClean="0"/>
              <a:t>1</a:t>
            </a:r>
            <a:r>
              <a:rPr lang="en-US" dirty="0"/>
              <a:t>. Who is the target group that the organization wants to reach? </a:t>
            </a:r>
            <a:endParaRPr lang="en-US" dirty="0" smtClean="0"/>
          </a:p>
          <a:p>
            <a:r>
              <a:rPr lang="en-US" dirty="0" smtClean="0"/>
              <a:t>2</a:t>
            </a:r>
            <a:r>
              <a:rPr lang="en-US" dirty="0"/>
              <a:t>. When and where does the organization need access? </a:t>
            </a:r>
            <a:endParaRPr lang="en-US" dirty="0" smtClean="0"/>
          </a:p>
          <a:p>
            <a:r>
              <a:rPr lang="en-US" dirty="0" smtClean="0"/>
              <a:t>3</a:t>
            </a:r>
            <a:r>
              <a:rPr lang="en-US" dirty="0"/>
              <a:t>. How much access should an organization have? </a:t>
            </a:r>
            <a:endParaRPr lang="en-US" dirty="0" smtClean="0"/>
          </a:p>
          <a:p>
            <a:r>
              <a:rPr lang="en-US" dirty="0" smtClean="0"/>
              <a:t>4</a:t>
            </a:r>
            <a:r>
              <a:rPr lang="en-US" dirty="0"/>
              <a:t>. How often does an organization need access? </a:t>
            </a:r>
            <a:endParaRPr lang="en-US" dirty="0" smtClean="0"/>
          </a:p>
          <a:p>
            <a:r>
              <a:rPr lang="en-US" dirty="0" smtClean="0"/>
              <a:t>5</a:t>
            </a:r>
            <a:r>
              <a:rPr lang="en-US" dirty="0"/>
              <a:t>. How much investment will be required?</a:t>
            </a:r>
            <a:endParaRPr lang="th-TH" dirty="0"/>
          </a:p>
        </p:txBody>
      </p:sp>
    </p:spTree>
    <p:extLst>
      <p:ext uri="{BB962C8B-B14F-4D97-AF65-F5344CB8AC3E}">
        <p14:creationId xmlns:p14="http://schemas.microsoft.com/office/powerpoint/2010/main" val="4267098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lstStyle/>
          <a:p>
            <a:r>
              <a:rPr lang="en-US" dirty="0" smtClean="0"/>
              <a:t>Media </a:t>
            </a:r>
            <a:r>
              <a:rPr lang="en-US" dirty="0"/>
              <a:t>planning There is a process similar to that of advertising planning as mentioned before, consisting of 4 steps: </a:t>
            </a:r>
            <a:endParaRPr lang="en-US" dirty="0" smtClean="0"/>
          </a:p>
          <a:p>
            <a:endParaRPr lang="en-US" dirty="0"/>
          </a:p>
          <a:p>
            <a:r>
              <a:rPr lang="en-US" dirty="0" smtClean="0"/>
              <a:t>1</a:t>
            </a:r>
            <a:r>
              <a:rPr lang="en-US" dirty="0"/>
              <a:t>. Market analysis and target groups </a:t>
            </a:r>
            <a:endParaRPr lang="en-US" dirty="0" smtClean="0"/>
          </a:p>
          <a:p>
            <a:r>
              <a:rPr lang="en-US" dirty="0" smtClean="0"/>
              <a:t>2</a:t>
            </a:r>
            <a:r>
              <a:rPr lang="en-US" dirty="0"/>
              <a:t>. Determining the purpose of using the media </a:t>
            </a:r>
            <a:endParaRPr lang="en-US" dirty="0" smtClean="0"/>
          </a:p>
          <a:p>
            <a:r>
              <a:rPr lang="en-US" dirty="0" smtClean="0"/>
              <a:t>3</a:t>
            </a:r>
            <a:r>
              <a:rPr lang="en-US" dirty="0"/>
              <a:t>. Development of media strategies </a:t>
            </a:r>
            <a:endParaRPr lang="en-US" dirty="0" smtClean="0"/>
          </a:p>
          <a:p>
            <a:r>
              <a:rPr lang="en-US" dirty="0" smtClean="0"/>
              <a:t>4</a:t>
            </a:r>
            <a:r>
              <a:rPr lang="en-US" dirty="0"/>
              <a:t>. Evaluation and monitoring of media use</a:t>
            </a:r>
            <a:endParaRPr lang="th-TH" dirty="0"/>
          </a:p>
        </p:txBody>
      </p:sp>
    </p:spTree>
    <p:extLst>
      <p:ext uri="{BB962C8B-B14F-4D97-AF65-F5344CB8AC3E}">
        <p14:creationId xmlns:p14="http://schemas.microsoft.com/office/powerpoint/2010/main" val="4288276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marketing communication planning process</a:t>
            </a:r>
            <a:endParaRPr lang="th-TH" dirty="0"/>
          </a:p>
        </p:txBody>
      </p:sp>
      <p:sp>
        <p:nvSpPr>
          <p:cNvPr id="3" name="Content Placeholder 2"/>
          <p:cNvSpPr>
            <a:spLocks noGrp="1"/>
          </p:cNvSpPr>
          <p:nvPr>
            <p:ph idx="1"/>
          </p:nvPr>
        </p:nvSpPr>
        <p:spPr/>
        <p:txBody>
          <a:bodyPr/>
          <a:lstStyle/>
          <a:p>
            <a:r>
              <a:rPr lang="en-US" dirty="0"/>
              <a:t>Strategic planning in the organization consists of 4 levels of plans: </a:t>
            </a:r>
            <a:endParaRPr lang="en-US" dirty="0" smtClean="0"/>
          </a:p>
          <a:p>
            <a:pPr marL="0" indent="0">
              <a:buNone/>
            </a:pPr>
            <a:endParaRPr lang="en-US" dirty="0" smtClean="0"/>
          </a:p>
          <a:p>
            <a:r>
              <a:rPr lang="en-US" dirty="0" smtClean="0"/>
              <a:t>vision </a:t>
            </a:r>
            <a:r>
              <a:rPr lang="en-US" dirty="0"/>
              <a:t>and mission level </a:t>
            </a:r>
            <a:endParaRPr lang="en-US" dirty="0" smtClean="0"/>
          </a:p>
          <a:p>
            <a:r>
              <a:rPr lang="en-US" dirty="0" smtClean="0"/>
              <a:t>business </a:t>
            </a:r>
            <a:r>
              <a:rPr lang="en-US" dirty="0"/>
              <a:t>plan level </a:t>
            </a:r>
            <a:endParaRPr lang="en-US" dirty="0" smtClean="0"/>
          </a:p>
          <a:p>
            <a:r>
              <a:rPr lang="en-US" dirty="0" smtClean="0"/>
              <a:t>Marketing </a:t>
            </a:r>
            <a:r>
              <a:rPr lang="en-US" dirty="0"/>
              <a:t>plan </a:t>
            </a:r>
            <a:endParaRPr lang="en-US" dirty="0" smtClean="0"/>
          </a:p>
          <a:p>
            <a:r>
              <a:rPr lang="en-US" dirty="0" smtClean="0"/>
              <a:t>level </a:t>
            </a:r>
            <a:r>
              <a:rPr lang="en-US" dirty="0"/>
              <a:t>Marketing </a:t>
            </a:r>
            <a:endParaRPr lang="en-US" dirty="0" smtClean="0"/>
          </a:p>
          <a:p>
            <a:r>
              <a:rPr lang="en-US" dirty="0" smtClean="0"/>
              <a:t>Communication </a:t>
            </a:r>
            <a:r>
              <a:rPr lang="en-US" dirty="0"/>
              <a:t>Plan Level</a:t>
            </a:r>
            <a:endParaRPr lang="th-TH" dirty="0"/>
          </a:p>
        </p:txBody>
      </p:sp>
    </p:spTree>
    <p:extLst>
      <p:ext uri="{BB962C8B-B14F-4D97-AF65-F5344CB8AC3E}">
        <p14:creationId xmlns:p14="http://schemas.microsoft.com/office/powerpoint/2010/main" val="30889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a:t>กระบวนการวางแผนการสื่อสารการตลาด</a:t>
            </a:r>
          </a:p>
        </p:txBody>
      </p:sp>
      <p:sp>
        <p:nvSpPr>
          <p:cNvPr id="3" name="Content Placeholder 2"/>
          <p:cNvSpPr>
            <a:spLocks noGrp="1"/>
          </p:cNvSpPr>
          <p:nvPr>
            <p:ph idx="1"/>
          </p:nvPr>
        </p:nvSpPr>
        <p:spPr/>
        <p:txBody>
          <a:bodyPr/>
          <a:lstStyle/>
          <a:p>
            <a:pPr marL="0" indent="0">
              <a:buNone/>
            </a:pPr>
            <a:r>
              <a:rPr lang="en-US" dirty="0" smtClean="0"/>
              <a:t>Situation Analysis- </a:t>
            </a:r>
            <a:r>
              <a:rPr lang="en-US" dirty="0"/>
              <a:t>5 C’s </a:t>
            </a:r>
            <a:r>
              <a:rPr lang="en-US" dirty="0"/>
              <a:t>which consists of</a:t>
            </a:r>
            <a:endParaRPr lang="th-TH" dirty="0" smtClean="0"/>
          </a:p>
          <a:p>
            <a:r>
              <a:rPr lang="en-US" dirty="0" smtClean="0"/>
              <a:t>Company </a:t>
            </a:r>
            <a:endParaRPr lang="th-TH" dirty="0" smtClean="0"/>
          </a:p>
          <a:p>
            <a:r>
              <a:rPr lang="en-US" dirty="0" smtClean="0"/>
              <a:t>Competitor </a:t>
            </a:r>
            <a:endParaRPr lang="th-TH" dirty="0" smtClean="0"/>
          </a:p>
          <a:p>
            <a:r>
              <a:rPr lang="en-US" dirty="0" smtClean="0"/>
              <a:t>Consumer </a:t>
            </a:r>
            <a:endParaRPr lang="th-TH" dirty="0" smtClean="0"/>
          </a:p>
          <a:p>
            <a:r>
              <a:rPr lang="en-US" dirty="0" smtClean="0"/>
              <a:t>Collaborator </a:t>
            </a:r>
            <a:endParaRPr lang="th-TH" dirty="0" smtClean="0"/>
          </a:p>
          <a:p>
            <a:r>
              <a:rPr lang="en-US" dirty="0" smtClean="0"/>
              <a:t>Context</a:t>
            </a:r>
            <a:endParaRPr lang="th-TH" dirty="0"/>
          </a:p>
        </p:txBody>
      </p:sp>
    </p:spTree>
    <p:extLst>
      <p:ext uri="{BB962C8B-B14F-4D97-AF65-F5344CB8AC3E}">
        <p14:creationId xmlns:p14="http://schemas.microsoft.com/office/powerpoint/2010/main" val="560576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setting marketing communication objectives</a:t>
            </a:r>
            <a:endParaRPr lang="th-TH" dirty="0"/>
          </a:p>
        </p:txBody>
      </p:sp>
      <p:sp>
        <p:nvSpPr>
          <p:cNvPr id="3" name="Content Placeholder 2"/>
          <p:cNvSpPr>
            <a:spLocks noGrp="1"/>
          </p:cNvSpPr>
          <p:nvPr>
            <p:ph idx="1"/>
          </p:nvPr>
        </p:nvSpPr>
        <p:spPr/>
        <p:txBody>
          <a:bodyPr/>
          <a:lstStyle/>
          <a:p>
            <a:r>
              <a:rPr lang="en-US" dirty="0" smtClean="0"/>
              <a:t>1</a:t>
            </a:r>
            <a:r>
              <a:rPr lang="th-TH" dirty="0"/>
              <a:t>. </a:t>
            </a:r>
            <a:r>
              <a:rPr lang="en-US" dirty="0" smtClean="0"/>
              <a:t>Creating Awareness</a:t>
            </a:r>
            <a:endParaRPr lang="en-US" dirty="0"/>
          </a:p>
          <a:p>
            <a:r>
              <a:rPr lang="en-US" dirty="0"/>
              <a:t>2</a:t>
            </a:r>
            <a:r>
              <a:rPr lang="th-TH" dirty="0"/>
              <a:t>. </a:t>
            </a:r>
            <a:r>
              <a:rPr lang="en-US" dirty="0" smtClean="0"/>
              <a:t>Creating Understanding</a:t>
            </a:r>
            <a:endParaRPr lang="en-US" dirty="0"/>
          </a:p>
          <a:p>
            <a:r>
              <a:rPr lang="en-US" dirty="0"/>
              <a:t>3</a:t>
            </a:r>
            <a:r>
              <a:rPr lang="th-TH" dirty="0"/>
              <a:t>. </a:t>
            </a:r>
            <a:r>
              <a:rPr lang="en-US" dirty="0" smtClean="0"/>
              <a:t>Creating </a:t>
            </a:r>
            <a:r>
              <a:rPr lang="en-US" dirty="0"/>
              <a:t>Changes in Attitude and </a:t>
            </a:r>
            <a:r>
              <a:rPr lang="en-US" dirty="0" smtClean="0"/>
              <a:t>Perceptions</a:t>
            </a:r>
            <a:endParaRPr lang="en-US" dirty="0"/>
          </a:p>
          <a:p>
            <a:r>
              <a:rPr lang="en-US" dirty="0"/>
              <a:t>4</a:t>
            </a:r>
            <a:r>
              <a:rPr lang="th-TH" dirty="0"/>
              <a:t>. </a:t>
            </a:r>
            <a:r>
              <a:rPr lang="en-US" dirty="0" smtClean="0"/>
              <a:t>Creating </a:t>
            </a:r>
            <a:r>
              <a:rPr lang="en-US" dirty="0"/>
              <a:t>Changes in </a:t>
            </a:r>
            <a:r>
              <a:rPr lang="en-US" dirty="0" smtClean="0"/>
              <a:t>Behavior</a:t>
            </a:r>
            <a:endParaRPr lang="en-US" dirty="0"/>
          </a:p>
          <a:p>
            <a:r>
              <a:rPr lang="en-US" dirty="0"/>
              <a:t>5</a:t>
            </a:r>
            <a:r>
              <a:rPr lang="th-TH" dirty="0"/>
              <a:t>. </a:t>
            </a:r>
            <a:r>
              <a:rPr lang="en-US" dirty="0" smtClean="0"/>
              <a:t>Reinforcing </a:t>
            </a:r>
            <a:r>
              <a:rPr lang="en-US" dirty="0"/>
              <a:t>Previous Decisions and </a:t>
            </a:r>
            <a:r>
              <a:rPr lang="en-US" dirty="0" smtClean="0"/>
              <a:t>Attitudes</a:t>
            </a:r>
            <a:endParaRPr lang="en-US" dirty="0"/>
          </a:p>
          <a:p>
            <a:endParaRPr lang="th-TH" dirty="0"/>
          </a:p>
        </p:txBody>
      </p:sp>
    </p:spTree>
    <p:extLst>
      <p:ext uri="{BB962C8B-B14F-4D97-AF65-F5344CB8AC3E}">
        <p14:creationId xmlns:p14="http://schemas.microsoft.com/office/powerpoint/2010/main" val="3192134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1032</TotalTime>
  <Words>439</Words>
  <Application>Microsoft Office PowerPoint</Application>
  <PresentationFormat>On-screen Show (4:3)</PresentationFormat>
  <Paragraphs>74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Opulent</vt:lpstr>
      <vt:lpstr>AIM1202  Marketing Communication</vt:lpstr>
      <vt:lpstr>PowerPoint Presentation</vt:lpstr>
      <vt:lpstr>marketing communication planning</vt:lpstr>
      <vt:lpstr>PowerPoint Presentation</vt:lpstr>
      <vt:lpstr>PowerPoint Presentation</vt:lpstr>
      <vt:lpstr>PowerPoint Presentation</vt:lpstr>
      <vt:lpstr>marketing communication planning process</vt:lpstr>
      <vt:lpstr>กระบวนการวางแผนการสื่อสารการตลาด</vt:lpstr>
      <vt:lpstr>setting marketing communication objectives</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สัมมนาการโฆษณา Seminar inAdvertising CAD4902</dc:title>
  <dc:creator>HOME</dc:creator>
  <cp:lastModifiedBy>TAO</cp:lastModifiedBy>
  <cp:revision>116</cp:revision>
  <cp:lastPrinted>2020-02-14T07:21:26Z</cp:lastPrinted>
  <dcterms:created xsi:type="dcterms:W3CDTF">2012-10-31T06:48:48Z</dcterms:created>
  <dcterms:modified xsi:type="dcterms:W3CDTF">2022-12-22T11:00:43Z</dcterms:modified>
</cp:coreProperties>
</file>