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314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15" r:id="rId17"/>
    <p:sldId id="316" r:id="rId18"/>
    <p:sldId id="317" r:id="rId19"/>
    <p:sldId id="318" r:id="rId20"/>
    <p:sldId id="319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in.th/slide/2678558/10/images/4/%E0%B8%95%E0%B8%B1%E0%B8%A7%E0%B8%AD%E0%B8%A2%E0%B9%88%E0%B8%B2%E0%B8%87%E0%B8%9B%E0%B8%B1%E0%B8%8D%E0%B8%AB%E0%B8%B2%E0%B8%94%E0%B9%89%E0%B8%B2%E0%B8%99%E0%B8%88%E0%B8%A3%E0%B8%B4%E0%B8%A2%E0%B8%98%E0%B8%A3%E0%B8%A3%E0%B8%A1%E0%B9%83%E0%B8%99%E0%B8%81%E0%B8%B2%E0%B8%A3%E0%B8%95%E0%B8%A5%E0%B8%B2%E0%B8%94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0300" y="214290"/>
            <a:ext cx="25051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 </a:t>
            </a:r>
            <a:r>
              <a:rPr lang="en-US" sz="3200" b="1" dirty="0" smtClean="0">
                <a:solidFill>
                  <a:schemeClr val="bg1"/>
                </a:solidFill>
              </a:rPr>
              <a:t>13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  <a:endParaRPr lang="th-TH" sz="4400" b="1" dirty="0" smtClean="0">
              <a:solidFill>
                <a:srgbClr val="FF0000"/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98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6345260" cy="3530600"/>
          </a:xfrm>
        </p:spPr>
        <p:txBody>
          <a:bodyPr>
            <a:noAutofit/>
          </a:bodyPr>
          <a:lstStyle/>
          <a:p>
            <a:r>
              <a:rPr lang="th-TH" sz="3200" b="1" dirty="0"/>
              <a:t>ประโยชน์ของจริยธรรม (ต่อ</a:t>
            </a:r>
            <a:r>
              <a:rPr lang="th-TH" sz="3200" b="1" dirty="0" smtClean="0"/>
              <a:t>)</a:t>
            </a:r>
            <a:endParaRPr lang="th-TH" sz="3200" dirty="0" smtClean="0"/>
          </a:p>
          <a:p>
            <a:r>
              <a:rPr lang="en-US" sz="3200" dirty="0" smtClean="0"/>
              <a:t>1. </a:t>
            </a:r>
            <a:r>
              <a:rPr lang="th-TH" sz="3200" dirty="0" smtClean="0"/>
              <a:t>จริยธรรม</a:t>
            </a:r>
            <a:r>
              <a:rPr lang="th-TH" sz="3200" dirty="0"/>
              <a:t>ก่อให้เกิดความมุ่งมั่นของพนักงานในองค์กร </a:t>
            </a:r>
            <a:endParaRPr lang="th-TH" sz="3200" dirty="0" smtClean="0"/>
          </a:p>
          <a:p>
            <a:r>
              <a:rPr lang="th-TH" sz="3200" dirty="0" smtClean="0"/>
              <a:t>2</a:t>
            </a:r>
            <a:r>
              <a:rPr lang="th-TH" sz="3200" dirty="0"/>
              <a:t>. จริยธรรมก่อให้เกิดภาพพจน์ที่ดีต่อองค์กร </a:t>
            </a:r>
            <a:endParaRPr lang="th-TH" sz="3200" dirty="0" smtClean="0"/>
          </a:p>
          <a:p>
            <a:r>
              <a:rPr lang="th-TH" sz="3200" dirty="0" smtClean="0"/>
              <a:t>3</a:t>
            </a:r>
            <a:r>
              <a:rPr lang="th-TH" sz="3200" dirty="0"/>
              <a:t>. จริยธรรมก่อให้เกิดความมั่นใจของนักลงทุน </a:t>
            </a:r>
            <a:endParaRPr lang="th-TH" sz="3200" dirty="0" smtClean="0"/>
          </a:p>
          <a:p>
            <a:r>
              <a:rPr lang="th-TH" sz="3200" dirty="0" smtClean="0"/>
              <a:t>4</a:t>
            </a:r>
            <a:r>
              <a:rPr lang="th-TH" sz="3200" dirty="0"/>
              <a:t>. จริยธรรมก่อให้เกิดความสงบสุขของสังคม </a:t>
            </a:r>
            <a:endParaRPr lang="th-TH" sz="3200" dirty="0" smtClean="0"/>
          </a:p>
          <a:p>
            <a:r>
              <a:rPr lang="th-TH" sz="3200" dirty="0" smtClean="0"/>
              <a:t>5</a:t>
            </a:r>
            <a:r>
              <a:rPr lang="th-TH" sz="3200" dirty="0"/>
              <a:t>. จริยธรรมก่อให้เกิดความเจริญของประเทศชาติ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75991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ความจำเป็นที่ต้องมีจริยธรรมธุรกิจ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1. เพื่อสร้างความเป็นธรรมในการแข่งขัน 2. เพื่อเพิ่มประสิทธิภาพในการผลิต 3. เพื่อสร้างความมั่นใจแก่ผู้บริโภค 4. เพื่อรักษาสมดุลของสภาพแวดล้อม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89794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ความแตกต่างระหว่างจริยธรรมกับกฎหมาย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กฎหมายและจริยธรรม มีความหมายแตกต่างกันอยู่หลายประการแต่มีเป้าหมายเดียวกัน คือ การจัดระเบียบสังคมให้สมาชิกทุกคนในสังคมมีความสุขอยู่อย่างปกติสุข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36596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b="1" dirty="0"/>
              <a:t>ความแตกต่างระหว่างจริยธรรมกับกฎหมาย (ต่อ)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1. การบังคับใช้ </a:t>
            </a:r>
            <a:endParaRPr lang="th-TH" sz="3200" dirty="0" smtClean="0"/>
          </a:p>
          <a:p>
            <a:r>
              <a:rPr lang="th-TH" sz="3200" dirty="0" smtClean="0"/>
              <a:t>2</a:t>
            </a:r>
            <a:r>
              <a:rPr lang="th-TH" sz="3200" dirty="0"/>
              <a:t>. เหตุแห่งการเกิด </a:t>
            </a:r>
            <a:endParaRPr lang="th-TH" sz="3200" dirty="0" smtClean="0"/>
          </a:p>
          <a:p>
            <a:r>
              <a:rPr lang="th-TH" sz="3200" dirty="0" smtClean="0"/>
              <a:t>3</a:t>
            </a:r>
            <a:r>
              <a:rPr lang="th-TH" sz="3200" dirty="0"/>
              <a:t>. บทลงโทษ </a:t>
            </a:r>
            <a:endParaRPr lang="th-TH" sz="3200" dirty="0" smtClean="0"/>
          </a:p>
          <a:p>
            <a:r>
              <a:rPr lang="th-TH" sz="3200" dirty="0" smtClean="0"/>
              <a:t>4</a:t>
            </a:r>
            <a:r>
              <a:rPr lang="th-TH" sz="3200" dirty="0"/>
              <a:t>. การยกย่องสรรเสริญ </a:t>
            </a:r>
            <a:endParaRPr lang="th-TH" sz="3200" dirty="0" smtClean="0"/>
          </a:p>
          <a:p>
            <a:r>
              <a:rPr lang="th-TH" sz="3200" dirty="0" smtClean="0"/>
              <a:t>5</a:t>
            </a:r>
            <a:r>
              <a:rPr lang="th-TH" sz="3200" dirty="0"/>
              <a:t>. เกณฑ์ที่ใช้ในการตัดสิน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69365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6954860" cy="4064000"/>
          </a:xfrm>
        </p:spPr>
        <p:txBody>
          <a:bodyPr>
            <a:normAutofit/>
          </a:bodyPr>
          <a:lstStyle/>
          <a:p>
            <a:r>
              <a:rPr lang="th-TH" sz="2400" b="1" dirty="0"/>
              <a:t>ภาพแสดงความแตกต่างระหว่างจริยธรรมและ</a:t>
            </a:r>
            <a:r>
              <a:rPr lang="th-TH" sz="2400" b="1" dirty="0" smtClean="0"/>
              <a:t>กฎหมาย</a:t>
            </a:r>
          </a:p>
          <a:p>
            <a:endParaRPr lang="th-TH" sz="2400" b="1" dirty="0" smtClean="0"/>
          </a:p>
          <a:p>
            <a:r>
              <a:rPr lang="th-TH" sz="2400" dirty="0" smtClean="0"/>
              <a:t>มี</a:t>
            </a:r>
            <a:r>
              <a:rPr lang="th-TH" sz="2400" dirty="0"/>
              <a:t>การบังคับใช้ปฏิบัติด้วยความสมัคร</a:t>
            </a:r>
            <a:r>
              <a:rPr lang="th-TH" sz="2400" dirty="0" smtClean="0"/>
              <a:t>ใจ</a:t>
            </a:r>
          </a:p>
          <a:p>
            <a:r>
              <a:rPr lang="th-TH" sz="2400" dirty="0" smtClean="0"/>
              <a:t>เกิดขึ้น</a:t>
            </a:r>
            <a:r>
              <a:rPr lang="th-TH" sz="2400" dirty="0"/>
              <a:t>อย่างเป็นระบบเกิดขึ้นจากการสืบ</a:t>
            </a:r>
            <a:r>
              <a:rPr lang="th-TH" sz="2400" dirty="0" smtClean="0"/>
              <a:t>ทอด</a:t>
            </a:r>
          </a:p>
          <a:p>
            <a:r>
              <a:rPr lang="th-TH" sz="2400" dirty="0" smtClean="0"/>
              <a:t>มี</a:t>
            </a:r>
            <a:r>
              <a:rPr lang="th-TH" sz="2400" dirty="0"/>
              <a:t>บทลงโทษที่ชัดเจนบทลงโทษขึ้นอยู่กับสมาชิกในสังคมปฏิบัติตามจะได้รับการชื่นชมปฏิบัติตามจะได้รับการยกยิ่ง</a:t>
            </a:r>
            <a:r>
              <a:rPr lang="th-TH" sz="2400" dirty="0" smtClean="0"/>
              <a:t>สรรเสริญ</a:t>
            </a:r>
          </a:p>
          <a:p>
            <a:r>
              <a:rPr lang="th-TH" sz="2400" dirty="0" smtClean="0"/>
              <a:t>ตัดสิน</a:t>
            </a:r>
            <a:r>
              <a:rPr lang="th-TH" sz="2400" dirty="0"/>
              <a:t>ด้วยคำว่าผิดหรือไม่</a:t>
            </a:r>
            <a:r>
              <a:rPr lang="th-TH" sz="2400" dirty="0" smtClean="0"/>
              <a:t>ผิด</a:t>
            </a:r>
            <a:endParaRPr lang="th-TH" sz="2400" dirty="0"/>
          </a:p>
          <a:p>
            <a:r>
              <a:rPr lang="th-TH" sz="2400" dirty="0" smtClean="0"/>
              <a:t>ตัดสิน</a:t>
            </a:r>
            <a:r>
              <a:rPr lang="th-TH" sz="2400" dirty="0"/>
              <a:t>ด้วยคำว่า ควรหรือไม่ควร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916809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When you go in search of honey you must expect to be stung by bees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3600" dirty="0"/>
              <a:t/>
            </a:r>
            <a:br>
              <a:rPr lang="en-US" sz="3600" dirty="0"/>
            </a:br>
            <a:r>
              <a:rPr lang="th-TH" sz="3600" dirty="0"/>
              <a:t>เมื่อคุณต้องการน้ำผึ้ง คุณต้องรู้ว่า คุณจะถูกผึ้งต่อย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78900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/>
              <a:t>จริยธรรมทางการตลาดและความรับผิดชอบ ต่อสังคมจริยธรรม หมายถึง “การประพฤติปฏิบัติที่ถูกต้อง ดีงาม พูดดี คิดดี และงดเว้นการกระทำที่สังคมไม่ปรารถนา” “ความถูกต้องในการปฏิบัติ และคุณค่าทางศีลธรรม” “ความรู้สึกถึงสิ่งดีงาม ความซื่อสัตย์สุจริตที่และคนมีเป็นหลักประกันประจำของตนเอง หรือกลุ่มอย่างถูกต้องเป็นธรรม ไม่คดโกง ไม่หลอกลวง”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337946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/>
              <a:t>พฤติกรรมด้านการตลาด</a:t>
            </a:r>
          </a:p>
          <a:p>
            <a:r>
              <a:rPr lang="th-TH" sz="3200" dirty="0"/>
              <a:t>1.ความรับผิดชอบ </a:t>
            </a:r>
            <a:endParaRPr lang="th-TH" sz="3200" dirty="0" smtClean="0"/>
          </a:p>
          <a:p>
            <a:r>
              <a:rPr lang="th-TH" sz="3200" dirty="0" smtClean="0"/>
              <a:t>2.</a:t>
            </a:r>
            <a:r>
              <a:rPr lang="th-TH" sz="3200" dirty="0"/>
              <a:t>มีความซื่อสัตย์และมีความยุติธรรม </a:t>
            </a:r>
            <a:endParaRPr lang="th-TH" sz="3200" dirty="0" smtClean="0"/>
          </a:p>
          <a:p>
            <a:r>
              <a:rPr lang="th-TH" sz="3200" dirty="0" smtClean="0"/>
              <a:t>3.</a:t>
            </a:r>
            <a:r>
              <a:rPr lang="th-TH" sz="3200" dirty="0"/>
              <a:t>สิทธิและหน้าที่ของกลุ่มที่เกี่ยวข้อง ผู้ที่มีส่วนร่วม </a:t>
            </a:r>
            <a:endParaRPr lang="th-TH" sz="3200" dirty="0" smtClean="0"/>
          </a:p>
          <a:p>
            <a:r>
              <a:rPr lang="th-TH" sz="3200" dirty="0" smtClean="0"/>
              <a:t>4.</a:t>
            </a:r>
            <a:r>
              <a:rPr lang="th-TH" sz="3200" dirty="0"/>
              <a:t>ความสัมพันธ์กับองค์กร นักการตลาดควรตระหนักว่าพฤติกรรมของบุคคลอื่นในองค์กรจะต้องไม่สนับสนุนการไม่มีจริยธรรม</a:t>
            </a:r>
          </a:p>
        </p:txBody>
      </p:sp>
    </p:spTree>
    <p:extLst>
      <p:ext uri="{BB962C8B-B14F-4D97-AF65-F5344CB8AC3E}">
        <p14:creationId xmlns:p14="http://schemas.microsoft.com/office/powerpoint/2010/main" val="2729775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/>
              <a:t/>
            </a:r>
            <a:br>
              <a:rPr lang="th-TH" dirty="0"/>
            </a:br>
            <a:endParaRPr lang="th-TH" dirty="0"/>
          </a:p>
          <a:p>
            <a:r>
              <a:rPr lang="th-TH" sz="3200" dirty="0">
                <a:hlinkClick r:id="rId2" tooltip="ตัวอย่างปัญหาด้านจริยธรรมในการตลาด"/>
              </a:rPr>
              <a:t>4</a:t>
            </a:r>
            <a:r>
              <a:rPr lang="th-TH" sz="3200" dirty="0"/>
              <a:t> </a:t>
            </a:r>
            <a:r>
              <a:rPr lang="th-TH" sz="3200" b="1" dirty="0"/>
              <a:t>ตัวอย่างปัญหาด้านจริยธรรมในการตลาด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1.ปัญหาจริยธรรมจากผลิตภัณฑ์การเสนอขายสินค้าที่มีคุณภาพต่ำไม่สมราคา เช่น ขายข้าวหมอมะลิที่ปนข้าวอื่นมากการใช้วัตถุปรุงแต่งสินค้าที่มีอันตราย เช่น สี รส หรือสารเคมีการใช้ชื่อที่ทำให้เกิดการเข้าใจผิด เช่น ผงชูรส เปลี่ยนเป็น โมโนโซเดียมกลูตาเมต ทำให้เข้าใจว่าไม่ใช่ผงชูรส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4645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 </a:t>
            </a:r>
            <a:r>
              <a:rPr lang="th-TH" sz="3600" b="1" dirty="0"/>
              <a:t>2.ปัญหาจริยธรรมจากการกำหนดราคา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/>
              <a:t>การตั้งราคาที่หลอกลวงให้เกิดการเข้าใจผิด เช่น การจัดรายการนาทีทองการกำหนดค่าบริการที่ไม่เป็นธรรมของกิจการสาธารณูปโภคของรัฐบาล เช่น น้ำประปา ไฟฟ้า โทรศัพท์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41866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ความรู้เบื้องต้นเกี่ยวกับจริยธรรมธุรกิจ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การประกอบธุรกิจย่อมต้องมีสิ่งที่กำกับ เพื่อขจัดการล่วงละเมิดสิทธิอันชอบธรรมที่อาจเกิดขึ้น สิ่งนั้นคือ จริยธรรมธุรกิจ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750483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/>
              <a:t>3.ปัญหาจริยธรรมจากวิธีการจัดจำหน่าย</a:t>
            </a:r>
          </a:p>
          <a:p>
            <a:r>
              <a:rPr lang="th-TH" sz="3200" dirty="0"/>
              <a:t>การจำหน่ายเหล้า เบียร์ บุหรี่ ให้แก่เด็กวัยรุ่น</a:t>
            </a:r>
          </a:p>
          <a:p>
            <a:r>
              <a:rPr lang="th-TH" sz="3200" dirty="0"/>
              <a:t>การเสนอขายโดยแคตตาล็อก หรือทางโทรศัพท์ ที่ให้ภาพไม่ตรงกับความจริงเสมอ</a:t>
            </a:r>
          </a:p>
          <a:p>
            <a:r>
              <a:rPr lang="th-TH" sz="3200" dirty="0"/>
              <a:t>การขโมยข่าวสารจากเครื่องมือสื่อสารต่างๆ ของธุรกิจกับธุรกิจ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2658302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h-TH" dirty="0"/>
          </a:p>
          <a:p>
            <a:r>
              <a:rPr lang="th-TH" sz="3200" dirty="0"/>
              <a:t>7 4.ปัญหาจริยธรรมจากการส่งเสริมการตลาด</a:t>
            </a:r>
          </a:p>
          <a:p>
            <a:r>
              <a:rPr lang="th-TH" sz="3200" dirty="0"/>
              <a:t>การโฆษณาชักชวนให้เด็ก ๆ เรียกร้องให้พ่อแม่ซื้อ เช่น ขนมขบเคี้ยว</a:t>
            </a:r>
          </a:p>
          <a:p>
            <a:r>
              <a:rPr lang="th-TH" sz="3200" dirty="0"/>
              <a:t>การทำประชาสัมพันธ์เพื่อสร้างภาพพจน์ที่ดีขององค์กร ได้ก่อให้เกิดการหลงเข้าใจผิด เช่น ผู้ขายเบียร์ โฆษณาการอนุรักษ์น้ำ ส่งเสริมบทบาทของครอบครัวพร้อมๆ กับการเสนอขายสินค้าของตน</a:t>
            </a:r>
          </a:p>
          <a:p>
            <a:r>
              <a:rPr lang="th-TH" sz="3200" dirty="0"/>
              <a:t>การจัดรายการชิงโชคต่างๆ เป็นการฉวยโอกาสจากความโลภ ต้องการรวยของผู้บริโภค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376052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ความเป็นมาของจริยธรรม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อริสโตเติล กล่าวว่า พฤติกรรมที่เหมาะสม คือ การไม่ทำอะไรสุดโต่ง เช่น ร่ำรวยเกินไป หรือ ยากจนเกินไป ควรปฏิบัติตามกฎของการเดินสายกลาง (</a:t>
            </a:r>
            <a:r>
              <a:rPr lang="en-US" sz="3200" dirty="0"/>
              <a:t>golden mean of moderation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2553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ค</a:t>
            </a:r>
            <a:r>
              <a:rPr lang="th-TH" sz="3200" b="1" dirty="0" smtClean="0"/>
              <a:t>วามหมาย</a:t>
            </a:r>
            <a:r>
              <a:rPr lang="th-TH" sz="3200" b="1" dirty="0"/>
              <a:t>ของจริยธรรมทางธุรกิจ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จรรยาบรรณ หมายถึง มาตรฐานคุณค่าแห่งความดีงามของการกระทำหนึ่ง ๆ และหรือพฤติกรรมโดยรวม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350851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ความหมายของจริยธรรมทางธุรกิจ (ต่อ)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ธุรกิจ หมายถึง บุคคล นิติบุคคล หรือองค์กรใด ๆ ที่ดำเนินการผลิตสินค้าหรือและบริการเพื่อผลตอบแทนในการลงทุนในรูปของกำไร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92798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ความหมายของจริยธรรมทางธุรกิจ (ต่อ)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จรรยาบรรณธุรกิจ หมายถึง มาตราบานการผลิตสินค้าและการบริการให้บริหาร เพื่อผลตอบแทนตามคุณค่าของการลงทุนโดยเป็นธรรมต่อทุกฝ่าย กล่าวคือ ทั้งเจ้าของกิจการ ผู้บริหาร ผู้ร่วมงาน ผู้บริโภค ผู้รับบริการ รัฐบาล และสังคม ซึ่งมีความสัมพันธ์เชิงเศรษฐกิจร่วมกัน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95266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ความหมายของจริยธรรมทางธุรกิจ (ต่อ)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จรรยาบรรณธุรกิจ มิได้หมายความเฉพาะความชอบธรรมของตัวธุรกิจเท่านั้น แต่หมายรวมถึงกลไกในการจัดการกับองค์ประกอบ และหน้าที่ขององค์ประกอบแต่ละประการด้วย ทั้งนี้เพื่อประสิทธิผลสูงสุดของธุรกิจเอง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03473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องค์ประกอบสำคัญของจริยธรรม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ความเฉลียว</a:t>
            </a:r>
            <a:r>
              <a:rPr lang="th-TH" sz="3200" dirty="0" smtClean="0"/>
              <a:t>ฉลาด</a:t>
            </a:r>
          </a:p>
          <a:p>
            <a:r>
              <a:rPr lang="th-TH" sz="3200" dirty="0" smtClean="0"/>
              <a:t>ความ</a:t>
            </a:r>
            <a:r>
              <a:rPr lang="th-TH" sz="3200" dirty="0"/>
              <a:t>กล้า</a:t>
            </a:r>
            <a:r>
              <a:rPr lang="th-TH" sz="3200" dirty="0" smtClean="0"/>
              <a:t>หาญ</a:t>
            </a:r>
          </a:p>
          <a:p>
            <a:r>
              <a:rPr lang="th-TH" sz="3200" dirty="0" smtClean="0"/>
              <a:t>ความรู้</a:t>
            </a:r>
            <a:r>
              <a:rPr lang="th-TH" sz="3200" dirty="0"/>
              <a:t>จัก</a:t>
            </a:r>
            <a:r>
              <a:rPr lang="th-TH" sz="3200" dirty="0" smtClean="0"/>
              <a:t>เพียงพอ</a:t>
            </a:r>
          </a:p>
          <a:p>
            <a:r>
              <a:rPr lang="th-TH" sz="3200" dirty="0" smtClean="0"/>
              <a:t>ความยุติธรรม</a:t>
            </a:r>
          </a:p>
          <a:p>
            <a:r>
              <a:rPr lang="th-TH" sz="3200" dirty="0" smtClean="0"/>
              <a:t>ความ</a:t>
            </a:r>
            <a:r>
              <a:rPr lang="th-TH" sz="3200" dirty="0"/>
              <a:t>มี</a:t>
            </a:r>
            <a:r>
              <a:rPr lang="th-TH" sz="3200" dirty="0" smtClean="0"/>
              <a:t>สติ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57948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ประโยชน์ของจริยธรรมสิ่งของที่ปรากฏอยู่ในสังคมบางอย่างอาจมีค่ามาก บางอย่างอาจมีค่าน้อย ทั้งนี้ขึ้นอยู่กับอุปสงค์และอุปทานของตลาด ซึ่งเป็นกลไกที่สามารถอธิบายได้อย่างชัดเจน แต่จริยธรรมนั้น เป็นสิ่งที่มีคุณค่ามิอาจซื้อหาหรือกำหนดคุณค่าที่แน่นอนได้ ขึ้นอยู่กับการกำหนดค่าของแต่ละบุคคล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660124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141</TotalTime>
  <Words>529</Words>
  <Application>Microsoft Office PowerPoint</Application>
  <PresentationFormat>On-screen Show (4:3)</PresentationFormat>
  <Paragraphs>59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30</cp:revision>
  <dcterms:created xsi:type="dcterms:W3CDTF">2013-08-21T10:49:00Z</dcterms:created>
  <dcterms:modified xsi:type="dcterms:W3CDTF">2022-08-27T10:45:12Z</dcterms:modified>
</cp:coreProperties>
</file>