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314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15" r:id="rId17"/>
    <p:sldId id="316" r:id="rId18"/>
    <p:sldId id="317" r:id="rId19"/>
    <p:sldId id="318" r:id="rId20"/>
    <p:sldId id="319" r:id="rId21"/>
    <p:sldId id="32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290C3-E476-49BD-B429-DFB0BD518042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BCCB5-2DB8-4C28-A47D-5476DB6A5F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0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6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42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01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11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30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2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23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8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6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5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0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9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0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92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3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1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slideplayer.in.th/slide/2678558/10/images/4/%E0%B8%95%E0%B8%B1%E0%B8%A7%E0%B8%AD%E0%B8%A2%E0%B9%88%E0%B8%B2%E0%B8%87%E0%B8%9B%E0%B8%B1%E0%B8%8D%E0%B8%AB%E0%B8%B2%E0%B8%94%E0%B9%89%E0%B8%B2%E0%B8%99%E0%B8%88%E0%B8%A3%E0%B8%B4%E0%B8%A2%E0%B8%98%E0%B8%A3%E0%B8%A3%E0%B8%A1%E0%B9%83%E0%B8%99%E0%B8%81%E0%B8%B2%E0%B8%A3%E0%B8%95%E0%B8%A5%E0%B8%B2%E0%B8%94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10200" y="5105400"/>
            <a:ext cx="3429000" cy="124649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r"/>
            <a:r>
              <a:rPr lang="th-TH" sz="2500" b="1" dirty="0" smtClean="0">
                <a:solidFill>
                  <a:schemeClr val="bg1"/>
                </a:solidFill>
              </a:rPr>
              <a:t>อ. อิสรี ไพเราะ (อ.ต๊ะ)</a:t>
            </a:r>
          </a:p>
          <a:p>
            <a:pPr algn="r"/>
            <a:r>
              <a:rPr lang="en-US" sz="2500" b="1" dirty="0" smtClean="0">
                <a:solidFill>
                  <a:schemeClr val="bg1"/>
                </a:solidFill>
                <a:hlinkClick r:id="rId2"/>
              </a:rPr>
              <a:t>isaritiaw@gmail.com</a:t>
            </a:r>
            <a:endParaRPr lang="th-TH" sz="2500" b="1" dirty="0" smtClean="0">
              <a:solidFill>
                <a:schemeClr val="bg1"/>
              </a:solidFill>
            </a:endParaRPr>
          </a:p>
          <a:p>
            <a:pPr algn="r"/>
            <a:r>
              <a:rPr lang="en-US" sz="2500" b="1" dirty="0" smtClean="0">
                <a:solidFill>
                  <a:schemeClr val="bg1"/>
                </a:solidFill>
              </a:rPr>
              <a:t>MB. </a:t>
            </a:r>
            <a:r>
              <a:rPr lang="th-TH" sz="2500" b="1" dirty="0" smtClean="0">
                <a:solidFill>
                  <a:schemeClr val="bg1"/>
                </a:solidFill>
              </a:rPr>
              <a:t>086</a:t>
            </a:r>
            <a:r>
              <a:rPr lang="en-US" sz="2500" b="1" dirty="0" smtClean="0">
                <a:solidFill>
                  <a:schemeClr val="bg1"/>
                </a:solidFill>
              </a:rPr>
              <a:t>-</a:t>
            </a:r>
            <a:r>
              <a:rPr lang="th-TH" sz="2500" b="1" dirty="0" smtClean="0">
                <a:solidFill>
                  <a:schemeClr val="bg1"/>
                </a:solidFill>
              </a:rPr>
              <a:t>358</a:t>
            </a:r>
            <a:r>
              <a:rPr lang="en-US" sz="2500" b="1" dirty="0" smtClean="0">
                <a:solidFill>
                  <a:schemeClr val="bg1"/>
                </a:solidFill>
              </a:rPr>
              <a:t>-</a:t>
            </a:r>
            <a:r>
              <a:rPr lang="th-TH" sz="2500" b="1" dirty="0" smtClean="0">
                <a:solidFill>
                  <a:schemeClr val="bg1"/>
                </a:solidFill>
              </a:rPr>
              <a:t>3508</a:t>
            </a:r>
            <a:endParaRPr lang="en-US" sz="2500" dirty="0">
              <a:solidFill>
                <a:schemeClr val="bg1"/>
              </a:solidFill>
            </a:endParaRPr>
          </a:p>
        </p:txBody>
      </p:sp>
      <p:pic>
        <p:nvPicPr>
          <p:cNvPr id="31746" name="Picture 2" descr="http://www.theiiat.or.th/media/km/thumbnail/20/90210141120/nw-902101411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22824"/>
            <a:ext cx="2121105" cy="1730375"/>
          </a:xfrm>
          <a:prstGeom prst="rect">
            <a:avLst/>
          </a:prstGeom>
          <a:noFill/>
        </p:spPr>
      </p:pic>
      <p:pic>
        <p:nvPicPr>
          <p:cNvPr id="31748" name="Picture 4" descr="http://www.oknation.net/blog/home/blog_data/202/31202/images/teamwor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873" y="453736"/>
            <a:ext cx="2292927" cy="1921101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276600" y="1981200"/>
            <a:ext cx="5867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10300" y="214290"/>
            <a:ext cx="2505104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</a:rPr>
              <a:t>Week  </a:t>
            </a:r>
            <a:r>
              <a:rPr lang="en-US" sz="3200" b="1" dirty="0" smtClean="0">
                <a:solidFill>
                  <a:schemeClr val="bg1"/>
                </a:solidFill>
              </a:rPr>
              <a:t>13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90600" y="1981200"/>
            <a:ext cx="7841673" cy="2841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th-TH" sz="4400" b="1" dirty="0">
                <a:solidFill>
                  <a:srgbClr val="FF0000"/>
                </a:solidFill>
              </a:rPr>
              <a:t>การสื่อสารการตลาดเชิงบูรณาการในยุคดิจิทัล </a:t>
            </a:r>
            <a:endParaRPr lang="th-TH" sz="4400" b="1" dirty="0" smtClean="0">
              <a:solidFill>
                <a:srgbClr val="FF0000"/>
              </a:solidFill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70C0"/>
                </a:solidFill>
              </a:rPr>
              <a:t>Integrated Digital Marketing Communication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FFC000"/>
                </a:solidFill>
              </a:rPr>
              <a:t>CFD</a:t>
            </a:r>
            <a:r>
              <a:rPr lang="th-TH" sz="4400" b="1" dirty="0">
                <a:solidFill>
                  <a:srgbClr val="FFC000"/>
                </a:solidFill>
              </a:rPr>
              <a:t>4301</a:t>
            </a:r>
            <a:endParaRPr kumimoji="0" lang="th-TH" sz="44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9980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6345260" cy="3530600"/>
          </a:xfrm>
        </p:spPr>
        <p:txBody>
          <a:bodyPr>
            <a:noAutofit/>
          </a:bodyPr>
          <a:lstStyle/>
          <a:p>
            <a:r>
              <a:rPr lang="th-TH" sz="3200" b="1" dirty="0"/>
              <a:t>ประโยชน์ของจริยธรรม (ต่อ</a:t>
            </a:r>
            <a:r>
              <a:rPr lang="th-TH" sz="3200" b="1" dirty="0" smtClean="0"/>
              <a:t>)</a:t>
            </a:r>
            <a:endParaRPr lang="th-TH" sz="3200" dirty="0" smtClean="0"/>
          </a:p>
          <a:p>
            <a:r>
              <a:rPr lang="en-US" sz="3200" dirty="0" smtClean="0"/>
              <a:t>1. </a:t>
            </a:r>
            <a:r>
              <a:rPr lang="th-TH" sz="3200" dirty="0" smtClean="0"/>
              <a:t>จริยธรรม</a:t>
            </a:r>
            <a:r>
              <a:rPr lang="th-TH" sz="3200" dirty="0"/>
              <a:t>ก่อให้เกิดความมุ่งมั่นของพนักงานในองค์กร </a:t>
            </a:r>
            <a:endParaRPr lang="th-TH" sz="3200" dirty="0" smtClean="0"/>
          </a:p>
          <a:p>
            <a:r>
              <a:rPr lang="th-TH" sz="3200" dirty="0" smtClean="0"/>
              <a:t>2</a:t>
            </a:r>
            <a:r>
              <a:rPr lang="th-TH" sz="3200" dirty="0"/>
              <a:t>. จริยธรรมก่อให้เกิดภาพพจน์ที่ดีต่อองค์กร </a:t>
            </a:r>
            <a:endParaRPr lang="th-TH" sz="3200" dirty="0" smtClean="0"/>
          </a:p>
          <a:p>
            <a:r>
              <a:rPr lang="th-TH" sz="3200" dirty="0" smtClean="0"/>
              <a:t>3</a:t>
            </a:r>
            <a:r>
              <a:rPr lang="th-TH" sz="3200" dirty="0"/>
              <a:t>. จริยธรรมก่อให้เกิดความมั่นใจของนักลงทุน </a:t>
            </a:r>
            <a:endParaRPr lang="th-TH" sz="3200" dirty="0" smtClean="0"/>
          </a:p>
          <a:p>
            <a:r>
              <a:rPr lang="th-TH" sz="3200" dirty="0" smtClean="0"/>
              <a:t>4</a:t>
            </a:r>
            <a:r>
              <a:rPr lang="th-TH" sz="3200" dirty="0"/>
              <a:t>. จริยธรรมก่อให้เกิดความสงบสุขของสังคม </a:t>
            </a:r>
            <a:endParaRPr lang="th-TH" sz="3200" dirty="0" smtClean="0"/>
          </a:p>
          <a:p>
            <a:r>
              <a:rPr lang="th-TH" sz="3200" dirty="0" smtClean="0"/>
              <a:t>5</a:t>
            </a:r>
            <a:r>
              <a:rPr lang="th-TH" sz="3200" dirty="0"/>
              <a:t>. จริยธรรมก่อให้เกิดความเจริญของประเทศชาติ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2759913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dirty="0"/>
              <a:t>ความจำเป็นที่ต้องมีจริยธรรมธุรกิจ</a:t>
            </a:r>
            <a:r>
              <a:rPr lang="th-TH" sz="3200" dirty="0"/>
              <a:t/>
            </a:r>
            <a:br>
              <a:rPr lang="th-TH" sz="3200" dirty="0"/>
            </a:br>
            <a:r>
              <a:rPr lang="th-TH" sz="3200" dirty="0"/>
              <a:t>1. เพื่อสร้างความเป็นธรรมในการแข่งขัน 2. เพื่อเพิ่มประสิทธิภาพในการผลิต 3. เพื่อสร้างความมั่นใจแก่ผู้บริโภค 4. เพื่อรักษาสมดุลของสภาพแวดล้อม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3897941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dirty="0"/>
              <a:t>ความแตกต่างระหว่างจริยธรรมกับกฎหมาย</a:t>
            </a:r>
            <a:r>
              <a:rPr lang="th-TH" sz="3200" dirty="0"/>
              <a:t/>
            </a:r>
            <a:br>
              <a:rPr lang="th-TH" sz="3200" dirty="0"/>
            </a:br>
            <a:r>
              <a:rPr lang="th-TH" sz="3200" dirty="0"/>
              <a:t>กฎหมายและจริยธรรม มีความหมายแตกต่างกันอยู่หลายประการแต่มีเป้าหมายเดียวกัน คือ การจัดระเบียบสังคมให้สมาชิกทุกคนในสังคมมีความสุขอยู่อย่างปกติสุข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1365960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200" b="1" dirty="0"/>
              <a:t>ความแตกต่างระหว่างจริยธรรมกับกฎหมาย (ต่อ)</a:t>
            </a:r>
            <a:r>
              <a:rPr lang="th-TH" sz="3200" dirty="0"/>
              <a:t/>
            </a:r>
            <a:br>
              <a:rPr lang="th-TH" sz="3200" dirty="0"/>
            </a:br>
            <a:r>
              <a:rPr lang="th-TH" sz="3200" dirty="0"/>
              <a:t>1. การบังคับใช้ </a:t>
            </a:r>
            <a:endParaRPr lang="th-TH" sz="3200" dirty="0" smtClean="0"/>
          </a:p>
          <a:p>
            <a:r>
              <a:rPr lang="th-TH" sz="3200" dirty="0" smtClean="0"/>
              <a:t>2</a:t>
            </a:r>
            <a:r>
              <a:rPr lang="th-TH" sz="3200" dirty="0"/>
              <a:t>. เหตุแห่งการเกิด </a:t>
            </a:r>
            <a:endParaRPr lang="th-TH" sz="3200" dirty="0" smtClean="0"/>
          </a:p>
          <a:p>
            <a:r>
              <a:rPr lang="th-TH" sz="3200" dirty="0" smtClean="0"/>
              <a:t>3</a:t>
            </a:r>
            <a:r>
              <a:rPr lang="th-TH" sz="3200" dirty="0"/>
              <a:t>. บทลงโทษ </a:t>
            </a:r>
            <a:endParaRPr lang="th-TH" sz="3200" dirty="0" smtClean="0"/>
          </a:p>
          <a:p>
            <a:r>
              <a:rPr lang="th-TH" sz="3200" dirty="0" smtClean="0"/>
              <a:t>4</a:t>
            </a:r>
            <a:r>
              <a:rPr lang="th-TH" sz="3200" dirty="0"/>
              <a:t>. การยกย่องสรรเสริญ </a:t>
            </a:r>
            <a:endParaRPr lang="th-TH" sz="3200" dirty="0" smtClean="0"/>
          </a:p>
          <a:p>
            <a:r>
              <a:rPr lang="th-TH" sz="3200" dirty="0" smtClean="0"/>
              <a:t>5</a:t>
            </a:r>
            <a:r>
              <a:rPr lang="th-TH" sz="3200" dirty="0"/>
              <a:t>. เกณฑ์ที่ใช้ในการตัดสิน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3693653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6954860" cy="4064000"/>
          </a:xfrm>
        </p:spPr>
        <p:txBody>
          <a:bodyPr>
            <a:normAutofit/>
          </a:bodyPr>
          <a:lstStyle/>
          <a:p>
            <a:r>
              <a:rPr lang="th-TH" sz="2400" b="1" dirty="0"/>
              <a:t>ภาพแสดงความแตกต่างระหว่างจริยธรรมและ</a:t>
            </a:r>
            <a:r>
              <a:rPr lang="th-TH" sz="2400" b="1" dirty="0" smtClean="0"/>
              <a:t>กฎหมาย</a:t>
            </a:r>
          </a:p>
          <a:p>
            <a:endParaRPr lang="th-TH" sz="2400" b="1" dirty="0" smtClean="0"/>
          </a:p>
          <a:p>
            <a:r>
              <a:rPr lang="th-TH" sz="2400" dirty="0" smtClean="0"/>
              <a:t>มี</a:t>
            </a:r>
            <a:r>
              <a:rPr lang="th-TH" sz="2400" dirty="0"/>
              <a:t>การบังคับใช้ปฏิบัติด้วยความสมัคร</a:t>
            </a:r>
            <a:r>
              <a:rPr lang="th-TH" sz="2400" dirty="0" smtClean="0"/>
              <a:t>ใจ</a:t>
            </a:r>
          </a:p>
          <a:p>
            <a:r>
              <a:rPr lang="th-TH" sz="2400" dirty="0" smtClean="0"/>
              <a:t>เกิดขึ้น</a:t>
            </a:r>
            <a:r>
              <a:rPr lang="th-TH" sz="2400" dirty="0"/>
              <a:t>อย่างเป็นระบบเกิดขึ้นจากการสืบ</a:t>
            </a:r>
            <a:r>
              <a:rPr lang="th-TH" sz="2400" dirty="0" smtClean="0"/>
              <a:t>ทอด</a:t>
            </a:r>
          </a:p>
          <a:p>
            <a:r>
              <a:rPr lang="th-TH" sz="2400" dirty="0" smtClean="0"/>
              <a:t>มี</a:t>
            </a:r>
            <a:r>
              <a:rPr lang="th-TH" sz="2400" dirty="0"/>
              <a:t>บทลงโทษที่ชัดเจนบทลงโทษขึ้นอยู่กับสมาชิกในสังคมปฏิบัติตามจะได้รับการชื่นชมปฏิบัติตามจะได้รับการยกยิ่ง</a:t>
            </a:r>
            <a:r>
              <a:rPr lang="th-TH" sz="2400" dirty="0" smtClean="0"/>
              <a:t>สรรเสริญ</a:t>
            </a:r>
          </a:p>
          <a:p>
            <a:r>
              <a:rPr lang="th-TH" sz="2400" dirty="0" smtClean="0"/>
              <a:t>ตัดสิน</a:t>
            </a:r>
            <a:r>
              <a:rPr lang="th-TH" sz="2400" dirty="0"/>
              <a:t>ด้วยคำว่าผิดหรือไม่</a:t>
            </a:r>
            <a:r>
              <a:rPr lang="th-TH" sz="2400" dirty="0" smtClean="0"/>
              <a:t>ผิด</a:t>
            </a:r>
            <a:endParaRPr lang="th-TH" sz="2400" dirty="0"/>
          </a:p>
          <a:p>
            <a:r>
              <a:rPr lang="th-TH" sz="2400" dirty="0" smtClean="0"/>
              <a:t>ตัดสิน</a:t>
            </a:r>
            <a:r>
              <a:rPr lang="th-TH" sz="2400" dirty="0"/>
              <a:t>ด้วยคำว่า ควรหรือไม่ควร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3916809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When you go in search of honey you must expect to be stung by bees</a:t>
            </a:r>
            <a:r>
              <a:rPr lang="en-US" sz="3600" b="1" dirty="0" smtClean="0"/>
              <a:t>.</a:t>
            </a:r>
          </a:p>
          <a:p>
            <a:pPr marL="0" indent="0">
              <a:buNone/>
            </a:pPr>
            <a:r>
              <a:rPr lang="en-US" sz="3600" dirty="0"/>
              <a:t/>
            </a:r>
            <a:br>
              <a:rPr lang="en-US" sz="3600" dirty="0"/>
            </a:br>
            <a:r>
              <a:rPr lang="th-TH" sz="3600" dirty="0"/>
              <a:t>เมื่อคุณต้องการน้ำผึ้ง คุณต้องรู้ว่า คุณจะถูกผึ้งต่อย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789007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200" dirty="0"/>
              <a:t>จริยธรรมทางการตลาดและความรับผิดชอบ ต่อสังคมจริยธรรม หมายถึง “การประพฤติปฏิบัติที่ถูกต้อง ดีงาม พูดดี คิดดี และงดเว้นการกระทำที่สังคมไม่ปรารถนา” “ความถูกต้องในการปฏิบัติ และคุณค่าทางศีลธรรม” “ความรู้สึกถึงสิ่งดีงาม ความซื่อสัตย์สุจริตที่และคนมีเป็นหลักประกันประจำของตนเอง หรือกลุ่มอย่างถูกต้องเป็นธรรม ไม่คดโกง ไม่หลอกลวง”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1337946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200" dirty="0"/>
              <a:t>พฤติกรรมด้านการตลาด</a:t>
            </a:r>
          </a:p>
          <a:p>
            <a:r>
              <a:rPr lang="th-TH" sz="3200" dirty="0"/>
              <a:t>1.ความรับผิดชอบ </a:t>
            </a:r>
            <a:endParaRPr lang="th-TH" sz="3200" dirty="0" smtClean="0"/>
          </a:p>
          <a:p>
            <a:r>
              <a:rPr lang="th-TH" sz="3200" dirty="0" smtClean="0"/>
              <a:t>2.</a:t>
            </a:r>
            <a:r>
              <a:rPr lang="th-TH" sz="3200" dirty="0"/>
              <a:t>มีความซื่อสัตย์และมีความยุติธรรม </a:t>
            </a:r>
            <a:endParaRPr lang="th-TH" sz="3200" dirty="0" smtClean="0"/>
          </a:p>
          <a:p>
            <a:r>
              <a:rPr lang="th-TH" sz="3200" dirty="0" smtClean="0"/>
              <a:t>3.</a:t>
            </a:r>
            <a:r>
              <a:rPr lang="th-TH" sz="3200" dirty="0"/>
              <a:t>สิทธิและหน้าที่ของกลุ่มที่เกี่ยวข้อง ผู้ที่มีส่วนร่วม </a:t>
            </a:r>
            <a:endParaRPr lang="th-TH" sz="3200" dirty="0" smtClean="0"/>
          </a:p>
          <a:p>
            <a:r>
              <a:rPr lang="th-TH" sz="3200" dirty="0" smtClean="0"/>
              <a:t>4.</a:t>
            </a:r>
            <a:r>
              <a:rPr lang="th-TH" sz="3200" dirty="0"/>
              <a:t>ความสัมพันธ์กับองค์กร นักการตลาดควรตระหนักว่าพฤติกรรมของบุคคลอื่นในองค์กรจะต้องไม่สนับสนุนการไม่มีจริยธรรม</a:t>
            </a:r>
          </a:p>
        </p:txBody>
      </p:sp>
    </p:spTree>
    <p:extLst>
      <p:ext uri="{BB962C8B-B14F-4D97-AF65-F5344CB8AC3E}">
        <p14:creationId xmlns:p14="http://schemas.microsoft.com/office/powerpoint/2010/main" val="2729775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/>
              <a:t/>
            </a:r>
            <a:br>
              <a:rPr lang="th-TH" dirty="0"/>
            </a:br>
            <a:endParaRPr lang="th-TH" dirty="0"/>
          </a:p>
          <a:p>
            <a:r>
              <a:rPr lang="th-TH" sz="3200" dirty="0">
                <a:hlinkClick r:id="rId2" tooltip="ตัวอย่างปัญหาด้านจริยธรรมในการตลาด"/>
              </a:rPr>
              <a:t>4</a:t>
            </a:r>
            <a:r>
              <a:rPr lang="th-TH" sz="3200" dirty="0"/>
              <a:t> </a:t>
            </a:r>
            <a:r>
              <a:rPr lang="th-TH" sz="3200" b="1" dirty="0"/>
              <a:t>ตัวอย่างปัญหาด้านจริยธรรมในการตลาด</a:t>
            </a:r>
            <a:r>
              <a:rPr lang="th-TH" sz="3200" dirty="0"/>
              <a:t/>
            </a:r>
            <a:br>
              <a:rPr lang="th-TH" sz="3200" dirty="0"/>
            </a:br>
            <a:r>
              <a:rPr lang="th-TH" sz="3200" dirty="0"/>
              <a:t>1.ปัญหาจริยธรรมจากผลิตภัณฑ์การเสนอขายสินค้าที่มีคุณภาพต่ำไม่สมราคา เช่น ขายข้าวหมอมะลิที่ปนข้าวอื่นมากการใช้วัตถุปรุงแต่งสินค้าที่มีอันตราย เช่น สี รส หรือสารเคมีการใช้ชื่อที่ทำให้เกิดการเข้าใจผิด เช่น ผงชูรส เปลี่ยนเป็น โมโนโซเดียมกลูตาเมต ทำให้เข้าใจว่าไม่ใช่ผงชูรส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246450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/>
              <a:t> </a:t>
            </a:r>
            <a:r>
              <a:rPr lang="th-TH" sz="3600" b="1" dirty="0"/>
              <a:t>2.ปัญหาจริยธรรมจากการกำหนดราคา</a:t>
            </a:r>
            <a:r>
              <a:rPr lang="th-TH" sz="3600" dirty="0"/>
              <a:t/>
            </a:r>
            <a:br>
              <a:rPr lang="th-TH" sz="3600" dirty="0"/>
            </a:br>
            <a:r>
              <a:rPr lang="th-TH" sz="3600" dirty="0"/>
              <a:t>การตั้งราคาที่หลอกลวงให้เกิดการเข้าใจผิด เช่น การจัดรายการนาทีทองการกำหนดค่าบริการที่ไม่เป็นธรรมของกิจการสาธารณูปโภคของรัฐบาล เช่น น้ำประปา ไฟฟ้า โทรศัพท์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418661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dirty="0"/>
              <a:t>ความรู้เบื้องต้นเกี่ยวกับจริยธรรมธุรกิจ</a:t>
            </a:r>
            <a:r>
              <a:rPr lang="th-TH" sz="3200" dirty="0"/>
              <a:t/>
            </a:r>
            <a:br>
              <a:rPr lang="th-TH" sz="3200" dirty="0"/>
            </a:br>
            <a:r>
              <a:rPr lang="th-TH" sz="3200" dirty="0"/>
              <a:t>การประกอบธุรกิจย่อมต้องมีสิ่งที่กำกับ เพื่อขจัดการล่วงละเมิดสิทธิอันชอบธรรมที่อาจเกิดขึ้น สิ่งนั้นคือ จริยธรรมธุรกิจ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7504830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200" dirty="0"/>
              <a:t>3.ปัญหาจริยธรรมจากวิธีการจัดจำหน่าย</a:t>
            </a:r>
          </a:p>
          <a:p>
            <a:r>
              <a:rPr lang="th-TH" sz="3200" dirty="0"/>
              <a:t>การจำหน่ายเหล้า เบียร์ บุหรี่ ให้แก่เด็กวัยรุ่น</a:t>
            </a:r>
          </a:p>
          <a:p>
            <a:r>
              <a:rPr lang="th-TH" sz="3200" dirty="0"/>
              <a:t>การเสนอขายโดยแคตตาล็อก หรือทางโทรศัพท์ ที่ให้ภาพไม่ตรงกับความจริงเสมอ</a:t>
            </a:r>
          </a:p>
          <a:p>
            <a:r>
              <a:rPr lang="th-TH" sz="3200" dirty="0"/>
              <a:t>การขโมยข่าวสารจากเครื่องมือสื่อสารต่างๆ ของธุรกิจกับธุรกิจ</a:t>
            </a:r>
          </a:p>
        </p:txBody>
      </p:sp>
    </p:spTree>
    <p:extLst>
      <p:ext uri="{BB962C8B-B14F-4D97-AF65-F5344CB8AC3E}">
        <p14:creationId xmlns:p14="http://schemas.microsoft.com/office/powerpoint/2010/main" val="2658302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th-TH" dirty="0"/>
          </a:p>
          <a:p>
            <a:r>
              <a:rPr lang="th-TH" sz="3200" dirty="0"/>
              <a:t>7 4.ปัญหาจริยธรรมจากการส่งเสริมการตลาด</a:t>
            </a:r>
          </a:p>
          <a:p>
            <a:r>
              <a:rPr lang="th-TH" sz="3200" dirty="0"/>
              <a:t>การโฆษณาชักชวนให้เด็ก ๆ เรียกร้องให้พ่อแม่ซื้อ เช่น ขนมขบเคี้ยว</a:t>
            </a:r>
          </a:p>
          <a:p>
            <a:r>
              <a:rPr lang="th-TH" sz="3200" dirty="0"/>
              <a:t>การทำประชาสัมพันธ์เพื่อสร้างภาพพจน์ที่ดีขององค์กร ได้ก่อให้เกิดการหลงเข้าใจผิด เช่น ผู้ขายเบียร์ โฆษณาการอนุรักษ์น้ำ ส่งเสริมบทบาทของครอบครัวพร้อมๆ กับการเสนอขายสินค้าของตน</a:t>
            </a:r>
          </a:p>
          <a:p>
            <a:r>
              <a:rPr lang="th-TH" sz="3200" dirty="0"/>
              <a:t>การจัดรายการชิงโชคต่างๆ เป็นการฉวยโอกาสจากความโลภ ต้องการรวยของผู้บริโภค</a:t>
            </a:r>
          </a:p>
        </p:txBody>
      </p:sp>
    </p:spTree>
    <p:extLst>
      <p:ext uri="{BB962C8B-B14F-4D97-AF65-F5344CB8AC3E}">
        <p14:creationId xmlns:p14="http://schemas.microsoft.com/office/powerpoint/2010/main" val="376052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dirty="0"/>
              <a:t>ความเป็นมาของจริยธรรม</a:t>
            </a:r>
            <a:r>
              <a:rPr lang="th-TH" sz="3200" dirty="0"/>
              <a:t/>
            </a:r>
            <a:br>
              <a:rPr lang="th-TH" sz="3200" dirty="0"/>
            </a:br>
            <a:r>
              <a:rPr lang="th-TH" sz="3200" dirty="0"/>
              <a:t>อริสโตเติล กล่าวว่า พฤติกรรมที่เหมาะสม คือ การไม่ทำอะไรสุดโต่ง เช่น ร่ำรวยเกินไป หรือ ยากจนเกินไป ควรปฏิบัติตามกฎของการเดินสายกลาง (</a:t>
            </a:r>
            <a:r>
              <a:rPr lang="en-US" sz="3200" dirty="0"/>
              <a:t>golden mean of moderation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1255342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ค</a:t>
            </a:r>
            <a:r>
              <a:rPr lang="th-TH" sz="3200" b="1" dirty="0" smtClean="0"/>
              <a:t>วามหมาย</a:t>
            </a:r>
            <a:r>
              <a:rPr lang="th-TH" sz="3200" b="1" dirty="0"/>
              <a:t>ของจริยธรรมทางธุรกิจ</a:t>
            </a:r>
            <a:r>
              <a:rPr lang="th-TH" sz="3200" dirty="0"/>
              <a:t/>
            </a:r>
            <a:br>
              <a:rPr lang="th-TH" sz="3200" dirty="0"/>
            </a:br>
            <a:r>
              <a:rPr lang="th-TH" sz="3200" dirty="0"/>
              <a:t>จรรยาบรรณ หมายถึง มาตรฐานคุณค่าแห่งความดีงามของการกระทำหนึ่ง ๆ และหรือพฤติกรรมโดยรวม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2350851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dirty="0"/>
              <a:t>ความหมายของจริยธรรมทางธุรกิจ (ต่อ)</a:t>
            </a:r>
            <a:r>
              <a:rPr lang="th-TH" sz="3200" dirty="0"/>
              <a:t/>
            </a:r>
            <a:br>
              <a:rPr lang="th-TH" sz="3200" dirty="0"/>
            </a:br>
            <a:r>
              <a:rPr lang="th-TH" sz="3200" dirty="0"/>
              <a:t>ธุรกิจ หมายถึง บุคคล นิติบุคคล หรือองค์กรใด ๆ ที่ดำเนินการผลิตสินค้าหรือและบริการเพื่อผลตอบแทนในการลงทุนในรูปของกำไร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1927984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dirty="0"/>
              <a:t>ความหมายของจริยธรรมทางธุรกิจ (ต่อ)</a:t>
            </a:r>
            <a:r>
              <a:rPr lang="th-TH" sz="3200" dirty="0"/>
              <a:t/>
            </a:r>
            <a:br>
              <a:rPr lang="th-TH" sz="3200" dirty="0"/>
            </a:br>
            <a:r>
              <a:rPr lang="th-TH" sz="3200" dirty="0"/>
              <a:t>จรรยาบรรณธุรกิจ หมายถึง มาตราบานการผลิตสินค้าและการบริการให้บริหาร เพื่อผลตอบแทนตามคุณค่าของการลงทุนโดยเป็นธรรมต่อทุกฝ่าย กล่าวคือ ทั้งเจ้าของกิจการ ผู้บริหาร ผู้ร่วมงาน ผู้บริโภค ผู้รับบริการ รัฐบาล และสังคม ซึ่งมีความสัมพันธ์เชิงเศรษฐกิจร่วมกัน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2952662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dirty="0"/>
              <a:t>ความหมายของจริยธรรมทางธุรกิจ (ต่อ)</a:t>
            </a:r>
            <a:r>
              <a:rPr lang="th-TH" sz="3200" dirty="0"/>
              <a:t/>
            </a:r>
            <a:br>
              <a:rPr lang="th-TH" sz="3200" dirty="0"/>
            </a:br>
            <a:r>
              <a:rPr lang="th-TH" sz="3200" dirty="0"/>
              <a:t>จรรยาบรรณธุรกิจ มิได้หมายความเฉพาะความชอบธรรมของตัวธุรกิจเท่านั้น แต่หมายรวมถึงกลไกในการจัดการกับองค์ประกอบ และหน้าที่ขององค์ประกอบแต่ละประการด้วย ทั้งนี้เพื่อประสิทธิผลสูงสุดของธุรกิจเอง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4034735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dirty="0"/>
              <a:t>องค์ประกอบสำคัญของจริยธรรม</a:t>
            </a:r>
            <a:r>
              <a:rPr lang="th-TH" sz="3200" dirty="0"/>
              <a:t/>
            </a:r>
            <a:br>
              <a:rPr lang="th-TH" sz="3200" dirty="0"/>
            </a:br>
            <a:r>
              <a:rPr lang="th-TH" sz="3200" dirty="0"/>
              <a:t>ความเฉลียว</a:t>
            </a:r>
            <a:r>
              <a:rPr lang="th-TH" sz="3200" dirty="0" smtClean="0"/>
              <a:t>ฉลาด</a:t>
            </a:r>
          </a:p>
          <a:p>
            <a:r>
              <a:rPr lang="th-TH" sz="3200" dirty="0" smtClean="0"/>
              <a:t>ความ</a:t>
            </a:r>
            <a:r>
              <a:rPr lang="th-TH" sz="3200" dirty="0"/>
              <a:t>กล้า</a:t>
            </a:r>
            <a:r>
              <a:rPr lang="th-TH" sz="3200" dirty="0" smtClean="0"/>
              <a:t>หาญ</a:t>
            </a:r>
          </a:p>
          <a:p>
            <a:r>
              <a:rPr lang="th-TH" sz="3200" dirty="0" smtClean="0"/>
              <a:t>ความรู้</a:t>
            </a:r>
            <a:r>
              <a:rPr lang="th-TH" sz="3200" dirty="0"/>
              <a:t>จัก</a:t>
            </a:r>
            <a:r>
              <a:rPr lang="th-TH" sz="3200" dirty="0" smtClean="0"/>
              <a:t>เพียงพอ</a:t>
            </a:r>
          </a:p>
          <a:p>
            <a:r>
              <a:rPr lang="th-TH" sz="3200" dirty="0" smtClean="0"/>
              <a:t>ความยุติธรรม</a:t>
            </a:r>
          </a:p>
          <a:p>
            <a:r>
              <a:rPr lang="th-TH" sz="3200" dirty="0" smtClean="0"/>
              <a:t>ความ</a:t>
            </a:r>
            <a:r>
              <a:rPr lang="th-TH" sz="3200" dirty="0"/>
              <a:t>มี</a:t>
            </a:r>
            <a:r>
              <a:rPr lang="th-TH" sz="3200" dirty="0" smtClean="0"/>
              <a:t>สติ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1579484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ประโยชน์ของจริยธรรมสิ่งของที่ปรากฏอยู่ในสังคมบางอย่างอาจมีค่ามาก บางอย่างอาจมีค่าน้อย ทั้งนี้ขึ้นอยู่กับอุปสงค์และอุปทานของตลาด ซึ่งเป็นกลไกที่สามารถอธิบายได้อย่างชัดเจน แต่จริยธรรมนั้น เป็นสิ่งที่มีคุณค่ามิอาจซื้อหาหรือกำหนดคุณค่าที่แน่นอนได้ ขึ้นอยู่กับการกำหนดค่าของแต่ละบุคคล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16601241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141</TotalTime>
  <Words>529</Words>
  <Application>Microsoft Office PowerPoint</Application>
  <PresentationFormat>On-screen Show (4:3)</PresentationFormat>
  <Paragraphs>59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Ion Boardroom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SSRU</dc:creator>
  <cp:lastModifiedBy>TAO</cp:lastModifiedBy>
  <cp:revision>30</cp:revision>
  <dcterms:created xsi:type="dcterms:W3CDTF">2013-08-21T10:49:00Z</dcterms:created>
  <dcterms:modified xsi:type="dcterms:W3CDTF">2022-08-27T10:45:12Z</dcterms:modified>
</cp:coreProperties>
</file>