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3" r:id="rId2"/>
    <p:sldId id="275" r:id="rId3"/>
    <p:sldId id="286" r:id="rId4"/>
    <p:sldId id="287" r:id="rId5"/>
    <p:sldId id="298" r:id="rId6"/>
    <p:sldId id="299" r:id="rId7"/>
    <p:sldId id="300" r:id="rId8"/>
    <p:sldId id="288" r:id="rId9"/>
    <p:sldId id="289" r:id="rId10"/>
    <p:sldId id="301" r:id="rId11"/>
    <p:sldId id="311" r:id="rId12"/>
    <p:sldId id="290" r:id="rId13"/>
    <p:sldId id="309" r:id="rId14"/>
    <p:sldId id="306" r:id="rId15"/>
    <p:sldId id="307" r:id="rId16"/>
    <p:sldId id="291" r:id="rId17"/>
    <p:sldId id="303" r:id="rId18"/>
    <p:sldId id="295" r:id="rId19"/>
    <p:sldId id="296" r:id="rId20"/>
    <p:sldId id="310" r:id="rId21"/>
    <p:sldId id="31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9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47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7052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50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4817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82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81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93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8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0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6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2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79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27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60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1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saritiaw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5560" y="2132856"/>
            <a:ext cx="7848600" cy="1600200"/>
          </a:xfrm>
        </p:spPr>
        <p:txBody>
          <a:bodyPr>
            <a:normAutofit fontScale="90000"/>
          </a:bodyPr>
          <a:lstStyle/>
          <a:p>
            <a:r>
              <a:rPr lang="th-TH" sz="4800" b="1" dirty="0"/>
              <a:t>รหัสวิชา </a:t>
            </a:r>
            <a:r>
              <a:rPr lang="en-US" sz="4800" b="1" dirty="0"/>
              <a:t>MCA1109 </a:t>
            </a:r>
            <a:br>
              <a:rPr lang="th-TH" sz="4800" b="1" dirty="0"/>
            </a:br>
            <a:r>
              <a:rPr lang="th-TH" sz="4800" b="1" dirty="0"/>
              <a:t>รายวิชา</a:t>
            </a:r>
            <a:r>
              <a:rPr lang="en-US" sz="4800" b="1" dirty="0"/>
              <a:t>  </a:t>
            </a:r>
            <a:r>
              <a:rPr lang="th-TH" sz="4800" b="1" dirty="0"/>
              <a:t>การนำเสนอเชิงนิเทศศาสตร์ 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88088" y="5105400"/>
            <a:ext cx="3376464" cy="1752600"/>
          </a:xfrm>
        </p:spPr>
        <p:txBody>
          <a:bodyPr/>
          <a:lstStyle/>
          <a:p>
            <a:r>
              <a:rPr lang="th-TH" b="1" dirty="0">
                <a:solidFill>
                  <a:schemeClr val="tx1"/>
                </a:solidFill>
              </a:rPr>
              <a:t>อ. อิสรี ไพเราะ(อ.ต๊ะ)</a:t>
            </a:r>
          </a:p>
          <a:p>
            <a:r>
              <a:rPr lang="en-US" b="1" dirty="0">
                <a:solidFill>
                  <a:schemeClr val="tx1"/>
                </a:solidFill>
                <a:hlinkClick r:id="rId2"/>
              </a:rPr>
              <a:t>isaritiaw@gmail.com</a:t>
            </a:r>
            <a:endParaRPr lang="th-TH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MB. 0863583508</a:t>
            </a:r>
          </a:p>
          <a:p>
            <a:endParaRPr lang="en-US" dirty="0"/>
          </a:p>
        </p:txBody>
      </p:sp>
      <p:sp>
        <p:nvSpPr>
          <p:cNvPr id="15364" name="AutoShape 4" descr="data:image/jpeg;base64,/9j/4AAQSkZJRgABAQAAAQABAAD/2wCEAAkGBhQQEBAQEBIPEBAQDw8VFRQVDw8QFBQQGBAVFRUUFRUXHCYeFxkjGRQUHy8gJCcpLCwsFR8xNTAqNSYrLCkBCQoKDgwOGg8PGiolHyQtKTAvLCwsLSwvKjU0LCksLy0qKi4sMCwpLCwwLCwsKSwpNCwsLCwqKSwpLCwpLCkpLP/AABEIAMMBAwMBIgACEQEDEQH/xAAbAAABBQEBAAAAAAAAAAAAAAAAAQIEBQYDB//EAD8QAAIBAgQCCAMFBwMEAwAAAAECAAMRBAUSIQYxEyJBUWFxgZEyocEHI0JSsRRicoKS0eGisvAzY8LSFmSj/8QAGwEBAAIDAQEAAAAAAAAAAAAAAAEFAgMEBgf/xAAzEQACAgIBAwEFBgUFAAAAAAAAAQIDBBESBSExQRMiYYHBMnGRodHwFSMkUbEUM0Lh8f/aAAwDAQACEQMRAD8A9xhCEgBCEIAQhCAEIQgBCEIAQhCAEIQgBCEIAQhOdarpEA6Qkb9s8PnF/bB3GTojaJEJwGLHjHDEr3xobR1hOYrr3iOFQd495BI6ES8WAEIQgBCEIAQhCAEIQgBCEIAQhCAEIQgBCEIAQhCAEIQgBCEIAQhCAEi408vWSpDxx3HlJXkh+CNeES8S8zNYt4l4l4l5JA68NUZeF5AJGFqHWB3yylXgReoPAGV/EfFJwtVEVA4td+d7HlaZQrlZLjEwtvhRXzn4NJCVOR8Qri9ZRGVU07m25IvYDnLaYTg4PjLyba7Y2x5we0EIytVCqWPJQSZisx4qcsQpKjuE2048rn7pzZebXipOfqbiEzfD+fNUYI5vfke280kwtqlVLjI2Y2TDIhzgEIQmo6QhCEAIQhACEIQAhCEAIQkCvnVJDYtv4bzKMXLwjCdkK1ub0T4Tlh8UtQXQgidZDWuzMk1JbQQhCQSEIQgBIGNPW9BJ8wXGlKtWqsgqClTpFaqlNYqMyAKabkECxNQ2t3TTdfChcpmyur2j1vQ3H/aFhqYbQXqsFqbBWQakNipLWt52tM3mP2g16jAUbUFFWjYgKzlWQlkfVceo7paYHhqhSqA6TUK1641VDqvS6LUQV+E9Yje19pWYjhBCFakzU3CYVrEl0atUZlJN7lQNtlsN+UrP4pGb13SLeqvErf2W/i+/5FhlP2mKwH7VT6MlWYsl2UIDYXX4r3HZNZgc3pVxelUR9gSAesoIuNSndfWeQZnkdagGvTZlCMiug6QNoq9drLdlUcrsBzk/D8M4guSR0IGJo6rvZjTZgisum4bmdiROqOckttpozyOn40lyrlx8/Ffh5PQMz4xw1AdaqrsadR1VOvrCgkgMOqDt2kSgbirEYxlp4amaFDEUXCV3VrpVUOTZlJU/Dy585wyvhGlQalqvVqJiaqBiLIydEzEGnci97j0khMX0fQqoAUHEuAAAADUIFgOW1Qzjt6lKfar9+TjmsbH+ynJ/3f0X4eTZcGU3FACs/S1F1Kz/AJiHO/lJmfZEuJS9rVFHVPL+U+EbwvTth1Pad/ff6y4l5XKUNPffsVVsY2qSkuz2eW4PMHwdYkDQL2Zbcj2giehZdnVOsgYMFNtwSBY+vOQ+IOGlxI1LZaoHPsYdzf3mTfJq9LqlHUcr/Evut5aSdWTFNvUighHIwJtRXKD/AH8jeY9Omo1EQglkIFiDv2Ty7GIVdtZC2JuG2K+Bk6niHQ7MysO4kbxlfH1WcO7pUK8hVw+Hqj3K6v8AVN9FU6G+PdfgceXk1ZaXtE4tfP8AQv8Ag3AFiKu+gcja1z4d82cx2W8bWstdEHIaqYI/0m9vea6jWDqGU3DC4M4MxWOfKa0XPTJY6r4Uy3rz6P8AAfCEJxFqEIQgBEJimY3Ps7YsQCQoOwm+iiV0tI48zMhiw5SNgtQHkQfWOnm2GzxlYEMR6zcZLmgxFPUPiRtLfxaQf0Im3IxZU9zRhdRhldktMsYRLwvOQsyHnFYpRdhztPK8dmx1HftnrONZNJV+TAi252nlGf8ABtfpWagFrozbBatOkR/EKhHyJllg2RgnsoerY07mnH8C+4PzhjWpoLkOSD4CxN/eegzJ8F8InCqHrFWq22CnUFvz63aZq5zZU4zsbid/T6Z00qMxZFx2YLRF2PkO2SZ57xlmhWs6luXIdw0rt87+sxx6lbPizLOyHj1c4ruaelxShNiCB53lzSrBgGUggzxujmR1T0Xg/EM6VL/CClvPTv8ASdWXixrjyiVvTeoWXzcLDQzG5sdVar50F/qxJB+SzZTO4nAqzM1rEte4JG97g7SgzMSWTFJPWj0cLVW+5QV3IVz/ANvMD69KFX5Tvp+809n7TTX0TD6/1EmVMqFiAxAsRvY9Um59zIxZFa5clg7NsABcpp7e4Sq/g2VLtBJ+fD/XRNnUKKu9j0Qn61Ikczg6xHnXa4+ayRVN3cf/AGqKjySktUfMGH7LZRouy6cKnZcLTqFmJHiD2d05VatiGIItVrOdjy0lE9wR7Tjtw76m1KDXy+ZvhkV2R5QkmiNUzAJoJ7Di6n/6EA/0uZU08QpKJbdcPTH8zE3/ANgkTH4k6dJvcYZV/ma4PrcCLlPXxAH/AHEHoFB/8p1U469f33/7OC2+TlpfvwevZPT00UHh/iTZxwq2RR+6J1npn5Ml4FiQhIJPNOI3FOtXPL7xvmSZRPiSdzffkLWHnaXPFjXr1PGsfkT/AGlGzXJ9J6aj7CPn+X/uyXxZzoZhrrVaR501otf+MP8A+nznqXBmI1YYD8rEek8xwuD/AOtVHM1ACf3VAA+d56BwFU+7YeJ+k5cv3qH8GWHTv5eZHX/KP0X1RrIRLxZRHsBIQhJAGefcR4Mo7A7cyPEd83OMxgpi55nkJms3xaVlIqL0gANgAAw/hOxB9Z24kpwfJLsVHU4VXR4Semjz7G4opcjsBN7iehfZvh6gwnS1QVNdtSqRYhANINvGxPlaY/LM2weHrFqmBxLMDsz1Fq28kZrT0vKs8pYhQaZIuPhZSjexm/MsnNa4vRy9Lopqlvmm/wCyLGR8djBSXUeZ2A7zYn6TveYnN89LY2thmNlpqgpjb4igZj5m4HpK+qKlNJlzkWOFUpR8jMdnzFidRkHFUqOMGjEIr/law1qfA/TlIONveQXzDow7X+Fe/e/ZPROmCh2PDRybpW9yRg8yGDZlSpVupt/1G0+HV5T0ThfO/wBqo6z8atpbx2BB+fyng2Y570mKqjYWIAsQQRaeg/ZRnH3tWix+NAy+ak3+TH2lfkRjZXyXlF7hSspvUZN6f7X6Hpz1AoJOwExHGvDqY0irRqaKygAhtSpUA5X22bx8u4Tjx7xccPiKeGXVc0VqDeytqd1377aOXj7VuTYupjA5clKS9Vjvct+Vd+drb9l5oopaXtEzszMqPJ1SjtFblHA2LqVQrUxTRWBNRq1MrYHsCMSfaerZVlq4emKa7nmT3tMBRyLC02LIKysfxDEVFPyMukzWpQQMjvVpr8Qc6mA8+0eM23122JbZzYuTj1NuK/Pf0X5GxvOFTCK3ZY+ETD4oVER15OoI9RFNa0rNaL/aa2YzNc4KhwbBRUqKCOZCvZb+/wApn2xhJ9ZNz7L2q0UXS4dqyEEC+kkNcsPy72PnfsmbbXh30V1dWJsLqdz+6eTekucGyKjp+TyvV6LJz5Lwa7KsQezumgKgykybKKlSi7FWolqb6NQsxOk6Tbs3mcyPMClXDNc6OmVXW5sUYgbjkbXJ9Jy5lkZT90selUTrq9/1NvWwCN8SKfNQZHoZFRR1dUCsD2bb99p1zasy4jRTIVAqXFr9YliT7afaSOGan7RRWu9h95UAA5EK2kE38jOJqL7tFpxezSLsAO4RbznrhqmJuOl4ExmqRszr6aNVu6m3vawhLb0RKWk2eZZ3X11CdzdnblfmT/eVlP6yficQFNyL7ge5A+sZiqFjcT00GlqJ8/ug5bsLLKMAXweJt8QRnHpUufkDL/gRSAdQKk6ufdtG8H4NXpPTYXV6diPAmS+FsLVR3WqpUU2Kg2sCLW27++V91nu2Q+ZeY9P8yi1L01/6aeES8SVB6UW8ZVrKg1OyqO9iFHuY68xf2huQ+Fvun323Zr6m/na/zgktuKqmmkK6jWFDfCeY0kix8xb1mUwfEVCqNnCk9jbfPlK2kwsQjPTDcwjFQT3leR9RM/U4IcG+GrfyOLj3E7Kb+C0yry8N2S5RNXmONUHqsjNa9gVJA75VjOXVwymxBuD49kx+brXwtRenQ06yC4PMOnbY9olhTxwqItReTD2aW1dsZrR5u/GnVLl3/Q96y7GitRpVV5VKaN7i9pjuJuFxXxjV1r9H1KYIVA56Rbi5OoW6unbwkfg/iO2XV03L4QM1hct0BbUSo53W7j0E6UKq6futOk73XtuL3J5km9995V14/vtN+D0F+c1XFpb2u/6FbnWBq00LipSa176m6H2Jv7XmNxFcuR0i9TUC2ncHwLDa03WZZYlcfeKGI5HtEpqOQU6T6gzKR+Xqn3EsPZzlHjy/Ipf9RTCfLh+ZgeI6WvGLUSwNRdrWALAbD12EsuF8zNOslZWKGnZgbXv4Ed3OaLinK6eIQuiqMTRGtGGxfTuUe3O4Fr8wZg6WJUMWQnS41eR7R7k+845xlUnFltVZXktTj6G54qqvmVSjW6SilSijKPu2XUCSRfrG3M+80mWIaWDoISLhCTblqJNz7zy9MxI3uAJtOFc+FWk1N2BNM7WYE6T4c7X7fGTiySlpmvqVblXuPks2rG8scC2oMv5lI9xK12X8wtI+Y8SUsLTJuGqOCEW9ifHwEtbpR4HmcWuftdG14TzDXhVAN+jd19AxI/WcOJOJlw5WmxAZwWtvfQDbYefb4TDfZ5xSKJqUqmoqw1DSLkNf/MjfaXXqV6+HrUKdYrTpgE6L2Oskiwvta0pHFRu2/B7KMpWYuo9n4NIvEob4bGV2IxmJL6qWKKC/w6EUepA3mNw+aLyJ0ntBllhcyI2DXHZc3t4yyUapeiKGU8iHiTN7lWcVyLVWB/eBsbysp8Khma1ZijNq06QGXe+x/wASny/NvvBTJ61gfSazL6nWXx2mu7FrcW4m3G6jkQsjGx9vidMRXOqtUO+kOf6aYH0lvwkujBYcd6av6mLfWVWIyio1OqgK3qBwGN9tR7R5Ey2y7DNTpol/gRV9haU56lFwHjw8hqDOoMgkkB5VcUYjThmH5mVfnf6Sbrmc4zxdkppftZvlYfqZvojysSOTMs4USfwMnRpdJXpp+9f25fMiWnEVAJXqKOQbb1AP1nHhGnrxWrsW3/t9BJPFFS+Iqea/7Flty/qOPwPNOGsLl/eX0ZfcGnq/yfWacGZXg82X+T6zSh5WZa/msv8Apj/pona8IzVCcpZDyZneOsB0uDdh8VAioP4QCH/0kn0l+WjHsQQdwQQR3jtkDZ4zTrydgsbpYHxEiZzl5w2Iq0d7I3VPfTO6n2NvMGRkqyDIuvtMpCvg6dUWLU7H07R7Xnm3DtY6zQ7Kh6vg3YfaemO3T4R6Z3IBnleX1eixKX2NOqFPkTYH2M6qZuK7HBk0qbXLwz0nKsnqYaqtZGFQEMrp8Oukws6/UeIEzVeviMG5Oiqqkk6gCQLm55X2uTNXhsdsJPp4wHZgDMFfPe2Zyw6nHilpGay7jzULNpb5H5bfKNbiYVazU2ATloYHZvAzQvwjhcW3WQIx/EvVb3EwXHHDb5dVVdRqJzR+Rt2q3jynbVllVkdMXr3X+C9XF6W9bGYDEZYaVatd+qtR9Kk/hJuPkR7TT4bHdLTWp2kWb+LvlbnlEalxJJ2Uoy/h1aSAxHiD8hNmX78FNehp6Y/Y2OuXqbL7OsjRE/aqyaqji9Mso0005Ai/N23N+wW7bzXY3on3dFcjl1QWHkeYmP4f4sBp0aVa2oUksw2GjdVuO8abGaSnVVxdSCPA3mVdUHFGq/JuhN7Rkc1qqKvVoYlV7fvgf9JH1kV+GDiKdToqoeoai1EWoppEELbTquynbUL3HObarRB5gGcqJVDsADN7x1NeWckeoSqf2UvkecYajVwtY06yPSfTcBhzF+ankw35i80eEz5h2+80WZ4AYqk1JrXIJQ23SpbYg9ncfAzzajij27HtHcZXX1uuXf1LzCyI3w93to2xxdGsLVqdN/NQZy/+KYaob0nqUSe5tQ9mmew+LtLXCY8giaU2vB1ySl2ktnLiPhuvgjRr3FSlYL0i3+IEldS9lwSJq8pxepFcdwMkV8QKuCZXGpQVJHetxf5XlBwyxQPRbnRqMndsDsfa07sWxy3GRT9SojBRnA9KpPqUEdoBnQGVeU4waLMQLHa/jLSV1sOEmi7x7lbWpfAXXA140iNKzA3nPEZgFBJ5CY3ibMFrG4bZQNiLWM2FXDhgQRcGU+I4ZpMb6PmbTpx7IVvk/JX5tFl8eEWteuyk4Sxq02Yki5B7e+30Ej5pjS9Vj+Yk+55S0xWStT3pUwee1gfkech4bAk/HSqggi3UYA+p/vO6icXJ2tlTm1zjCOPBP79dmafhw6U/lWXqVpQZXRcfEunuF7+8uKaGV18lKbkXeHB10xg/QmCpCcgsJoO07loxnjGecXqSCTGfaLhRroVRzKOhPgpDD/c0xo35G89D4pN1osfw1hfyZWH62mTbBUhjnSoo6OphyRYlbOrruLcjYmQzJDMlxWltJ5NtMFx/kjU8R0tK4JO9u7sM3NagtKoulyyFgN7agb7XtsRGcbUQKaVCOYHqeyEQyBkuYGpRpsdmKi47mtv85a08TMjkWMbU6sAO1QPn9JfrUkEo0OW46zDeQ/tUp9Lh0qfl/wCf3kKhiLES0z1enwTDmQD+kyi9MxmuUdHmmSV9N6Z5ODb+MXtPRsLwbQq0NNQsWdRqOoi58uzeeUJXsTuAyncdzCet5TmF6akHmoPynRbY9JJ9jix6Y83KS79imzL7OqyBThnVxTUqA2zEatQBI2237O2VDYzE4U2rU6qW/FYkf1CekUMwkwYhHFnAIPeJhC+UTZdh12GCwPFxYDrA+gnfA58WrNSqaQbjSRtcFQwv6H5GaevwBhcSbqvROfxIdO/iORmG4yyCrl+JpBjqVlVVqD8Vj1SR2EbDyvO+rL395TZHS9J+q/wbSlzDc7WtudvSeaZ9huixeITs6Z2H8LnWvyYTfZNjulpK3eN/PkZnuP8AAgGlieQa1J/4gCUPquofyibcyPKCkjl6VP2dzrfr9DOUq0nYbEcpV0z3ESXSlWeja7m6wFfVhqq/uH9JGSsgxAqIyt0yWYBlPWXkbDvBt/LG8OVLqy96zJZTkzpiajKWulR7aiSApNxz7LGZ1Wezls1ZOP7evij0vLvvKqKfhLC/pvNkJg+GccGxCKdJChyWsQAQtxvN0pmzJuVrTj4NHT8WWNGSnrbZ0AhpgI8TlLIZoiGlO1ooEgaI/QQGHknTF0wTo4pStOyrFCxwEE6HCEBCCSK5kaq0k1JErCYmRS59T6WmUBsdSsD4qwP/ADzmTzbL3qVadQHRoBBtuTcWt5Tb4ijeVtbCSAYrF4VgLm5tY+xvJfF414JG7tJ+cusTluoEHtBErcwy13w3QbXtbVva3faSDFZbQ++S3aSPlL2u4RtL3Q9moFQfInYwGTdCA3MqVN/USbxjvh6L/lemfTUIYREA7pc5XV1IyHtExjZhpN028Ow+k0nCuYCs1uTLa4+ogHnHEuRacU1luGO/ge+bXhfEEUEQndAF9ht8pw47UUqvLrG9pVcL409I6E3uAR+h+klkLybyniZLpYuUqVJ3StMTI1OWY+zDeR/tJTpaFJ7XNOrSI/qAPyJlZg8TYiWfEP3uEcdyzKL00zCa3FozeUfdV6tH8JPSJ5E9YehlzmOCFejUon8a9U91RSGQ+4EzoxS2pVdaF6dtViOsh2bbn3N6TRdNcC0vavfhwZ4zK3TarY/eeecSZNXpaKzhVBYrdSD1iLgOBvewPsZV4XMWU9cXHeOc9A4wwmvDU7cxWB8+o4mJqZfa8qr4KubjE9NiXSvpU5+WbfhRQ41DkRMxmOdF8Y2Hp7IrEOe1m228t5p+Cxal/J9JnsPw6WrmuuzM7HwNzeaWdcV2NhSrtTGHFNQxKsLE2ABtcn+02mExOoC/OZXLsISUZvwqQB5kG/ymjw4jfbRi4+9stEadFkak07qZBkdRHARojxBIoEW0QRwgkLRbQigQAhHQgENxOLpJRE5ssxMiC9KR6lCWLJOLU4BVVcPIdXCy7anI1WjAM7jMEGVlPJgRKfOMuarR6Enb81t7eU11XDyHVwkAwD8O6eUl8M0OixFvzL+h/wAzT1sFID5aVqJUXfSTcdtjbl7QCg+0Kleuh71P0lHkmDtXQ99x7j/E1XFGXtiKlMqDZQbk7dnISFRwHRMh7nX9bSSPUsGUA2uL90XTJPF1Bf2bpAqhxbrAANbz5zMrmjIeqdQ7jv7GYmRoaT2M0OHfXRZT3TIYDOEqnSeq3ce3yM1uU0za3hAPHa+TuMTWpF6llqMQutwNBN12v3G3pPRspxLrSXplChVA1FrXsOZHfInED0sNUatUALcgLC5PdIvD+ZHGVA9QDQG6qW2A8u+b4Wyh3izltxq7u01ss8xxZqp1F1qKtMC3PSVa5Hfvb3kOtkpcEDa4lni8WyV3p0kuTo3vpVRbw3v4fOW2Cw5sL7mTN8km33MKo+zbilqPoVeQ4F6VMoVudNgQRY7ePKWWX5ToVQbEgC/naWlKhJdOjNR0bOGHw9pOppHJTnZKcEjqYkhBOaJOqiAPWdBGKI8QSOEcIgiwBRFEBFgCwhCQDiRGETqRGkSDI4FZzZZIIjCsAisk5PTkwrGMkAgPRnB8PLI04xqcAqHwsjvhZdNSnF6EAoauElbmOWllOn4gVI7OTA/Saiph5Fq4aAZbPwXwppgHWRa1jzmXTJ3A609Fq4SQ6uB8IBhHy4ieh8HuWopq3Onn2ynxOBt2Sz4Qf7sDz/WGDI8Y4I1sVU7QtgB3dphwpgmoNZgbXNiBeX1bD68RW/jH+0S2weX27JJBwwuCLVKlQi2phbvsBz/WXFChOlDDyZToyTBoZTpySiRVpzsqQNCKk6qsVVjwIJ0AWPAgBHgQSKBHAQAiiAKBFEAI4QAgIRRIAsIRYByIiER5ES0gyOZEaROtohEA5FY0rOxEbpgHApGlJIKxpWARmpzm1KSysaUgEFqU4vh5ZGnGGlAKp8LOD4K8ujRidBIJKFsrB7ImFyMUySh0gk3Fri5527pf9BE6KAUtDJFQsRclmuSe0/TlJiYS0nilHCnMjFkVaE6rSncU48JJIOSpOgSPCRwWAMCx4WOCxwEAaBHARQI4CAIBHWgBHSAIIsIogAIsIsAIQhBI2JCEgkIhiQgAYkIQBLRLQhAGmJaEIAERtoQgBpiWhCQSFo0rCEkgNMUCEIIFtHgRISSB1osISQLHAQhAFtCEJAHQhCAKIsIQBYQhACLCEA//2Q=="/>
          <p:cNvSpPr>
            <a:spLocks noChangeAspect="1" noChangeArrowheads="1"/>
          </p:cNvSpPr>
          <p:nvPr/>
        </p:nvSpPr>
        <p:spPr bwMode="auto">
          <a:xfrm>
            <a:off x="1524001" y="-904875"/>
            <a:ext cx="2466975" cy="1857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228600"/>
            <a:ext cx="2743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Week  </a:t>
            </a:r>
            <a:r>
              <a:rPr lang="en-US" b="1" dirty="0">
                <a:solidFill>
                  <a:schemeClr val="bg1"/>
                </a:solidFill>
              </a:rPr>
              <a:t>7</a:t>
            </a:r>
            <a:r>
              <a:rPr lang="en-US" b="1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DBF09-AD2C-2C85-96A0-55C4AACD3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197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4473D-6C6F-268F-239E-F4CE1BE52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7072"/>
            <a:ext cx="12192000" cy="6480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6. จงใช้สายตาให้เป็นผลดีต่อการพูด (สบตาผู้ฟังด้วยความเป็นมิตร)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7. จงใช้ภาษาที่ง่ายและสุภาพ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8. จงใช้อารมณ์ขัน (สุภาพ)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9. จงจริงใจ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10. จงหมั่นฝึกหัด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FA595-46EB-1270-9743-6BB67B0D1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513" y="1490810"/>
            <a:ext cx="8072487" cy="536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05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76DAA-A1CC-D054-8A86-FAD5F34C8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02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7D8F9-CD98-55AF-F37E-460C861FE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0194"/>
            <a:ext cx="12192000" cy="6367806"/>
          </a:xfrm>
        </p:spPr>
        <p:txBody>
          <a:bodyPr>
            <a:normAutofit/>
          </a:bodyPr>
          <a:lstStyle/>
          <a:p>
            <a:r>
              <a:rPr lang="th-TH" sz="3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ใจถึง พึ่งไม่ค่อยได้ สร้างปัญหาต่อ ก่อปัญหาใหม่ ยืนยันเรื่องความโปร่งใส แต่ไม่ให้ตรวจสอบ พร้อมชนทุกปัญหาด้วยสติปัญญาที่มี แปดหมื่นสี่ คือจำนวนเซลล์สมอง จุดแข็งคือหัว จุดอ่อนคือ สิ่งที่อยู่ในนั้น ฉลาดพูด ตอนไม่พูดฉลาดกว่า</a:t>
            </a:r>
            <a:endParaRPr lang="en-US" sz="36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8813C-A278-43BE-B010-B4498042A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9249"/>
            <a:ext cx="12192000" cy="43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8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7EBA-DC9C-401E-7767-49D1CA82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21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F7AAD-787E-0E87-4288-EBEF2966F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2998"/>
            <a:ext cx="12192000" cy="6085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หลักการพูดต่อสาธารณะชน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1. การวางตน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2. ท่าทางการเดิน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3. ท่าทีเป็นมิตรกับผู้ฟัง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4. การแสดงออกแจ่มแจ้ง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5. ให้เกียรติผู้ฟัง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6. พูดเสียงดังชัดเจน</a:t>
            </a:r>
          </a:p>
          <a:p>
            <a:pPr marL="0" indent="0">
              <a:buNone/>
            </a:pP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53658-32F9-2B22-A8BC-630B68A68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512" y="1517715"/>
            <a:ext cx="8072487" cy="534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57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BB793-CC56-E2BB-088E-BB825D41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254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B0EAD-8620-D916-A4CD-F43C8E8DA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61913"/>
            <a:ext cx="5967167" cy="63960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7. อย่าพูดแข่งกับเสียง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8. อย่าทะเลาะกับผู้ฟัง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9. อย่าแสดงอาการโกรธ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10. พูดด้วยระดับเสียงสูงต่ำ (มีจังหวะจะโทน)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11. การสร้างความเชื่อถือ (คำพูดที่สัญญาไว้ / บุคลิกภาพการแต่งกาย ท่าทาง)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12. รักษาเวลาให้เที่ยงตรง (อย่าพูดนานจนเกินเวลาที่กำหนด)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A8DC7-CB76-2579-3CBC-31560EE6B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832" y="1"/>
            <a:ext cx="5967168" cy="3306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FB6692-91B1-2912-21A4-62E3F5F8B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831" y="3306453"/>
            <a:ext cx="5967167" cy="35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7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A7CCE-98AA-8D6E-29D7-A3AB49D05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24842"/>
          </a:xfrm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ส่วนประกอบในการพูด</a:t>
            </a:r>
            <a:endParaRPr lang="en-US" sz="4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648238-D18B-0CE1-6FC4-8D1C9AC193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24842"/>
            <a:ext cx="12192000" cy="543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6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3EEB7-C8E6-5520-E136-AFACF02D1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178351"/>
          </a:xfrm>
        </p:spPr>
        <p:txBody>
          <a:bodyPr>
            <a:norm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สายงานนิเทศศาสตร์ที่เกี่ยวข้องกับทักษะในการพูด</a:t>
            </a:r>
            <a:endParaRPr lang="en-US" sz="36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D2C84-208F-1D96-D4F6-6858F046E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02936"/>
            <a:ext cx="5279010" cy="5755064"/>
          </a:xfrm>
        </p:spPr>
        <p:txBody>
          <a:bodyPr/>
          <a:lstStyle/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ผู้ประกาศข่าว (วิทยุ / โทรทัศน์)... ผู้สื่อข่าว (วิทยุ / โทรทัศน์)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* โฆษก / พิธีกร / ผู้ดำเนินรายการ (วิทยุ / โทรทัศน์)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นักจัดรายการวิทยุ / ผู้ดำเนินรายการทางโทรทัศน์ 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นักโฆษณา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นักประชาสัมพันธ์และนักสื่อสารการตลาด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E8E2A4-5273-CA26-6847-6D9205FA9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559" y="933254"/>
            <a:ext cx="6790441" cy="592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68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72A12-F267-2F8A-C5D3-78861983E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1E70D-64AE-7427-95EA-9E3C12513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7584"/>
            <a:ext cx="4958499" cy="6160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th-TH" sz="3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หลักการใช้เสียง (น้ำเสียง)</a:t>
            </a:r>
          </a:p>
          <a:p>
            <a:pPr marL="0" indent="0">
              <a:buNone/>
            </a:pPr>
            <a:r>
              <a:rPr lang="th-TH" sz="3600" b="1" dirty="0">
                <a:solidFill>
                  <a:srgbClr val="44444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</a:t>
            </a: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ต้องพูดด้วยน้ำเสียงที่น่าฟัง (เสียงทุ้ม นุ่มนวล ไม่สูงหรือต่ำเกินไป / เสียงที่สูงเกินไปจะทำให้ผู้ฟังเคร่งเครียด และเสียงที่ต่ำเกินไปจะทำให้ผู้ฟังง่วงและไม่อยากฟัง)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2. จังหวะพูด...ต้องพูดชัดถ้อยชัดคำ และไม่ช้าเนิบนาบเกินไป)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2AB456-24D8-7A11-7745-AE6BA628D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486" y="1809946"/>
            <a:ext cx="6394514" cy="504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24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34343-35D6-BFB5-2C19-8ADC9F562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910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43C68-C6EB-79DB-9BD4-79A6763C8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7900"/>
            <a:ext cx="12192000" cy="6330099"/>
          </a:xfrm>
        </p:spPr>
        <p:txBody>
          <a:bodyPr/>
          <a:lstStyle/>
          <a:p>
            <a:pPr marL="0" indent="0">
              <a:buNone/>
            </a:pPr>
            <a:r>
              <a:rPr lang="th-TH" sz="28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. ลีลาการพูด (การใช้ระดับเสียงสูงต่ำ จังหวะการพูด การหยุด การพูดย้ำ การเว้นจังหวะ หรือความหนักเบาของเสียงที่แตกต่างกันในการพูดแต่ละช่วงแต่ละตอน)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4. ความชัดเจนของเสียง (พูดให้ชัดถ้อยชัดคำ ออกเสียงให้เต็มคำ และออกเสียงให้ถูกต้องตามอักขระวิธี เช่น การอ่านคำไทย การอ่านคำสมาส คำสนธิ การออกเสียง </a:t>
            </a:r>
            <a:r>
              <a:rPr lang="th-TH" sz="3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ควบกล้ำร ล ว </a:t>
            </a:r>
            <a:r>
              <a:rPr lang="th-TH" sz="3600" b="1" dirty="0">
                <a:solidFill>
                  <a:srgbClr val="444444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...</a:t>
            </a: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การพูดไม่ชัดจะทำให้ผู้พูดเสียบุคลิกภาพ และทำให้ผู้ฟังไม่เชื่อถือ)</a:t>
            </a:r>
            <a:b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en-US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4D3D75-17C6-A52D-D148-09D2291CC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373" y="3242821"/>
            <a:ext cx="5800627" cy="36151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3DBFED-C615-E90D-2F15-A8A33E54F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2820"/>
            <a:ext cx="6391373" cy="36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91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27F67-A83C-B400-C99A-292AC2342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857838"/>
          </a:xfrm>
        </p:spPr>
        <p:txBody>
          <a:bodyPr>
            <a:norm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หลักการใช้สายตา สีหน้า ท่าทาง</a:t>
            </a:r>
            <a:endParaRPr lang="en-US" sz="36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D322E-BE96-879D-D003-5F0D489D2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7839"/>
            <a:ext cx="5957740" cy="6000160"/>
          </a:xfrm>
        </p:spPr>
        <p:txBody>
          <a:bodyPr/>
          <a:lstStyle/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 การใช้สายตา (เพราะสายตาเป็นหน้าต่างของหัวใจที่ผู้พูดสามารถสื่อความรู้สึกและความจริงใจของผู้พูดไปยังผู้ฟังให้รับรู้ เข้าใจ และเกิดความซาบซึ้งได้ดี)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2. การแสดงออกของสีหน้า (ผู้พูดมีความยิ้มแย้ม แจ่มใส ความจริงใจ ความมั่นใจ ความกระตือรือร้นในการพูด)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3. การใช้กริยาท่าทาง หรือใช้ภาษากายประกอบการพูด (การใช้มือ การใช้ศรี</a:t>
            </a:r>
            <a:r>
              <a:rPr lang="th-TH" sz="36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ษะ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การแสดงอากัปกิริยาต่าง ๆ ประกอบการพูด)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F09C1-3F0A-DBEA-0F1F-5C011027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812" y="697584"/>
            <a:ext cx="5857188" cy="616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27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00CC-DBEF-616E-401E-E72FAC025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772997"/>
          </a:xfrm>
        </p:spPr>
        <p:txBody>
          <a:bodyPr>
            <a:norm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หลักการใช้ภาษา</a:t>
            </a:r>
            <a:endParaRPr lang="en-US" sz="36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AA626-9E2B-ED70-0410-7C05A5D1E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2998"/>
            <a:ext cx="3883843" cy="6085001"/>
          </a:xfrm>
        </p:spPr>
        <p:txBody>
          <a:bodyPr>
            <a:normAutofit/>
          </a:bodyPr>
          <a:lstStyle/>
          <a:p>
            <a:pPr marL="10160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 ออกเสียงคำให้ถูกต้อง ชัดเจน ตามอักขระวิธี</a:t>
            </a:r>
          </a:p>
          <a:p>
            <a:pPr marL="10160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2. ใช้ภาษาให้ถูกหลักภาษา เช่น การใช้คำ สรรพนาม ลักษณะนาม  คำราชาศัพท์ การใช้ศัพท์เฉพาะต่าง ๆ</a:t>
            </a:r>
          </a:p>
          <a:p>
            <a:pPr marL="10160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3. ใช้ประโยคสั้น ๆ กะทัดรัด ได้ใจความ ไม่เยิ่นเย้อ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806764-89D9-F1DF-8EEB-716A07ADB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566" y="0"/>
            <a:ext cx="7215433" cy="3815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89702C-02DD-56A5-7049-A22DF06FC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566" y="3815499"/>
            <a:ext cx="7215434" cy="304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15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11DF569-B0A3-4957-AC13-066505D2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:a16="http://schemas.microsoft.com/office/drawing/2014/main" id="{73C650A0-8E19-4F6A-8262-3924649268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5482947"/>
              </p:ext>
            </p:extLst>
          </p:nvPr>
        </p:nvGraphicFramePr>
        <p:xfrm>
          <a:off x="2718594" y="1800226"/>
          <a:ext cx="6387306" cy="153835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34681">
                  <a:extLst>
                    <a:ext uri="{9D8B030D-6E8A-4147-A177-3AD203B41FA5}">
                      <a16:colId xmlns:a16="http://schemas.microsoft.com/office/drawing/2014/main" val="3036423925"/>
                    </a:ext>
                  </a:extLst>
                </a:gridCol>
                <a:gridCol w="4852625">
                  <a:extLst>
                    <a:ext uri="{9D8B030D-6E8A-4147-A177-3AD203B41FA5}">
                      <a16:colId xmlns:a16="http://schemas.microsoft.com/office/drawing/2014/main" val="651877190"/>
                    </a:ext>
                  </a:extLst>
                </a:gridCol>
              </a:tblGrid>
              <a:tr h="1685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solidFill>
                            <a:schemeClr val="tx1"/>
                          </a:solidFill>
                          <a:effectLst/>
                        </a:rPr>
                        <a:t>สัปดาห์ที่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solidFill>
                            <a:schemeClr val="tx1"/>
                          </a:solidFill>
                          <a:effectLst/>
                        </a:rPr>
                        <a:t>หัวข้อ</a:t>
                      </a: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th-TH" sz="3200">
                          <a:solidFill>
                            <a:schemeClr val="tx1"/>
                          </a:solidFill>
                          <a:effectLst/>
                        </a:rPr>
                        <a:t>รายละเอียด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5347402"/>
                  </a:ext>
                </a:extLst>
              </a:tr>
              <a:tr h="10506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thaiDi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th-TH" sz="3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การพูดเพื่องานนิเทศศาสตร์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5436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077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1994-06B3-F717-77EF-1854B27FF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598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A2EB4-B1C7-F8B8-0C89-B0C1A7D44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5926"/>
            <a:ext cx="5608948" cy="6462073"/>
          </a:xfrm>
        </p:spPr>
        <p:txBody>
          <a:bodyPr>
            <a:normAutofit lnSpcReduction="10000"/>
          </a:bodyPr>
          <a:lstStyle/>
          <a:p>
            <a:pPr marL="10160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4. ใช้คำให้ตรงกับความหมาย (กิน รับประทาน เขมือบ เสวย ฉัน ต้องเลือกใช้ให้เหมาะสม)</a:t>
            </a:r>
          </a:p>
          <a:p>
            <a:pPr marL="10160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5. ใช้คำง่าย ๆ ไม่เป็นศัพท์ทางวิชาการที่ต้องแปลความหมายอีกชั้น / หลีกเลี่ยงการใช้ภาษา ต่างประเทศ</a:t>
            </a:r>
          </a:p>
          <a:p>
            <a:pPr marL="10160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6. หลีกเลี่ยงการใช้ภาษาที่ไม่เหมาะสมในการพูด (คำด่า คำสบถ คำไม่สุภาพ คำหยาบโลน)</a:t>
            </a:r>
          </a:p>
          <a:p>
            <a:pPr marL="10160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7. การยกสุภาษิต คำกลอน ประกอบการพูด ต้องใช้ให้ถูกต้องตรงตามความหมายและสัมพันธ์กับเรื่องที่พูด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D232C-AF25-D12B-DE47-1D1399056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778" y="0"/>
            <a:ext cx="643222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19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CEBC-C108-8B2E-E618-9AC80400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84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67CAF2-CFCA-94CF-2468-2293CDCE8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443060"/>
            <a:ext cx="6096001" cy="6414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57DB8F-56E7-1AC1-3AAC-2929536CE62B}"/>
              </a:ext>
            </a:extLst>
          </p:cNvPr>
          <p:cNvSpPr txBox="1"/>
          <p:nvPr/>
        </p:nvSpPr>
        <p:spPr>
          <a:xfrm>
            <a:off x="6315959" y="565608"/>
            <a:ext cx="587604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ตัวย่อภาษาอังกฤษบอกวิธีใช้ยา</a:t>
            </a:r>
          </a:p>
          <a:p>
            <a:r>
              <a:rPr lang="en-US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po : Per </a:t>
            </a:r>
            <a:r>
              <a:rPr lang="en-US" sz="3600" b="1" dirty="0" err="1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os</a:t>
            </a:r>
            <a:r>
              <a:rPr lang="en-US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/Per oral - </a:t>
            </a: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ให้รับประทานยา</a:t>
            </a:r>
          </a:p>
          <a:p>
            <a:r>
              <a:rPr lang="en-US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Inj. : Injection - </a:t>
            </a: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ยาฉีด</a:t>
            </a:r>
          </a:p>
          <a:p>
            <a:r>
              <a:rPr lang="en-US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ID : Intradermal - </a:t>
            </a: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ฉีดยาเข้าผิวหนัง</a:t>
            </a:r>
          </a:p>
          <a:p>
            <a:r>
              <a:rPr lang="en-US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IM : Intramuscular - </a:t>
            </a: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ฉีดยาเข้ากล้ามเนื้อ</a:t>
            </a:r>
          </a:p>
          <a:p>
            <a:r>
              <a:rPr lang="en-US" sz="3600" b="1" dirty="0" err="1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Rectral</a:t>
            </a:r>
            <a:r>
              <a:rPr lang="en-US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Suppo</a:t>
            </a:r>
            <a:r>
              <a:rPr lang="en-US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 : Rectal Suppositories - </a:t>
            </a: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ให้สอดทางทวารหนัก</a:t>
            </a:r>
          </a:p>
          <a:p>
            <a:r>
              <a:rPr lang="en-US" sz="3600" b="1" dirty="0" err="1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sl</a:t>
            </a:r>
            <a:r>
              <a:rPr lang="en-US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: Sublingual - </a:t>
            </a: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ยาอมใต้ลิ้น</a:t>
            </a:r>
          </a:p>
          <a:p>
            <a:r>
              <a:rPr lang="en-US" sz="3600" b="1" dirty="0" err="1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Vag</a:t>
            </a:r>
            <a:r>
              <a:rPr lang="en-US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Suppo</a:t>
            </a:r>
            <a:r>
              <a:rPr lang="en-US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 : Vaginal Suppositories - </a:t>
            </a: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ให้สอดทางช่องคลอด</a:t>
            </a:r>
            <a:endParaRPr lang="en-US" sz="3600" b="1" dirty="0">
              <a:solidFill>
                <a:srgbClr val="0070C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388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CBFA8-8F26-1914-4E76-43E39D08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867265"/>
          </a:xfrm>
        </p:spPr>
        <p:txBody>
          <a:bodyPr/>
          <a:lstStyle/>
          <a:p>
            <a:r>
              <a:rPr lang="th-TH" sz="4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การพูดเพื่องานนิเทศศาสตร์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71FF0-8B73-84D3-1FE9-E8B4AD181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1852"/>
            <a:ext cx="4392891" cy="60661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0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การพูด...ประกอบด้วย </a:t>
            </a:r>
          </a:p>
          <a:p>
            <a:r>
              <a:rPr lang="th-TH" sz="40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คำพูด </a:t>
            </a:r>
          </a:p>
          <a:p>
            <a:r>
              <a:rPr lang="th-TH" sz="40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น้ำเสียง จังหวะทำนองเสียง </a:t>
            </a:r>
          </a:p>
          <a:p>
            <a:r>
              <a:rPr lang="th-TH" sz="40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สีหน้า แววตา</a:t>
            </a:r>
          </a:p>
          <a:p>
            <a:r>
              <a:rPr lang="th-TH" sz="40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กริยาท่าทาง เมื่อผู้พูดทำการพูดโดยการส่งสารซึ่งเป็นได้ทั้ง</a:t>
            </a:r>
            <a:r>
              <a:rPr lang="th-TH" sz="4000" b="1" i="0" dirty="0" err="1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วั</a:t>
            </a:r>
            <a:r>
              <a:rPr lang="th-TH" sz="40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จนภาษา และ</a:t>
            </a:r>
            <a:r>
              <a:rPr lang="th-TH" sz="4000" b="1" i="0" dirty="0" err="1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อวั</a:t>
            </a:r>
            <a:r>
              <a:rPr lang="th-TH" sz="40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จนภาษา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63254-2529-286C-9173-87685B155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280" y="-1"/>
            <a:ext cx="75917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97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506D-9507-4AE7-35F6-821A4F36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FA34A-EAAF-B6A5-87FB-9C35FB739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3314"/>
            <a:ext cx="3978111" cy="62546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ความสำคัญของการพูดเพื่องานนิเทศศาสตร์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1. เป็นเครื่องมือในการโน้มน้าวจิตใจบุคคลให้คิดและคล้อยตาม เช่น การพูดโฆษณา ประชาสัมพันธ์ การโฆษณาชวนเชื่อ การโฆษณาหาเสียง การเชิญชวนให้ร่วมกิจกรรมต่างๆ เป็นต้น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44ABB-4287-1E90-470C-85341D27E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392" y="0"/>
            <a:ext cx="4581231" cy="3016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98A0AB-4D11-BACB-2320-1EDE0ED60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392" y="3016578"/>
            <a:ext cx="4581231" cy="3841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670BA2-F313-F0A8-CBB2-D02B12E89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622" y="-1"/>
            <a:ext cx="332137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91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7BBC-EDDD-6324-34EA-D2BBB97E6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7910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33550-16B6-49CE-A91E-BC13019C2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7328"/>
            <a:ext cx="12192000" cy="6320671"/>
          </a:xfrm>
        </p:spPr>
        <p:txBody>
          <a:bodyPr/>
          <a:lstStyle/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2. เป็นเครื่องมือในการสมาคม (การสมาคมต้องอาศัย</a:t>
            </a:r>
            <a:r>
              <a:rPr lang="th-TH" sz="3600" b="1" i="0" dirty="0" err="1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ปิย</a:t>
            </a: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วาจาเพื่อผูกไมตรีนำไปสู่ความสำเร็จในกิจการด้านต่างๆ)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6A219-C9E7-D237-5B74-14638FB91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8738"/>
            <a:ext cx="12192000" cy="469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00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054F5-DD53-36BC-86B7-39E968A9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50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FB405-31E4-449F-CFC1-262454157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3006"/>
            <a:ext cx="12192000" cy="6304994"/>
          </a:xfrm>
        </p:spPr>
        <p:txBody>
          <a:bodyPr/>
          <a:lstStyle/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3. เป็นเครื่องมือนำไปสู่ความสำเร็จในชีวิต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กรณีศึกษา “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Rirew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” </a:t>
            </a:r>
            <a:r>
              <a:rPr lang="th-TH" sz="3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เจ้าแม่ไลฟ์สดขายทุกอย่าง ภายใต้การเป็น 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Partner </a:t>
            </a:r>
            <a:r>
              <a:rPr lang="th-TH" sz="3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กับไปรษณีย์ไทย ความสำเร็จที่ต้องกล้าและแตกต่าง</a:t>
            </a:r>
          </a:p>
          <a:p>
            <a:pPr marL="0" indent="0">
              <a:buNone/>
            </a:pP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CC094E5-B156-F713-F008-D43DA6F699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7CE68-145C-39DA-F998-771343E69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6128"/>
            <a:ext cx="12192000" cy="449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28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6891-D9C9-C66F-63AE-128109F49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08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C10D2-F571-419D-F228-CE6A3990D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12742"/>
            <a:ext cx="12192000" cy="6245258"/>
          </a:xfrm>
        </p:spPr>
        <p:txBody>
          <a:bodyPr/>
          <a:lstStyle/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4. เป็นเครื่องมือในการถ่ายทอดอารมณ์ ความรู้สึกต่างๆ เพื่อลดภาวะเครียด / เพิ่มความสุขแก่ชีวิต เช่น บทเพลง บทกวี ...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D90EA8-E5BD-9FB9-D21A-7EFB490D7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0265"/>
            <a:ext cx="3971824" cy="2573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11A756-3008-A4D0-7E6B-970E55BC7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3780"/>
            <a:ext cx="3971823" cy="2644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D1C7E4-308B-74D3-2521-771E927EC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828" y="4163305"/>
            <a:ext cx="4248343" cy="2694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FD94A7-FC18-6958-D62F-2537D6295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173" y="1640264"/>
            <a:ext cx="3971827" cy="2523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E3C21-CCAB-8315-4100-A08EDE194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827" y="1640263"/>
            <a:ext cx="4248343" cy="2523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9C9B8B-7279-2800-FD5F-D81BE06B48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0173" y="4163307"/>
            <a:ext cx="3971826" cy="26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18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97E66-FF96-56E7-5612-CB2BF619B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2F1B3-5C7F-AF4D-296A-A70BC8E67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6436"/>
            <a:ext cx="5297864" cy="6141563"/>
          </a:xfrm>
        </p:spPr>
        <p:txBody>
          <a:bodyPr/>
          <a:lstStyle/>
          <a:p>
            <a:pPr marL="0" indent="0">
              <a:buNone/>
            </a:pPr>
            <a:r>
              <a:rPr lang="th-TH" sz="3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องค์ประกอบสำคัญของการพูดเพื่องานนิเทศศาสตร์</a:t>
            </a:r>
            <a:b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1. ผู้พูด </a:t>
            </a:r>
          </a:p>
          <a:p>
            <a:pPr marL="0" indent="0">
              <a:buNone/>
            </a:pPr>
            <a:r>
              <a:rPr lang="en-US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เนื้อเรื่อง (สาร</a:t>
            </a:r>
            <a:r>
              <a:rPr lang="en-US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sz="3600" b="1" i="0" dirty="0">
              <a:solidFill>
                <a:srgbClr val="444444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en-US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3. </a:t>
            </a: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ผู้ฟัง </a:t>
            </a:r>
          </a:p>
          <a:p>
            <a:pPr marL="0" indent="0">
              <a:buNone/>
            </a:pPr>
            <a:r>
              <a:rPr lang="en-US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4. </a:t>
            </a: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เครื่องมือสื่อความหมาย (ช่องทางที่ผู้ส่งสารใช้ในการสื่อสาร)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5. สถานการณ์ในการพูด (สภาพแวดล้อมในขณะสื่อสาร)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6C5D9-FBDC-2E39-9BA2-453479C49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594" y="0"/>
            <a:ext cx="62154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78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4C310-A7D5-A2CB-8747-35F2BD497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AA84F-8A5F-FB95-D917-AFBB6B5B2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41022"/>
            <a:ext cx="4034672" cy="62169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6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หลักการพูด...ที่ดี 10 ประการ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1. จงเตรียมพร้อม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2. จงเชื่อมั่นในตัวเอง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3. จงปรากฏตัวอย่างสง่าผ่าเผย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4. พูดโดยใช้เสียงอันเป็นธรรมชาติ</a:t>
            </a:r>
          </a:p>
          <a:p>
            <a:pPr marL="0" indent="0">
              <a:buNone/>
            </a:pPr>
            <a:r>
              <a:rPr lang="th-TH" sz="3600" b="1" i="0" dirty="0">
                <a:solidFill>
                  <a:srgbClr val="444444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5. จงใช้ท่าทางประกอบการพูดให้พอเหมาะ</a:t>
            </a:r>
          </a:p>
          <a:p>
            <a:pPr marL="514350" indent="-514350">
              <a:buAutoNum type="arabicPeriod"/>
            </a:pPr>
            <a:endParaRPr lang="en-US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1368D-BF68-6472-D8B8-26722D1FD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489" y="0"/>
            <a:ext cx="391212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D6CC3A-B0B8-6DCB-EAD0-8557048DD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612" y="0"/>
            <a:ext cx="402838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67704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เหลี่ยมเพชร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เหลี่ยมเพชร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</TotalTime>
  <Words>1046</Words>
  <Application>Microsoft Office PowerPoint</Application>
  <PresentationFormat>แบบจอกว้าง</PresentationFormat>
  <Paragraphs>83</Paragraphs>
  <Slides>21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21</vt:i4>
      </vt:variant>
    </vt:vector>
  </HeadingPairs>
  <TitlesOfParts>
    <vt:vector size="30" baseType="lpstr">
      <vt:lpstr>Angsana New</vt:lpstr>
      <vt:lpstr>Arial</vt:lpstr>
      <vt:lpstr>Cordia New</vt:lpstr>
      <vt:lpstr>IrisUPC</vt:lpstr>
      <vt:lpstr>Open Sans</vt:lpstr>
      <vt:lpstr>Times New Roman</vt:lpstr>
      <vt:lpstr>Trebuchet MS</vt:lpstr>
      <vt:lpstr>Wingdings 3</vt:lpstr>
      <vt:lpstr>เหลี่ยมเพชร</vt:lpstr>
      <vt:lpstr>รหัสวิชา MCA1109  รายวิชา  การนำเสนอเชิงนิเทศศาสตร์  </vt:lpstr>
      <vt:lpstr>งานนำเสนอ PowerPoint</vt:lpstr>
      <vt:lpstr>การพูดเพื่องานนิเทศศาสตร์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ส่วนประกอบในการพูด</vt:lpstr>
      <vt:lpstr>สายงานนิเทศศาสตร์ที่เกี่ยวข้องกับทักษะในการพูด</vt:lpstr>
      <vt:lpstr>งานนำเสนอ PowerPoint</vt:lpstr>
      <vt:lpstr>งานนำเสนอ PowerPoint</vt:lpstr>
      <vt:lpstr>หลักการใช้สายตา สีหน้า ท่าทาง</vt:lpstr>
      <vt:lpstr>หลักการใช้ภาษา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รหัสวิชา MCA1109  รายวิชา  การนำเสนอเชิงนิเทศศาสตร์</dc:title>
  <dc:creator>Win11Home</dc:creator>
  <cp:lastModifiedBy>Win11Home</cp:lastModifiedBy>
  <cp:revision>9</cp:revision>
  <dcterms:created xsi:type="dcterms:W3CDTF">2023-05-02T09:05:05Z</dcterms:created>
  <dcterms:modified xsi:type="dcterms:W3CDTF">2023-05-10T10:23:39Z</dcterms:modified>
</cp:coreProperties>
</file>