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95" r:id="rId1"/>
  </p:sldMasterIdLst>
  <p:notesMasterIdLst>
    <p:notesMasterId r:id="rId24"/>
  </p:notesMasterIdLst>
  <p:sldIdLst>
    <p:sldId id="256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00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E22D17-92E8-486A-9FCF-44C030E7D7EE}" type="datetimeFigureOut">
              <a:rPr lang="th-TH" smtClean="0"/>
              <a:t>08/08/60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23B70-AC3A-485E-89D4-59D8EEBBABE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8721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23B70-AC3A-485E-89D4-59D8EEBBABEF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15481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3E4C9DE1-D0B9-4C9B-AD6E-AAEAA97B1A19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7742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97DF9-A288-44F2-901C-4F22E40F4EE6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893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767B-E844-4AE9-A970-ABC7AA3E7082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833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18D8-66DF-472E-9328-F6093FD79E11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2658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E59F6-F748-4FFD-B34D-0BA172249534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5025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14B72-9A27-4478-A9F3-E9D27BCD3F40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4242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EF371-B05C-4CF3-9C4C-6EAE7545EB59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9015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C0F59-43F6-4C33-AA5F-93CFAD7681BC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6112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5054F-7998-4259-BB0A-B7F5990A20D0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339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E6422-F60F-4B74-95DE-F91C56E4F17C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394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4BA2-0824-4249-9D2F-481F06756B5E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202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976C0-1D03-4F67-AAE3-5C7D023E5E33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652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BC27-E2E1-4698-B121-114C04564E2E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959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3D3A2-FE78-408A-805B-A20CC20C120A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00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FEB27-F856-4978-A11D-FB68D5FCE0D6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171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C8036-46CE-4BEE-A509-64CE1728CC65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39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306C-26FC-4AF2-A14A-9E2DFF1C3684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020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BFC1620-F485-48B9-8A05-F58E6755463D}" type="datetime1">
              <a:rPr lang="en-US" smtClean="0"/>
              <a:t>8/8/2017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9746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หลักนิเทศศาสตร์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h-TH" sz="3200" dirty="0" smtClean="0"/>
              <a:t>วัจนภาษา</a:t>
            </a: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93216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วัจนภาษาและอวัจนภาษา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3125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200" dirty="0"/>
              <a:t>3. การใช้วัจนภาษาและอวัจนภาษา</a:t>
            </a:r>
          </a:p>
          <a:p>
            <a:pPr marL="0" indent="0">
              <a:buNone/>
            </a:pPr>
            <a:r>
              <a:rPr lang="th-TH" sz="3200" dirty="0" smtClean="0"/>
              <a:t>	3.1 </a:t>
            </a:r>
            <a:r>
              <a:rPr lang="th-TH" sz="3200" dirty="0"/>
              <a:t>ใช้อวัจนภาษาเพื่อซ้ำความหมายของวัจนภาษาให้หนักแน่นชัดเจนยิ่งขึ้น</a:t>
            </a:r>
          </a:p>
          <a:p>
            <a:pPr marL="0" indent="0">
              <a:buNone/>
            </a:pPr>
            <a:r>
              <a:rPr lang="th-TH" sz="3200" dirty="0" smtClean="0"/>
              <a:t>	3.2 </a:t>
            </a:r>
            <a:r>
              <a:rPr lang="th-TH" sz="3200" dirty="0"/>
              <a:t>ใช้อวัจนภาษาแทนวัจนภาษา</a:t>
            </a:r>
          </a:p>
          <a:p>
            <a:pPr marL="0" indent="0">
              <a:buNone/>
            </a:pPr>
            <a:r>
              <a:rPr lang="th-TH" sz="3200" dirty="0" smtClean="0"/>
              <a:t>	3.3 </a:t>
            </a:r>
            <a:r>
              <a:rPr lang="th-TH" sz="3200" dirty="0"/>
              <a:t>ใช้อวัจนภาษาเพื่อขยายความเพิ่มเติม</a:t>
            </a:r>
          </a:p>
          <a:p>
            <a:pPr marL="0" indent="0">
              <a:buNone/>
            </a:pPr>
            <a:r>
              <a:rPr lang="th-TH" sz="3200" dirty="0" smtClean="0"/>
              <a:t>	3.4 </a:t>
            </a:r>
            <a:r>
              <a:rPr lang="th-TH" sz="3200" dirty="0"/>
              <a:t>ใช้อวัจนภาษาเพื่อเน้นย้ำความหมายของวัจนภาษา </a:t>
            </a:r>
          </a:p>
          <a:p>
            <a:pPr marL="0" indent="0">
              <a:buNone/>
            </a:pPr>
            <a:r>
              <a:rPr lang="th-TH" sz="3200" dirty="0" smtClean="0"/>
              <a:t>	3.5 </a:t>
            </a:r>
            <a:r>
              <a:rPr lang="th-TH" sz="3200" dirty="0"/>
              <a:t>ใช้อวัจนภาษาเพื่อควบคุมปฏิสัมพันธ์</a:t>
            </a:r>
            <a:r>
              <a:rPr lang="th-TH" sz="3200" dirty="0" smtClean="0"/>
              <a:t>ของคู่</a:t>
            </a:r>
            <a:r>
              <a:rPr lang="th-TH" sz="3200" dirty="0"/>
              <a:t>สื่อสารในกระบวนการสื่อสาร</a:t>
            </a:r>
          </a:p>
          <a:p>
            <a:pPr marL="0" indent="0">
              <a:buNone/>
            </a:pPr>
            <a:r>
              <a:rPr lang="th-TH" sz="3200" dirty="0" smtClean="0"/>
              <a:t>	3.6 </a:t>
            </a:r>
            <a:r>
              <a:rPr lang="th-TH" sz="3200" dirty="0"/>
              <a:t>การใช้อวัจนภาษาซึ่งมีความหมายขัดแย้ง</a:t>
            </a:r>
            <a:r>
              <a:rPr lang="th-TH" sz="3200" dirty="0" smtClean="0"/>
              <a:t>กับวัจนภาษา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150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วัจนภาษาและความหมาย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 smtClean="0"/>
              <a:t>1. แนวคิด</a:t>
            </a:r>
            <a:r>
              <a:rPr lang="th-TH" sz="3200" dirty="0"/>
              <a:t>ทฤษฎีการ</a:t>
            </a:r>
            <a:r>
              <a:rPr lang="th-TH" sz="3200" dirty="0" smtClean="0"/>
              <a:t>อ้างอิง (</a:t>
            </a:r>
            <a:r>
              <a:rPr lang="en-US" sz="3200" dirty="0"/>
              <a:t>Referential </a:t>
            </a:r>
            <a:r>
              <a:rPr lang="en-US" sz="3200" dirty="0" smtClean="0"/>
              <a:t>Theory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endParaRPr lang="th-TH" sz="3200" dirty="0" smtClean="0"/>
          </a:p>
          <a:p>
            <a:pPr marL="0" indent="0">
              <a:buNone/>
            </a:pPr>
            <a:r>
              <a:rPr lang="th-TH" sz="3200" dirty="0" smtClean="0"/>
              <a:t>	มนุษย์</a:t>
            </a:r>
            <a:r>
              <a:rPr lang="th-TH" sz="3200" dirty="0"/>
              <a:t>เรียนรู้ความหมายของถ้อยคำโดยโยงเข้ากับวัตถุและประสบการณ์</a:t>
            </a:r>
          </a:p>
          <a:p>
            <a:pPr marL="0" indent="0">
              <a:buNone/>
            </a:pPr>
            <a:r>
              <a:rPr lang="th-TH" sz="3200" dirty="0"/>
              <a:t>2. โอกเดนและริชาร์ด  </a:t>
            </a:r>
            <a:endParaRPr lang="th-TH" sz="3200" dirty="0" smtClean="0"/>
          </a:p>
          <a:p>
            <a:pPr marL="0" indent="0">
              <a:buNone/>
            </a:pPr>
            <a:r>
              <a:rPr lang="th-TH" sz="3200" dirty="0"/>
              <a:t>	</a:t>
            </a:r>
            <a:r>
              <a:rPr lang="th-TH" sz="3200" dirty="0" smtClean="0"/>
              <a:t>ความหมาย</a:t>
            </a:r>
            <a:r>
              <a:rPr lang="th-TH" sz="3200" dirty="0"/>
              <a:t>ของภาษาเกิดจากความสัมพันธ์ระหว่างถ้อยคำ ความคิดและ</a:t>
            </a:r>
            <a:r>
              <a:rPr lang="th-TH" sz="3200" dirty="0" smtClean="0"/>
              <a:t>วัตถุ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004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สรุปลักษณะของความหมาย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/>
              <a:t>1. ความหมายอยู่ที่ตัวบุคคลไม่ใช่ในถ้อยคำ</a:t>
            </a:r>
          </a:p>
          <a:p>
            <a:pPr marL="0" indent="0">
              <a:buNone/>
            </a:pPr>
            <a:r>
              <a:rPr lang="th-TH" sz="3200" dirty="0" smtClean="0"/>
              <a:t>2</a:t>
            </a:r>
            <a:r>
              <a:rPr lang="th-TH" sz="3200" dirty="0"/>
              <a:t>. ความหมายของมนุษย์มากมายเกินกว่าจะแทน/สื่อได้ครบถ้วนด้วยถ้อยคำ/ท่าทาง/สัญลักษณ์ต่าง ๆ</a:t>
            </a:r>
          </a:p>
          <a:p>
            <a:pPr marL="0" indent="0">
              <a:buNone/>
            </a:pPr>
            <a:r>
              <a:rPr lang="th-TH" sz="3200" dirty="0" smtClean="0"/>
              <a:t>3</a:t>
            </a:r>
            <a:r>
              <a:rPr lang="th-TH" sz="3200" dirty="0"/>
              <a:t>. ความหมายมีลักษณะเฉพาะและแตกต่างกันไปตามบุคคลและสถานการณ์</a:t>
            </a:r>
          </a:p>
          <a:p>
            <a:pPr marL="0" indent="0">
              <a:buNone/>
            </a:pPr>
            <a:r>
              <a:rPr lang="th-TH" sz="3200" dirty="0" smtClean="0"/>
              <a:t>4</a:t>
            </a:r>
            <a:r>
              <a:rPr lang="th-TH" sz="3200" dirty="0"/>
              <a:t>. ความหมายเปลี่ยนแปลงไปตามปริบททางการสื่อสารที่แตกต่าง</a:t>
            </a:r>
            <a:r>
              <a:rPr lang="th-TH" sz="3200" dirty="0" smtClean="0"/>
              <a:t>กัน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54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สรุปลักษณะของความหมาย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h-TH" sz="3200" dirty="0"/>
              <a:t>5. ความหมายมีหลายประเภท</a:t>
            </a:r>
          </a:p>
          <a:p>
            <a:pPr marL="0" indent="0">
              <a:buNone/>
            </a:pPr>
            <a:r>
              <a:rPr lang="th-TH" sz="3200" dirty="0" smtClean="0"/>
              <a:t>	5.1 </a:t>
            </a:r>
            <a:r>
              <a:rPr lang="th-TH" sz="3200" dirty="0"/>
              <a:t>ความหมายโดยตรง/โดย</a:t>
            </a:r>
            <a:r>
              <a:rPr lang="th-TH" sz="3200" dirty="0" smtClean="0"/>
              <a:t>อรรถ (</a:t>
            </a:r>
            <a:r>
              <a:rPr lang="en-US" sz="3200" dirty="0"/>
              <a:t>Denotative </a:t>
            </a:r>
            <a:r>
              <a:rPr lang="en-US" sz="3200" dirty="0" smtClean="0"/>
              <a:t>Meaning</a:t>
            </a:r>
            <a:r>
              <a:rPr lang="th-TH" sz="3200" dirty="0" smtClean="0"/>
              <a:t>)</a:t>
            </a:r>
            <a:endParaRPr lang="en-US" sz="3200" dirty="0"/>
          </a:p>
          <a:p>
            <a:pPr marL="0" indent="0">
              <a:buNone/>
            </a:pPr>
            <a:r>
              <a:rPr lang="th-TH" sz="3200" dirty="0" smtClean="0"/>
              <a:t>	5.2 ความหมาย</a:t>
            </a:r>
            <a:r>
              <a:rPr lang="th-TH" sz="3200" dirty="0"/>
              <a:t>โดยนัยหรือความหมาย</a:t>
            </a:r>
            <a:r>
              <a:rPr lang="th-TH" sz="3200" dirty="0" smtClean="0"/>
              <a:t>เฉพาะตัว (</a:t>
            </a:r>
            <a:r>
              <a:rPr lang="en-US" sz="3200" dirty="0"/>
              <a:t>Connotative </a:t>
            </a:r>
            <a:r>
              <a:rPr lang="en-US" sz="3200" dirty="0" smtClean="0"/>
              <a:t>Meaning</a:t>
            </a:r>
            <a:r>
              <a:rPr lang="th-TH" sz="3200" dirty="0" smtClean="0"/>
              <a:t>)</a:t>
            </a:r>
            <a:endParaRPr lang="en-US" sz="3200" dirty="0"/>
          </a:p>
          <a:p>
            <a:pPr marL="712788" indent="0">
              <a:buFont typeface="Wingdings" panose="05000000000000000000" pitchFamily="2" charset="2"/>
              <a:buChar char="Ø"/>
            </a:pPr>
            <a:r>
              <a:rPr lang="th-TH" sz="3200" dirty="0"/>
              <a:t> </a:t>
            </a:r>
            <a:r>
              <a:rPr lang="th-TH" sz="3200" dirty="0" smtClean="0"/>
              <a:t>ความหมาย</a:t>
            </a:r>
            <a:r>
              <a:rPr lang="th-TH" sz="3200" dirty="0"/>
              <a:t>ประกอบ</a:t>
            </a:r>
            <a:r>
              <a:rPr lang="th-TH" sz="3200" dirty="0" smtClean="0"/>
              <a:t>อารมณ์ (</a:t>
            </a:r>
            <a:r>
              <a:rPr lang="en-US" sz="3200" dirty="0"/>
              <a:t>Emotional </a:t>
            </a:r>
            <a:r>
              <a:rPr lang="en-US" sz="3200" dirty="0" smtClean="0"/>
              <a:t>Meaning</a:t>
            </a:r>
            <a:r>
              <a:rPr lang="th-TH" sz="3200" dirty="0" smtClean="0"/>
              <a:t>)</a:t>
            </a:r>
          </a:p>
          <a:p>
            <a:pPr marL="712788" indent="0">
              <a:buFont typeface="Wingdings" panose="05000000000000000000" pitchFamily="2" charset="2"/>
              <a:buChar char="Ø"/>
            </a:pPr>
            <a:r>
              <a:rPr lang="th-TH" sz="3200" dirty="0"/>
              <a:t> </a:t>
            </a:r>
            <a:r>
              <a:rPr lang="th-TH" sz="3200" dirty="0" smtClean="0"/>
              <a:t>ความหมาย</a:t>
            </a:r>
            <a:r>
              <a:rPr lang="th-TH" sz="3200" dirty="0"/>
              <a:t>หลาย</a:t>
            </a:r>
            <a:r>
              <a:rPr lang="th-TH" sz="3200" dirty="0" smtClean="0"/>
              <a:t>นัย (</a:t>
            </a:r>
            <a:r>
              <a:rPr lang="en-US" sz="3200" dirty="0"/>
              <a:t>Meaningful </a:t>
            </a:r>
            <a:r>
              <a:rPr lang="en-US" sz="3200" dirty="0" smtClean="0"/>
              <a:t>Meaning</a:t>
            </a:r>
            <a:r>
              <a:rPr lang="th-TH" sz="3200" dirty="0" smtClean="0"/>
              <a:t>)</a:t>
            </a:r>
          </a:p>
          <a:p>
            <a:pPr marL="712788" indent="0">
              <a:buFont typeface="Wingdings" panose="05000000000000000000" pitchFamily="2" charset="2"/>
              <a:buChar char="Ø"/>
            </a:pPr>
            <a:r>
              <a:rPr lang="th-TH" sz="3200" dirty="0"/>
              <a:t> </a:t>
            </a:r>
            <a:r>
              <a:rPr lang="th-TH" sz="3200" dirty="0" smtClean="0"/>
              <a:t>ความหมาย</a:t>
            </a:r>
            <a:r>
              <a:rPr lang="th-TH" sz="3200" dirty="0"/>
              <a:t>เกี่ยวเนื่องกับ</a:t>
            </a:r>
            <a:r>
              <a:rPr lang="th-TH" sz="3200" dirty="0" smtClean="0"/>
              <a:t>สถานการณ์ (</a:t>
            </a:r>
            <a:r>
              <a:rPr lang="en-US" sz="3200" dirty="0"/>
              <a:t>Situational </a:t>
            </a:r>
            <a:r>
              <a:rPr lang="en-US" sz="3200" dirty="0" smtClean="0"/>
              <a:t>Meaning</a:t>
            </a:r>
            <a:r>
              <a:rPr lang="th-TH" sz="3200" dirty="0" smtClean="0"/>
              <a:t>)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3256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สรุปลักษณะของความหมาย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 smtClean="0"/>
              <a:t>	5.3 </a:t>
            </a:r>
            <a:r>
              <a:rPr lang="th-TH" sz="3200" dirty="0"/>
              <a:t>ความหมายตามโครงสร้างทาง</a:t>
            </a:r>
            <a:r>
              <a:rPr lang="th-TH" sz="3200" dirty="0" smtClean="0"/>
              <a:t>ภาษา (</a:t>
            </a:r>
            <a:r>
              <a:rPr lang="en-US" sz="3200" dirty="0"/>
              <a:t>Structural </a:t>
            </a:r>
            <a:r>
              <a:rPr lang="en-US" sz="3200" dirty="0" smtClean="0"/>
              <a:t>Meaning</a:t>
            </a:r>
            <a:r>
              <a:rPr lang="th-TH" sz="3200" dirty="0" smtClean="0"/>
              <a:t>)</a:t>
            </a:r>
            <a:endParaRPr lang="en-US" sz="3200" dirty="0"/>
          </a:p>
          <a:p>
            <a:pPr marL="0" indent="0">
              <a:buNone/>
            </a:pPr>
            <a:r>
              <a:rPr lang="th-TH" sz="3200" dirty="0" smtClean="0"/>
              <a:t>	5.4 ความหมาย</a:t>
            </a:r>
            <a:r>
              <a:rPr lang="th-TH" sz="3200" dirty="0"/>
              <a:t>ตาม</a:t>
            </a:r>
            <a:r>
              <a:rPr lang="th-TH" sz="3200" dirty="0" smtClean="0"/>
              <a:t>อรรถาธิบาย (</a:t>
            </a:r>
            <a:r>
              <a:rPr lang="en-US" sz="3200" dirty="0"/>
              <a:t>Contextual </a:t>
            </a:r>
            <a:r>
              <a:rPr lang="en-US" sz="3200" dirty="0" smtClean="0"/>
              <a:t>Meaning</a:t>
            </a:r>
            <a:r>
              <a:rPr lang="th-TH" sz="3200" dirty="0" smtClean="0"/>
              <a:t>)</a:t>
            </a:r>
            <a:endParaRPr lang="en-US" sz="3200" dirty="0"/>
          </a:p>
          <a:p>
            <a:pPr marL="0" indent="0">
              <a:buNone/>
            </a:pPr>
            <a:r>
              <a:rPr lang="th-TH" sz="3200" dirty="0" smtClean="0"/>
              <a:t>	5.5 ความหมาย</a:t>
            </a:r>
            <a:r>
              <a:rPr lang="th-TH" sz="3200" dirty="0"/>
              <a:t>ที่เป็น</a:t>
            </a:r>
            <a:r>
              <a:rPr lang="th-TH" sz="3200" dirty="0" smtClean="0"/>
              <a:t>รูปธรรม (</a:t>
            </a:r>
            <a:r>
              <a:rPr lang="en-US" sz="3200" dirty="0"/>
              <a:t>Concreteness </a:t>
            </a:r>
            <a:r>
              <a:rPr lang="en-US" sz="3200" dirty="0" smtClean="0"/>
              <a:t>Meaning</a:t>
            </a:r>
            <a:r>
              <a:rPr lang="th-TH" sz="3200" dirty="0" smtClean="0"/>
              <a:t>)</a:t>
            </a:r>
            <a:endParaRPr lang="en-US" sz="3200" dirty="0"/>
          </a:p>
          <a:p>
            <a:pPr marL="0" indent="0">
              <a:buNone/>
            </a:pPr>
            <a:r>
              <a:rPr lang="th-TH" sz="3200" dirty="0" smtClean="0"/>
              <a:t>	5.6 ความหมาย</a:t>
            </a:r>
            <a:r>
              <a:rPr lang="th-TH" sz="3200" dirty="0"/>
              <a:t>ที่เป็น</a:t>
            </a:r>
            <a:r>
              <a:rPr lang="th-TH" sz="3200" dirty="0" smtClean="0"/>
              <a:t>นามธรรม (</a:t>
            </a:r>
            <a:r>
              <a:rPr lang="en-US" sz="3200" dirty="0"/>
              <a:t>Abstraction </a:t>
            </a:r>
            <a:r>
              <a:rPr lang="en-US" sz="3200" dirty="0" smtClean="0"/>
              <a:t>Meaning</a:t>
            </a:r>
            <a:r>
              <a:rPr lang="th-TH" sz="3200" dirty="0" smtClean="0"/>
              <a:t>)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6698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1398496" y="1062318"/>
            <a:ext cx="8727140" cy="4554071"/>
          </a:xfrm>
          <a:noFill/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th-TH" altLang="th-TH" b="1" dirty="0" smtClean="0">
                <a:cs typeface="Angsana New" panose="02020603050405020304" pitchFamily="18" charset="-34"/>
              </a:rPr>
              <a:t>	</a:t>
            </a:r>
            <a:r>
              <a:rPr lang="th-TH" altLang="th-TH" sz="4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ศิลปะ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th-TH" altLang="th-TH" sz="4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	ภาพเขียน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th-TH" altLang="th-TH" sz="4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	ภาพเขียนสีน้ำมัน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th-TH" altLang="th-TH" sz="4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	ภาพเขียนสีน้ำมันแบบ</a:t>
            </a:r>
            <a:r>
              <a:rPr lang="en-US" altLang="th-TH" sz="4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Impressionist</a:t>
            </a:r>
            <a:endParaRPr lang="th-TH" altLang="th-TH" sz="4400" b="1" dirty="0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th-TH" altLang="th-TH" sz="4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	ภาพเขียนชื่อ </a:t>
            </a:r>
            <a:r>
              <a:rPr lang="en-US" altLang="th-TH" sz="4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La </a:t>
            </a:r>
            <a:r>
              <a:rPr lang="en-US" altLang="th-TH" sz="4400" b="1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Promenard</a:t>
            </a:r>
            <a:r>
              <a:rPr lang="en-US" altLang="th-TH" sz="4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altLang="th-TH" sz="4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ของจิตรกรชื่อ </a:t>
            </a:r>
            <a:r>
              <a:rPr lang="en-US" altLang="th-TH" sz="4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Renoir</a:t>
            </a:r>
            <a:endParaRPr lang="th-TH" altLang="th-TH" sz="4400" b="1" dirty="0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72674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สิ่งจำกัดขอบเขตของความหมาย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/>
              <a:t>1. ถูกจำกัดโดยคำประเภทที่ขึ้นกับวิจารณญาณของบุคคล</a:t>
            </a:r>
          </a:p>
          <a:p>
            <a:pPr marL="0" indent="0">
              <a:buNone/>
            </a:pPr>
            <a:r>
              <a:rPr lang="th-TH" sz="3200" dirty="0"/>
              <a:t>2. ถูกจำกัดโดยการที่มนุษย์ไม่สามารถเข้าใจความหมายทั้งหมดของถ้อยคำได้</a:t>
            </a:r>
          </a:p>
          <a:p>
            <a:pPr marL="0" indent="0">
              <a:buNone/>
            </a:pPr>
            <a:r>
              <a:rPr lang="th-TH" sz="3200" dirty="0"/>
              <a:t>3. ถูกจำกัดโดยสรุปเอาเองว่าสิ่งที่ตนเข้าใจเป็นสิ่งที่คนอื่นเข้าใจ</a:t>
            </a:r>
          </a:p>
          <a:p>
            <a:pPr marL="0" indent="0">
              <a:buNone/>
            </a:pPr>
            <a:r>
              <a:rPr lang="th-TH" sz="3200" dirty="0"/>
              <a:t>4. ถูกจำกัดด้วยคำพูดที่ว่าเห็นครั้งเดียวก็รู้ทะลุปรุโปร่ง</a:t>
            </a:r>
          </a:p>
          <a:p>
            <a:pPr marL="0" indent="0">
              <a:buNone/>
            </a:pPr>
            <a:r>
              <a:rPr lang="th-TH" sz="3200" dirty="0"/>
              <a:t>5. ถูกจำกัดโดยช่องว่างของความหมายระหว่างผู้ส่งสารและผู้รับ</a:t>
            </a:r>
            <a:r>
              <a:rPr lang="th-TH" sz="3200" dirty="0" smtClean="0"/>
              <a:t>สาร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156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อุปสรรคที่เกิดจากการใช้วัจนภาษา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/>
              <a:t>1. ความหมายของภาษาเปลี่ยนไปตามกาลเวลา</a:t>
            </a:r>
          </a:p>
          <a:p>
            <a:pPr marL="0" indent="0">
              <a:buNone/>
            </a:pPr>
            <a:r>
              <a:rPr lang="th-TH" sz="3200" dirty="0"/>
              <a:t>2. ความหมายของภาษาแตกต่างไปตามชนกลุ่มย่อย</a:t>
            </a:r>
          </a:p>
          <a:p>
            <a:pPr marL="0" indent="0">
              <a:buNone/>
            </a:pPr>
            <a:r>
              <a:rPr lang="th-TH" sz="3200" dirty="0"/>
              <a:t>3. การใช้ภาษาเป็นพฤติกรรมที่สร้างสรรค์และซับซ้อนแตกต่างไปตามแต่ละบุคคล</a:t>
            </a:r>
          </a:p>
          <a:p>
            <a:pPr marL="0" indent="0">
              <a:buNone/>
            </a:pPr>
            <a:r>
              <a:rPr lang="th-TH" sz="3200" dirty="0" smtClean="0"/>
              <a:t>	3.1 </a:t>
            </a:r>
            <a:r>
              <a:rPr lang="th-TH" sz="3200" dirty="0"/>
              <a:t>การใช้วัจนภาษาเพื่อสื่อความหมายถึงสิ่งต่าง ๆ   ในเชิงการประเมินแบบ</a:t>
            </a:r>
            <a:r>
              <a:rPr lang="th-TH" sz="3200" dirty="0" smtClean="0"/>
              <a:t>สุดโต่ง 	(</a:t>
            </a:r>
            <a:r>
              <a:rPr lang="en-US" sz="3200" dirty="0" smtClean="0"/>
              <a:t>Polarization</a:t>
            </a:r>
            <a:r>
              <a:rPr lang="th-TH" sz="3200" dirty="0" smtClean="0"/>
              <a:t>)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4559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อุปสรรคที่เกิดจากการใช้วัจนภาษา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 smtClean="0"/>
              <a:t>	3.2 </a:t>
            </a:r>
            <a:r>
              <a:rPr lang="th-TH" sz="3200" dirty="0"/>
              <a:t>การใช้วัจนภาษาซึ่งทำให้คู่สื่อสารพลาดความหมายที่ฝ่ายหนึ่งพยายามสื่อให้อีกฝ่าย</a:t>
            </a:r>
            <a:r>
              <a:rPr lang="th-TH" sz="3200" dirty="0" smtClean="0"/>
              <a:t>รับรู้ (</a:t>
            </a:r>
            <a:r>
              <a:rPr lang="en-US" sz="3200" dirty="0" smtClean="0"/>
              <a:t>Bypassing</a:t>
            </a:r>
            <a:r>
              <a:rPr lang="th-TH" sz="3200" dirty="0" smtClean="0"/>
              <a:t>)</a:t>
            </a:r>
            <a:endParaRPr lang="en-US" sz="3200" dirty="0"/>
          </a:p>
          <a:p>
            <a:pPr marL="901700" indent="0">
              <a:buFont typeface="Wingdings" panose="05000000000000000000" pitchFamily="2" charset="2"/>
              <a:buChar char="Ø"/>
            </a:pPr>
            <a:r>
              <a:rPr lang="th-TH" sz="3200" dirty="0"/>
              <a:t> </a:t>
            </a:r>
            <a:r>
              <a:rPr lang="th-TH" sz="3200" dirty="0" smtClean="0"/>
              <a:t>ใช้</a:t>
            </a:r>
            <a:r>
              <a:rPr lang="th-TH" sz="3200" dirty="0"/>
              <a:t>ถ้อยคำเดียวกันแต่แปล</a:t>
            </a:r>
            <a:r>
              <a:rPr lang="th-TH" sz="3200" dirty="0" smtClean="0"/>
              <a:t>ต่างกัน</a:t>
            </a:r>
          </a:p>
          <a:p>
            <a:pPr marL="901700" indent="0">
              <a:buFont typeface="Wingdings" panose="05000000000000000000" pitchFamily="2" charset="2"/>
              <a:buChar char="Ø"/>
            </a:pPr>
            <a:r>
              <a:rPr lang="th-TH" sz="3200" dirty="0"/>
              <a:t> </a:t>
            </a:r>
            <a:r>
              <a:rPr lang="th-TH" sz="3200" dirty="0" smtClean="0"/>
              <a:t>ใช้</a:t>
            </a:r>
            <a:r>
              <a:rPr lang="th-TH" sz="3200" dirty="0"/>
              <a:t>ถ้อยคำต่างกันแต่ต้องการสื่อความหมายอย่าง</a:t>
            </a:r>
            <a:r>
              <a:rPr lang="th-TH" sz="3200" dirty="0" smtClean="0"/>
              <a:t>เดียวกัน</a:t>
            </a:r>
          </a:p>
          <a:p>
            <a:pPr marL="901700" indent="0">
              <a:buFont typeface="Wingdings" panose="05000000000000000000" pitchFamily="2" charset="2"/>
              <a:buChar char="Ø"/>
            </a:pPr>
            <a:r>
              <a:rPr lang="th-TH" sz="3200" dirty="0"/>
              <a:t> </a:t>
            </a:r>
            <a:r>
              <a:rPr lang="th-TH" sz="3200" dirty="0" smtClean="0"/>
              <a:t>ให้</a:t>
            </a:r>
            <a:r>
              <a:rPr lang="th-TH" sz="3200" dirty="0"/>
              <a:t>ความสำคัญแก่วัจนภาษามากกว่าสิ่ง</a:t>
            </a:r>
            <a:r>
              <a:rPr lang="th-TH" sz="3200" dirty="0" smtClean="0"/>
              <a:t>ที่วัจ</a:t>
            </a:r>
            <a:r>
              <a:rPr lang="th-TH" sz="3200" dirty="0"/>
              <a:t>นภาษานั้นอ้างอิงถึง  (</a:t>
            </a:r>
            <a:r>
              <a:rPr lang="en-US" sz="3200" dirty="0" err="1"/>
              <a:t>Intensional</a:t>
            </a:r>
            <a:r>
              <a:rPr lang="en-US" sz="3200" dirty="0"/>
              <a:t> </a:t>
            </a:r>
            <a:r>
              <a:rPr lang="en-US" sz="3200" dirty="0" smtClean="0"/>
              <a:t>Orientation</a:t>
            </a:r>
            <a:r>
              <a:rPr lang="th-TH" sz="3200" dirty="0" smtClean="0"/>
              <a:t>)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591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อุปสรรคที่เกิดจากการใช้วัจนภาษา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01700" indent="0">
              <a:buFont typeface="Wingdings" panose="05000000000000000000" pitchFamily="2" charset="2"/>
              <a:buChar char="Ø"/>
            </a:pPr>
            <a:r>
              <a:rPr lang="th-TH" sz="3200" dirty="0" smtClean="0"/>
              <a:t> การ</a:t>
            </a:r>
            <a:r>
              <a:rPr lang="th-TH" sz="3200" dirty="0"/>
              <a:t>ใช้วัจนภาษาซึ่งก่อให้เกิดความสับสนระหว่างความจริงและความคิดเห็น (</a:t>
            </a:r>
            <a:r>
              <a:rPr lang="en-US" sz="3200" dirty="0"/>
              <a:t>Fact-Inference </a:t>
            </a:r>
            <a:r>
              <a:rPr lang="en-US" sz="3200" dirty="0" smtClean="0"/>
              <a:t>Confusion</a:t>
            </a:r>
            <a:r>
              <a:rPr lang="th-TH" sz="3200" dirty="0" smtClean="0"/>
              <a:t>)</a:t>
            </a:r>
          </a:p>
          <a:p>
            <a:pPr marL="901700" indent="0">
              <a:buFont typeface="Wingdings" panose="05000000000000000000" pitchFamily="2" charset="2"/>
              <a:buChar char="Ø"/>
            </a:pPr>
            <a:r>
              <a:rPr lang="th-TH" sz="3200" dirty="0"/>
              <a:t> </a:t>
            </a:r>
            <a:r>
              <a:rPr lang="th-TH" sz="3200" dirty="0" smtClean="0"/>
              <a:t>การ</a:t>
            </a:r>
            <a:r>
              <a:rPr lang="th-TH" sz="3200" dirty="0"/>
              <a:t>ใช้วัจนภาษาเพื่อแสดงว่าตนเองรู้</a:t>
            </a:r>
            <a:r>
              <a:rPr lang="th-TH" sz="3200" dirty="0" smtClean="0"/>
              <a:t>หมด (</a:t>
            </a:r>
            <a:r>
              <a:rPr lang="en-US" sz="3200" dirty="0" err="1" smtClean="0"/>
              <a:t>Allness</a:t>
            </a:r>
            <a:r>
              <a:rPr lang="th-TH" sz="3200" dirty="0" smtClean="0"/>
              <a:t>)</a:t>
            </a:r>
          </a:p>
          <a:p>
            <a:pPr marL="901700" indent="0">
              <a:buFont typeface="Wingdings" panose="05000000000000000000" pitchFamily="2" charset="2"/>
              <a:buChar char="Ø"/>
            </a:pPr>
            <a:r>
              <a:rPr lang="th-TH" sz="3200" dirty="0"/>
              <a:t> </a:t>
            </a:r>
            <a:r>
              <a:rPr lang="th-TH" sz="3200" dirty="0" smtClean="0"/>
              <a:t>การใช้วัจนภาษาในการอธิบายสิ่งรอบตัว+ยึดมั่นโดยไม่คำนึงถึงความเปลี่ยนแปลง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742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ความหมายของภาษา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1282081" cy="41063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600" dirty="0" smtClean="0"/>
              <a:t>ภาษา หมายถึง </a:t>
            </a:r>
            <a:r>
              <a:rPr lang="th-TH" sz="3600" dirty="0"/>
              <a:t>ระบบของสัญลักษณ์ซึ่งมีกฏเกณฑ์ในการ</a:t>
            </a:r>
            <a:r>
              <a:rPr lang="th-TH" sz="3600" dirty="0" smtClean="0"/>
              <a:t>ใช้เพื่อให้</a:t>
            </a:r>
            <a:r>
              <a:rPr lang="th-TH" sz="3600" dirty="0"/>
              <a:t>คนในสังคมเดียวกัน สามารถใช้สัญลักษณ์ที่</a:t>
            </a:r>
            <a:r>
              <a:rPr lang="th-TH" sz="3600" dirty="0" smtClean="0"/>
              <a:t>สร้างขึ้น</a:t>
            </a:r>
            <a:r>
              <a:rPr lang="th-TH" sz="3600" dirty="0"/>
              <a:t>หรือกำหนดขึ้นเหล่านั้น </a:t>
            </a:r>
            <a:r>
              <a:rPr lang="th-TH" sz="3600" dirty="0" smtClean="0"/>
              <a:t> </a:t>
            </a:r>
            <a:r>
              <a:rPr lang="th-TH" sz="3600" dirty="0"/>
              <a:t>เชื่อมโยงกับสิ่งที่อ้างอิง</a:t>
            </a:r>
            <a:r>
              <a:rPr lang="th-TH" sz="3600" dirty="0" smtClean="0"/>
              <a:t>ถึงเพื่อ</a:t>
            </a:r>
            <a:r>
              <a:rPr lang="th-TH" sz="3600" dirty="0"/>
              <a:t>เป็นสื่อกลางในการสร้างความหมายและความ</a:t>
            </a:r>
            <a:r>
              <a:rPr lang="th-TH" sz="3600" dirty="0" smtClean="0"/>
              <a:t>เข้าใจระหว่าง</a:t>
            </a:r>
            <a:r>
              <a:rPr lang="th-TH" sz="3600" dirty="0"/>
              <a:t>กัน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0842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การพัฒนาทักษะในการใช้วัจนภาษา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/>
              <a:t>1. ควรศึกษาลักษณะสำคัญของวัจนภาษาให้เข้าใจอย่างถ่องแท้</a:t>
            </a:r>
          </a:p>
          <a:p>
            <a:pPr marL="0" indent="0">
              <a:buNone/>
            </a:pPr>
            <a:r>
              <a:rPr lang="th-TH" sz="3200" dirty="0" smtClean="0"/>
              <a:t>2</a:t>
            </a:r>
            <a:r>
              <a:rPr lang="th-TH" sz="3200" dirty="0"/>
              <a:t>. สิ่งที่วัจนภาษาอ้างอิงถึงอาจแตกต่างจากความเป็นจริงของสิ่งที่อ้างถึง</a:t>
            </a:r>
          </a:p>
          <a:p>
            <a:pPr marL="0" indent="0">
              <a:buNone/>
            </a:pPr>
            <a:r>
              <a:rPr lang="th-TH" sz="3200" dirty="0" smtClean="0"/>
              <a:t>3</a:t>
            </a:r>
            <a:r>
              <a:rPr lang="th-TH" sz="3200" dirty="0"/>
              <a:t>. การเสริมสร้างศักยภาพการสื่อสารโดย</a:t>
            </a:r>
            <a:r>
              <a:rPr lang="th-TH" sz="3200" dirty="0" smtClean="0"/>
              <a:t>ใช้วัจ</a:t>
            </a:r>
            <a:r>
              <a:rPr lang="th-TH" sz="3200" dirty="0"/>
              <a:t>นภาษา</a:t>
            </a:r>
          </a:p>
          <a:p>
            <a:pPr marL="0" indent="0">
              <a:buNone/>
            </a:pPr>
            <a:r>
              <a:rPr lang="th-TH" sz="3200" dirty="0" smtClean="0"/>
              <a:t>	3.1 </a:t>
            </a:r>
            <a:r>
              <a:rPr lang="th-TH" sz="3200" dirty="0"/>
              <a:t>ควรประเมินทักษะในการใช้วัจนภาษาด้านการพูด การฟัง การเขียนและการ</a:t>
            </a:r>
            <a:r>
              <a:rPr lang="th-TH" sz="3200" dirty="0" smtClean="0"/>
              <a:t>อ่าน	อย่างสม่ำเสมอ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7762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การพัฒนาทักษะในการใช้วัจนภาษา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801907"/>
            <a:ext cx="10131425" cy="444649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200" dirty="0" smtClean="0"/>
              <a:t>	3.2 </a:t>
            </a:r>
            <a:r>
              <a:rPr lang="th-TH" sz="3200" dirty="0"/>
              <a:t>วัตถุประสงค์ของการสื่อสารคือ การสร้างการรับรู้ร่วมกันระหว่างคู่สื่อสาร ควรคำนึงถึงสิ่งต่าง ๆ ต่อไปนี้</a:t>
            </a:r>
          </a:p>
          <a:p>
            <a:pPr marL="901700" indent="0">
              <a:buFont typeface="Wingdings" panose="05000000000000000000" pitchFamily="2" charset="2"/>
              <a:buChar char="Ø"/>
            </a:pPr>
            <a:r>
              <a:rPr lang="th-TH" sz="3200" dirty="0"/>
              <a:t> </a:t>
            </a:r>
            <a:r>
              <a:rPr lang="th-TH" sz="3200" dirty="0" smtClean="0"/>
              <a:t>ให้</a:t>
            </a:r>
            <a:r>
              <a:rPr lang="th-TH" sz="3200" dirty="0"/>
              <a:t>ถ้อยคำที่สอดคล้องและเหมาะสม</a:t>
            </a:r>
            <a:r>
              <a:rPr lang="th-TH" sz="3200" dirty="0" smtClean="0"/>
              <a:t>กับบริบท</a:t>
            </a:r>
            <a:r>
              <a:rPr lang="th-TH" sz="3200" dirty="0"/>
              <a:t>ของการ</a:t>
            </a:r>
            <a:r>
              <a:rPr lang="th-TH" sz="3200" dirty="0" smtClean="0"/>
              <a:t>สื่อสาร</a:t>
            </a:r>
          </a:p>
          <a:p>
            <a:pPr marL="901700" indent="0">
              <a:buFont typeface="Wingdings" panose="05000000000000000000" pitchFamily="2" charset="2"/>
              <a:buChar char="Ø"/>
            </a:pPr>
            <a:r>
              <a:rPr lang="th-TH" sz="3200" dirty="0"/>
              <a:t> </a:t>
            </a:r>
            <a:r>
              <a:rPr lang="th-TH" sz="3200" dirty="0" smtClean="0"/>
              <a:t>เลือกใช้</a:t>
            </a:r>
            <a:r>
              <a:rPr lang="th-TH" sz="3200" dirty="0"/>
              <a:t>ถ้อยคำโดยคำนึงถึงภูมิหลัง ประสบการณ์ ทัศนคติ ความเชื่อ และบรรทัดฐานทาง</a:t>
            </a:r>
            <a:r>
              <a:rPr lang="th-TH" sz="3200" dirty="0" smtClean="0"/>
              <a:t>สังคม</a:t>
            </a:r>
          </a:p>
          <a:p>
            <a:pPr marL="901700" indent="0">
              <a:buFont typeface="Wingdings" panose="05000000000000000000" pitchFamily="2" charset="2"/>
              <a:buChar char="Ø"/>
            </a:pPr>
            <a:r>
              <a:rPr lang="th-TH" sz="3200" dirty="0"/>
              <a:t> </a:t>
            </a:r>
            <a:r>
              <a:rPr lang="th-TH" sz="3200" dirty="0" smtClean="0"/>
              <a:t>ใช้</a:t>
            </a:r>
            <a:r>
              <a:rPr lang="th-TH" sz="3200" dirty="0"/>
              <a:t>ถ้อยคำที่สื่อความหมายได้ชัดเจน </a:t>
            </a:r>
            <a:endParaRPr lang="th-TH" sz="3200" dirty="0" smtClean="0"/>
          </a:p>
          <a:p>
            <a:pPr marL="901700" indent="0">
              <a:buFont typeface="Wingdings" panose="05000000000000000000" pitchFamily="2" charset="2"/>
              <a:buChar char="Ø"/>
            </a:pPr>
            <a:r>
              <a:rPr lang="th-TH" sz="3200" dirty="0"/>
              <a:t> </a:t>
            </a:r>
            <a:r>
              <a:rPr lang="th-TH" sz="3200" dirty="0" smtClean="0"/>
              <a:t>หลีกเลี่ยง</a:t>
            </a:r>
            <a:r>
              <a:rPr lang="th-TH" sz="3200" dirty="0"/>
              <a:t>การใช้ถ้อยคำที่ก่อให้เกิดความรู้สึกไม่</a:t>
            </a:r>
            <a:r>
              <a:rPr lang="th-TH" sz="3200" dirty="0" smtClean="0"/>
              <a:t>ดี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0974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การพัฒนาทักษะในการใช้วัจนภาษา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01700" indent="0">
              <a:buFont typeface="Wingdings" panose="05000000000000000000" pitchFamily="2" charset="2"/>
              <a:buChar char="Ø"/>
            </a:pPr>
            <a:r>
              <a:rPr lang="th-TH" sz="3200" dirty="0"/>
              <a:t> </a:t>
            </a:r>
            <a:r>
              <a:rPr lang="th-TH" sz="3200" dirty="0" smtClean="0"/>
              <a:t>ใช้</a:t>
            </a:r>
            <a:r>
              <a:rPr lang="th-TH" sz="3200" dirty="0"/>
              <a:t>ถ้อยคำที่มีความเป็น</a:t>
            </a:r>
            <a:r>
              <a:rPr lang="th-TH" sz="3200" dirty="0" smtClean="0"/>
              <a:t>รูปธรรม</a:t>
            </a:r>
          </a:p>
          <a:p>
            <a:pPr marL="901700" indent="0">
              <a:buFont typeface="Wingdings" panose="05000000000000000000" pitchFamily="2" charset="2"/>
              <a:buChar char="Ø"/>
            </a:pPr>
            <a:r>
              <a:rPr lang="th-TH" sz="3200" dirty="0"/>
              <a:t> </a:t>
            </a:r>
            <a:r>
              <a:rPr lang="th-TH" sz="3200" dirty="0" smtClean="0"/>
              <a:t>ใช้</a:t>
            </a:r>
            <a:r>
              <a:rPr lang="th-TH" sz="3200" dirty="0"/>
              <a:t>การเปรียบเทียบให้เห็นความคล้ายคลึง</a:t>
            </a:r>
          </a:p>
          <a:p>
            <a:pPr marL="0" indent="0">
              <a:buNone/>
            </a:pPr>
            <a:r>
              <a:rPr lang="th-TH" sz="3200" dirty="0" smtClean="0"/>
              <a:t>	3.3 </a:t>
            </a:r>
            <a:r>
              <a:rPr lang="th-TH" sz="3200" dirty="0"/>
              <a:t>ควรเคารพความคิด ความเป็นตัวตนของคู่สื่อสาร</a:t>
            </a:r>
          </a:p>
          <a:p>
            <a:pPr marL="0" indent="0">
              <a:buNone/>
            </a:pPr>
            <a:r>
              <a:rPr lang="th-TH" sz="3200" dirty="0" smtClean="0"/>
              <a:t>4</a:t>
            </a:r>
            <a:r>
              <a:rPr lang="th-TH" sz="3200" dirty="0"/>
              <a:t>. ในการแปลความหมายของภาษาควรคำนึงถึงปริบทแวดล้อมการสื่อสาร ความแตกต่างด้านภูมิหลัง ด้านประเพณีวัฒนธรรมและการเปลี่ยนแปลงตาม</a:t>
            </a:r>
            <a:r>
              <a:rPr lang="th-TH" sz="3200" dirty="0" smtClean="0"/>
              <a:t>กาลเวลา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082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ความสำคัญของภาษา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1063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200" dirty="0"/>
              <a:t>การใช้ภาษาเพื่อตอบสนองความต้องการของมนุษย์ คือ</a:t>
            </a:r>
          </a:p>
          <a:p>
            <a:pPr marL="0" indent="0">
              <a:buNone/>
            </a:pPr>
            <a:r>
              <a:rPr lang="th-TH" sz="3200" dirty="0" smtClean="0"/>
              <a:t>	1</a:t>
            </a:r>
            <a:r>
              <a:rPr lang="th-TH" sz="3200" dirty="0"/>
              <a:t>. เพื่อการรับรู้ตนเองและความเป็นจริงของโลก</a:t>
            </a:r>
          </a:p>
          <a:p>
            <a:pPr marL="0" indent="0">
              <a:buNone/>
            </a:pPr>
            <a:r>
              <a:rPr lang="th-TH" sz="3200" dirty="0" smtClean="0"/>
              <a:t>	2</a:t>
            </a:r>
            <a:r>
              <a:rPr lang="th-TH" sz="3200" dirty="0"/>
              <a:t>. เพื่อเป็นเครื่องมือพาสารและเป็นที่เข้าใจ</a:t>
            </a:r>
            <a:r>
              <a:rPr lang="th-TH" sz="3200" dirty="0" smtClean="0"/>
              <a:t>ของคู่</a:t>
            </a:r>
            <a:r>
              <a:rPr lang="th-TH" sz="3200" dirty="0"/>
              <a:t>สื่อสาร</a:t>
            </a:r>
          </a:p>
          <a:p>
            <a:pPr marL="0" indent="0">
              <a:buNone/>
            </a:pPr>
            <a:r>
              <a:rPr lang="th-TH" sz="3200" dirty="0" smtClean="0"/>
              <a:t>	3. </a:t>
            </a:r>
            <a:r>
              <a:rPr lang="th-TH" sz="3200" dirty="0"/>
              <a:t>ใช้ภาษาเพื่อการเรียกขาน ตั้งชื่อ การอธิบายความหมายและกำหนดขอบเขตสิ่ง</a:t>
            </a:r>
            <a:r>
              <a:rPr lang="th-TH" sz="3200" dirty="0" smtClean="0"/>
              <a:t>ที่	ต้องการสื่อสาร</a:t>
            </a:r>
          </a:p>
          <a:p>
            <a:pPr marL="0" indent="0">
              <a:buNone/>
            </a:pPr>
            <a:r>
              <a:rPr lang="th-TH" sz="3200" dirty="0"/>
              <a:t>	4. ใช้ภาษาในการแสดงปฏิสัมพันธ์ทางสังคมเพื่อรับรู้และแลกเปลี่ยนความรู้ </a:t>
            </a:r>
            <a:r>
              <a:rPr lang="th-TH" sz="3200" dirty="0" smtClean="0"/>
              <a:t>ความ	ต้องการอารมณ์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221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ความสำคัญของภาษา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 smtClean="0"/>
              <a:t>	5</a:t>
            </a:r>
            <a:r>
              <a:rPr lang="th-TH" sz="3200" dirty="0"/>
              <a:t>. ใช้ภาษาในการสร้างความเข้าใจและ</a:t>
            </a:r>
            <a:r>
              <a:rPr lang="th-TH" sz="3200" dirty="0" smtClean="0"/>
              <a:t>ความสัมพันธ์</a:t>
            </a:r>
          </a:p>
          <a:p>
            <a:pPr marL="0" indent="0">
              <a:buNone/>
            </a:pPr>
            <a:r>
              <a:rPr lang="th-TH" sz="3200" dirty="0"/>
              <a:t>	</a:t>
            </a:r>
            <a:r>
              <a:rPr lang="th-TH" sz="3200" dirty="0" smtClean="0"/>
              <a:t>6. </a:t>
            </a:r>
            <a:r>
              <a:rPr lang="th-TH" sz="3200" dirty="0"/>
              <a:t>ใช้ภาษาในการประเมินสิ่งต่าง ๆ </a:t>
            </a:r>
          </a:p>
          <a:p>
            <a:pPr marL="0" indent="0">
              <a:buNone/>
            </a:pPr>
            <a:r>
              <a:rPr lang="th-TH" sz="3200" dirty="0" smtClean="0"/>
              <a:t>	7</a:t>
            </a:r>
            <a:r>
              <a:rPr lang="th-TH" sz="3200" dirty="0"/>
              <a:t>. ใช้ภาษาในการกล่าวถึงสิ่งต่าง ๆ ที่อยู่นอกเหนือประสบการณ์ของตน</a:t>
            </a:r>
          </a:p>
          <a:p>
            <a:pPr marL="0" indent="0">
              <a:buNone/>
            </a:pPr>
            <a:r>
              <a:rPr lang="th-TH" sz="3200" dirty="0" smtClean="0"/>
              <a:t>	8</a:t>
            </a:r>
            <a:r>
              <a:rPr lang="th-TH" sz="3200" dirty="0"/>
              <a:t>. ใช้ภาษาเป็นเครื่องมือในการโน้มน้าวใจผู้รับสาร</a:t>
            </a:r>
          </a:p>
          <a:p>
            <a:pPr marL="0" indent="0">
              <a:buNone/>
            </a:pPr>
            <a:r>
              <a:rPr lang="th-TH" sz="3200" dirty="0" smtClean="0"/>
              <a:t>	9</a:t>
            </a:r>
            <a:r>
              <a:rPr lang="th-TH" sz="3200" dirty="0"/>
              <a:t>. เพื่อสร้างความเพลิดเพลินบันเทิง</a:t>
            </a:r>
            <a:r>
              <a:rPr lang="th-TH" sz="3200" dirty="0" smtClean="0"/>
              <a:t>ใจ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80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ลักษณะสำคัญของถ้อยคำหรือวัจนภาษา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 smtClean="0"/>
              <a:t>	1</a:t>
            </a:r>
            <a:r>
              <a:rPr lang="th-TH" sz="3200" dirty="0"/>
              <a:t>. ถ้อยคำถูกบัญญัติขึ้นโดยไร้กฏเกณฑ์</a:t>
            </a:r>
          </a:p>
          <a:p>
            <a:pPr marL="0" indent="0">
              <a:buNone/>
            </a:pPr>
            <a:r>
              <a:rPr lang="th-TH" sz="3200" dirty="0" smtClean="0"/>
              <a:t>	2</a:t>
            </a:r>
            <a:r>
              <a:rPr lang="th-TH" sz="3200" dirty="0"/>
              <a:t>. ถ้อยคำมีความกำกวมในตัวเอง</a:t>
            </a:r>
          </a:p>
          <a:p>
            <a:pPr marL="0" indent="0">
              <a:buNone/>
            </a:pPr>
            <a:r>
              <a:rPr lang="th-TH" sz="3200" dirty="0" smtClean="0"/>
              <a:t>	3</a:t>
            </a:r>
            <a:r>
              <a:rPr lang="th-TH" sz="3200" dirty="0"/>
              <a:t>. ถ้อยคำมีลักษณะเป็นนามธรรม</a:t>
            </a:r>
          </a:p>
          <a:p>
            <a:pPr marL="0" indent="0">
              <a:buNone/>
            </a:pPr>
            <a:r>
              <a:rPr lang="th-TH" sz="3200" dirty="0" smtClean="0"/>
              <a:t>	4</a:t>
            </a:r>
            <a:r>
              <a:rPr lang="th-TH" sz="3200" dirty="0"/>
              <a:t>. ถ้อยคำมีความเกี่ยวข้องผูกพันกับวัฒนธรรม</a:t>
            </a:r>
          </a:p>
          <a:p>
            <a:pPr marL="0" indent="0">
              <a:buNone/>
            </a:pPr>
            <a:r>
              <a:rPr lang="th-TH" sz="3200" dirty="0" smtClean="0"/>
              <a:t>	5</a:t>
            </a:r>
            <a:r>
              <a:rPr lang="th-TH" sz="3200" dirty="0"/>
              <a:t>. ความหมายของถ้อยคำขึ้นอยู่กับบริบทที่แวดล้อมถ้อยคำ</a:t>
            </a:r>
            <a:r>
              <a:rPr lang="th-TH" sz="3200" dirty="0" smtClean="0"/>
              <a:t>นั้น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373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ความสำคัญของวัจนภาษา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855695"/>
            <a:ext cx="10131425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200" dirty="0" smtClean="0"/>
              <a:t>	1</a:t>
            </a:r>
            <a:r>
              <a:rPr lang="th-TH" sz="3200" dirty="0"/>
              <a:t>. มนุษย์ใช้ถ้อยคำเพื่อการเรียนรู้ อธิบาย/ถ่ายทอด</a:t>
            </a:r>
          </a:p>
          <a:p>
            <a:pPr marL="0" indent="0">
              <a:buNone/>
            </a:pPr>
            <a:r>
              <a:rPr lang="th-TH" sz="3200" dirty="0" smtClean="0"/>
              <a:t>	2</a:t>
            </a:r>
            <a:r>
              <a:rPr lang="th-TH" sz="3200" dirty="0"/>
              <a:t>. เพื่อประเมินปรากฏการณ์รอบตัว</a:t>
            </a:r>
          </a:p>
          <a:p>
            <a:pPr marL="0" indent="0">
              <a:buNone/>
            </a:pPr>
            <a:r>
              <a:rPr lang="th-TH" sz="3200" dirty="0" smtClean="0"/>
              <a:t>	3</a:t>
            </a:r>
            <a:r>
              <a:rPr lang="th-TH" sz="3200" dirty="0"/>
              <a:t>. เพื่อจัดระบบของประสบการณ์</a:t>
            </a:r>
          </a:p>
          <a:p>
            <a:pPr marL="0" indent="0">
              <a:buNone/>
            </a:pPr>
            <a:r>
              <a:rPr lang="th-TH" sz="3200" dirty="0" smtClean="0"/>
              <a:t>	4</a:t>
            </a:r>
            <a:r>
              <a:rPr lang="th-TH" sz="3200" dirty="0"/>
              <a:t>. เพื่อสร้างความคิดและจินตนาการถึงสิ่งที่ไม่เคยรู้จักมาก่อน</a:t>
            </a:r>
          </a:p>
          <a:p>
            <a:pPr marL="0" indent="0">
              <a:buNone/>
            </a:pPr>
            <a:r>
              <a:rPr lang="th-TH" sz="3200" dirty="0" smtClean="0"/>
              <a:t>	5</a:t>
            </a:r>
            <a:r>
              <a:rPr lang="th-TH" sz="3200" dirty="0"/>
              <a:t>. เพื่อสะท้อนภาพความเป็นตัวตนให้คนอื่นรับรู้</a:t>
            </a:r>
          </a:p>
          <a:p>
            <a:pPr marL="0" indent="0">
              <a:buNone/>
            </a:pPr>
            <a:r>
              <a:rPr lang="th-TH" sz="3200" dirty="0" smtClean="0"/>
              <a:t>	6</a:t>
            </a:r>
            <a:r>
              <a:rPr lang="th-TH" sz="3200" dirty="0"/>
              <a:t>. เพื่อเรียนรู้และกำหนดลักษณะ/รูปแบบความสัมพันธ์และปฏิสัมพันธ์ระหว่างกัน</a:t>
            </a:r>
            <a:r>
              <a:rPr lang="th-TH" sz="3200" dirty="0" smtClean="0"/>
              <a:t>ใน	กระบวนการสื่อสาร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618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วัจนภาษาและอวัจนภาษา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/>
              <a:t>1. ความคล้ายคลึงของวัจนภาษาและอวัจนภาษา</a:t>
            </a:r>
          </a:p>
          <a:p>
            <a:pPr marL="0" indent="0">
              <a:buNone/>
            </a:pPr>
            <a:r>
              <a:rPr lang="th-TH" sz="3200" dirty="0" smtClean="0"/>
              <a:t>	1.1 </a:t>
            </a:r>
            <a:r>
              <a:rPr lang="th-TH" sz="3200" dirty="0"/>
              <a:t>วัจนภาษาและอวัจนภาษาเป็นสัญลักษณ์ซึ่งมีลักษณะสำคัญร่วมกัน </a:t>
            </a:r>
          </a:p>
          <a:p>
            <a:pPr marL="1533525" indent="-457200">
              <a:buFont typeface="Wingdings" panose="05000000000000000000" pitchFamily="2" charset="2"/>
              <a:buChar char="Ø"/>
            </a:pPr>
            <a:r>
              <a:rPr lang="th-TH" sz="3200" dirty="0"/>
              <a:t> </a:t>
            </a:r>
            <a:r>
              <a:rPr lang="th-TH" sz="3200" dirty="0" smtClean="0"/>
              <a:t>ความ</a:t>
            </a:r>
            <a:r>
              <a:rPr lang="th-TH" sz="3200" dirty="0"/>
              <a:t>กำกวม  (</a:t>
            </a:r>
            <a:r>
              <a:rPr lang="en-US" sz="3200" dirty="0" smtClean="0"/>
              <a:t>Ambiguous</a:t>
            </a:r>
            <a:r>
              <a:rPr lang="th-TH" sz="3200" dirty="0" smtClean="0"/>
              <a:t>)</a:t>
            </a:r>
          </a:p>
          <a:p>
            <a:pPr marL="1533525" indent="-457200">
              <a:buFont typeface="Wingdings" panose="05000000000000000000" pitchFamily="2" charset="2"/>
              <a:buChar char="Ø"/>
            </a:pPr>
            <a:r>
              <a:rPr lang="th-TH" sz="3200" dirty="0" smtClean="0"/>
              <a:t>ความ</a:t>
            </a:r>
            <a:r>
              <a:rPr lang="th-TH" sz="3200" dirty="0"/>
              <a:t>เป็นนามธรรม  (</a:t>
            </a:r>
            <a:r>
              <a:rPr lang="en-US" sz="3200" dirty="0" smtClean="0"/>
              <a:t>Abstract</a:t>
            </a:r>
            <a:r>
              <a:rPr lang="th-TH" sz="3200" dirty="0" smtClean="0"/>
              <a:t>)</a:t>
            </a:r>
          </a:p>
          <a:p>
            <a:pPr marL="1533525" indent="-457200">
              <a:buFont typeface="Wingdings" panose="05000000000000000000" pitchFamily="2" charset="2"/>
              <a:buChar char="Ø"/>
            </a:pPr>
            <a:r>
              <a:rPr lang="th-TH" sz="3200" dirty="0" smtClean="0"/>
              <a:t>บัญญัติ</a:t>
            </a:r>
            <a:r>
              <a:rPr lang="th-TH" sz="3200" dirty="0"/>
              <a:t>ขึ้นโดยไร้กฏเกณฑ์  (</a:t>
            </a:r>
            <a:r>
              <a:rPr lang="en-US" sz="3200" dirty="0" smtClean="0"/>
              <a:t>Arbitrary</a:t>
            </a:r>
            <a:r>
              <a:rPr lang="th-TH" sz="3200" dirty="0" smtClean="0"/>
              <a:t>)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2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วัจนภาษาและอวัจนภาษา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 smtClean="0"/>
              <a:t>	1.2 </a:t>
            </a:r>
            <a:r>
              <a:rPr lang="th-TH" sz="3200" dirty="0"/>
              <a:t>วัจนภาษาและอวัจนภาษาเป็นสัญลักษณ์ที่บุคคลในสังคมยอมรับว่าสามารถ</a:t>
            </a:r>
            <a:r>
              <a:rPr lang="th-TH" sz="3200" dirty="0" smtClean="0"/>
              <a:t>สื่อ	ความหมาย</a:t>
            </a:r>
            <a:r>
              <a:rPr lang="th-TH" sz="3200" dirty="0"/>
              <a:t>และความเข้าใจระหว่างกันได้</a:t>
            </a:r>
          </a:p>
          <a:p>
            <a:pPr marL="0" indent="0">
              <a:buNone/>
            </a:pPr>
            <a:r>
              <a:rPr lang="th-TH" sz="3200" dirty="0" smtClean="0"/>
              <a:t>	1.3 </a:t>
            </a:r>
            <a:r>
              <a:rPr lang="th-TH" sz="3200" dirty="0"/>
              <a:t>วัจนภาษาและอวัจนภาษาเป็นสัญลักษณ์ซึ่งเกี่ยวกับประเพณีและวัฒนธรรม</a:t>
            </a:r>
          </a:p>
          <a:p>
            <a:pPr marL="0" indent="0">
              <a:buNone/>
            </a:pPr>
            <a:r>
              <a:rPr lang="th-TH" sz="3200" dirty="0" smtClean="0"/>
              <a:t>	1.4 </a:t>
            </a:r>
            <a:r>
              <a:rPr lang="th-TH" sz="3200" dirty="0"/>
              <a:t>วัจนภาษาและอวัจนภาษาอาจเกิดขึ้นด้วยความตั้งใจ/ไม่</a:t>
            </a:r>
            <a:r>
              <a:rPr lang="th-TH" sz="3200" dirty="0" smtClean="0"/>
              <a:t>ตั้งใจ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858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วัจนภาษาและอวัจนภาษา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/>
              <a:t>2. ความแตกต่างระหว่างวัจนภาษาและอวัจนภาษา</a:t>
            </a:r>
          </a:p>
          <a:p>
            <a:pPr marL="0" indent="0">
              <a:buNone/>
            </a:pPr>
            <a:r>
              <a:rPr lang="th-TH" sz="3200" dirty="0" smtClean="0"/>
              <a:t>	2.1 </a:t>
            </a:r>
            <a:r>
              <a:rPr lang="th-TH" sz="3200" dirty="0"/>
              <a:t>อวัจนภาษามีน้ำหนักความน่าเชื่อถือและเป็นจริงมากกว่า</a:t>
            </a:r>
          </a:p>
          <a:p>
            <a:pPr marL="0" indent="0">
              <a:buNone/>
            </a:pPr>
            <a:r>
              <a:rPr lang="th-TH" sz="3200" dirty="0" smtClean="0"/>
              <a:t>	2.2 </a:t>
            </a:r>
            <a:r>
              <a:rPr lang="th-TH" sz="3200" dirty="0"/>
              <a:t>ช่องทางในการสื่อความหมายของอวัจนภาษาหลากหลายกว่า</a:t>
            </a:r>
          </a:p>
          <a:p>
            <a:pPr marL="0" indent="0">
              <a:buNone/>
            </a:pPr>
            <a:r>
              <a:rPr lang="th-TH" sz="3200" dirty="0" smtClean="0"/>
              <a:t>	2.3 </a:t>
            </a:r>
            <a:r>
              <a:rPr lang="th-TH" sz="3200" dirty="0"/>
              <a:t>การสื่อสารโดยใช้วัจนภาษาจะสิ้นสุดเมื่อผู้พูดพูดจบ / อ่าน</a:t>
            </a:r>
            <a:r>
              <a:rPr lang="th-TH" sz="3200" dirty="0" smtClean="0"/>
              <a:t>จบ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6108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522</TotalTime>
  <Words>491</Words>
  <Application>Microsoft Office PowerPoint</Application>
  <PresentationFormat>Custom</PresentationFormat>
  <Paragraphs>137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Celestial</vt:lpstr>
      <vt:lpstr>หลักนิเทศศาสตร์</vt:lpstr>
      <vt:lpstr>ความหมายของภาษา</vt:lpstr>
      <vt:lpstr>ความสำคัญของภาษา </vt:lpstr>
      <vt:lpstr>ความสำคัญของภาษา </vt:lpstr>
      <vt:lpstr>ลักษณะสำคัญของถ้อยคำหรือวัจนภาษา</vt:lpstr>
      <vt:lpstr>ความสำคัญของวัจนภาษา </vt:lpstr>
      <vt:lpstr>วัจนภาษาและอวัจนภาษา</vt:lpstr>
      <vt:lpstr>วัจนภาษาและอวัจนภาษา</vt:lpstr>
      <vt:lpstr>วัจนภาษาและอวัจนภาษา</vt:lpstr>
      <vt:lpstr>วัจนภาษาและอวัจนภาษา</vt:lpstr>
      <vt:lpstr>วัจนภาษาและความหมาย</vt:lpstr>
      <vt:lpstr>สรุปลักษณะของความหมาย </vt:lpstr>
      <vt:lpstr>สรุปลักษณะของความหมาย </vt:lpstr>
      <vt:lpstr>สรุปลักษณะของความหมาย </vt:lpstr>
      <vt:lpstr>PowerPoint Presentation</vt:lpstr>
      <vt:lpstr>สิ่งจำกัดขอบเขตของความหมาย</vt:lpstr>
      <vt:lpstr>อุปสรรคที่เกิดจากการใช้วัจนภาษา</vt:lpstr>
      <vt:lpstr>อุปสรรคที่เกิดจากการใช้วัจนภาษา</vt:lpstr>
      <vt:lpstr>อุปสรรคที่เกิดจากการใช้วัจนภาษา</vt:lpstr>
      <vt:lpstr>การพัฒนาทักษะในการใช้วัจนภาษา</vt:lpstr>
      <vt:lpstr>การพัฒนาทักษะในการใช้วัจนภาษา</vt:lpstr>
      <vt:lpstr>การพัฒนาทักษะในการใช้วัจนภาษา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หลักนิเทศศาสตร์</dc:title>
  <dc:creator>FMS-00</dc:creator>
  <cp:lastModifiedBy>TAO</cp:lastModifiedBy>
  <cp:revision>38</cp:revision>
  <dcterms:created xsi:type="dcterms:W3CDTF">2017-08-01T10:39:37Z</dcterms:created>
  <dcterms:modified xsi:type="dcterms:W3CDTF">2017-08-08T07:42:30Z</dcterms:modified>
</cp:coreProperties>
</file>