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73" r:id="rId2"/>
    <p:sldId id="275" r:id="rId3"/>
    <p:sldId id="265" r:id="rId4"/>
    <p:sldId id="266" r:id="rId5"/>
    <p:sldId id="267" r:id="rId6"/>
    <p:sldId id="268" r:id="rId7"/>
    <p:sldId id="269" r:id="rId8"/>
    <p:sldId id="270" r:id="rId9"/>
    <p:sldId id="271" r:id="rId10"/>
    <p:sldId id="272" r:id="rId11"/>
    <p:sldId id="276" r:id="rId12"/>
    <p:sldId id="277" r:id="rId13"/>
    <p:sldId id="278" r:id="rId14"/>
    <p:sldId id="279" r:id="rId15"/>
    <p:sldId id="280" r:id="rId16"/>
    <p:sldId id="281" r:id="rId17"/>
    <p:sldId id="274" r:id="rId18"/>
    <p:sldId id="282" r:id="rId19"/>
    <p:sldId id="283" r:id="rId20"/>
    <p:sldId id="256" r:id="rId21"/>
    <p:sldId id="257" r:id="rId22"/>
    <p:sldId id="258" r:id="rId23"/>
    <p:sldId id="259" r:id="rId24"/>
    <p:sldId id="260" r:id="rId25"/>
    <p:sldId id="261" r:id="rId26"/>
    <p:sldId id="262" r:id="rId27"/>
    <p:sldId id="263" r:id="rId28"/>
    <p:sldId id="264" r:id="rId29"/>
    <p:sldId id="284" r:id="rId30"/>
    <p:sldId id="285" r:id="rId31"/>
    <p:sldId id="286" r:id="rId32"/>
    <p:sldId id="287" r:id="rId33"/>
    <p:sldId id="288" r:id="rId34"/>
    <p:sldId id="289" r:id="rId35"/>
    <p:sldId id="290" r:id="rId3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493CC19-1B15-4E97-B5E5-BFE5EC20F5B8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h-TH"/>
        </a:p>
      </dgm:t>
    </dgm:pt>
    <dgm:pt modelId="{60A64902-CD47-4E84-8AC3-536E1368CB90}">
      <dgm:prSet phldrT="[Text]"/>
      <dgm:spPr/>
      <dgm:t>
        <a:bodyPr/>
        <a:lstStyle/>
        <a:p>
          <a:r>
            <a:rPr lang="th-TH" dirty="0"/>
            <a:t>บทโฆษณา</a:t>
          </a:r>
        </a:p>
      </dgm:t>
    </dgm:pt>
    <dgm:pt modelId="{0FE2166B-8319-40A0-ADD4-1C81566516B3}" type="parTrans" cxnId="{56D12221-E061-4C4B-959B-D4060FD13ABE}">
      <dgm:prSet/>
      <dgm:spPr/>
      <dgm:t>
        <a:bodyPr/>
        <a:lstStyle/>
        <a:p>
          <a:endParaRPr lang="th-TH"/>
        </a:p>
      </dgm:t>
    </dgm:pt>
    <dgm:pt modelId="{DA4891AA-D52D-442C-8648-E96250363636}" type="sibTrans" cxnId="{56D12221-E061-4C4B-959B-D4060FD13ABE}">
      <dgm:prSet/>
      <dgm:spPr/>
      <dgm:t>
        <a:bodyPr/>
        <a:lstStyle/>
        <a:p>
          <a:endParaRPr lang="th-TH"/>
        </a:p>
      </dgm:t>
    </dgm:pt>
    <dgm:pt modelId="{BB5392E9-1CB9-4670-8DB4-6154B6B31F65}">
      <dgm:prSet phldrT="[Text]"/>
      <dgm:spPr/>
      <dgm:t>
        <a:bodyPr/>
        <a:lstStyle/>
        <a:p>
          <a:r>
            <a:rPr lang="th-TH" dirty="0"/>
            <a:t>ไม่ใช่ข้อความ</a:t>
          </a:r>
        </a:p>
      </dgm:t>
    </dgm:pt>
    <dgm:pt modelId="{89269F12-9C81-4E1F-9C7F-745B0C95FF18}" type="parTrans" cxnId="{04F412D8-E20A-4676-934B-6047C1253167}">
      <dgm:prSet/>
      <dgm:spPr/>
      <dgm:t>
        <a:bodyPr/>
        <a:lstStyle/>
        <a:p>
          <a:endParaRPr lang="th-TH"/>
        </a:p>
      </dgm:t>
    </dgm:pt>
    <dgm:pt modelId="{42510D2A-04BB-4941-9C12-5BF0F39EA00A}" type="sibTrans" cxnId="{04F412D8-E20A-4676-934B-6047C1253167}">
      <dgm:prSet/>
      <dgm:spPr/>
      <dgm:t>
        <a:bodyPr/>
        <a:lstStyle/>
        <a:p>
          <a:endParaRPr lang="th-TH"/>
        </a:p>
      </dgm:t>
    </dgm:pt>
    <dgm:pt modelId="{2AEB69DD-3A84-459F-905B-FA1E5A985DEE}">
      <dgm:prSet phldrT="[Text]"/>
      <dgm:spPr/>
      <dgm:t>
        <a:bodyPr/>
        <a:lstStyle/>
        <a:p>
          <a:r>
            <a:rPr lang="th-TH" dirty="0"/>
            <a:t>ข้อความ</a:t>
          </a:r>
        </a:p>
      </dgm:t>
    </dgm:pt>
    <dgm:pt modelId="{8FCD0F16-0E0C-4777-81E1-3038CF131957}" type="parTrans" cxnId="{8CE1CC97-5A69-41E9-A9C9-3A24EF69BB53}">
      <dgm:prSet/>
      <dgm:spPr/>
      <dgm:t>
        <a:bodyPr/>
        <a:lstStyle/>
        <a:p>
          <a:endParaRPr lang="th-TH"/>
        </a:p>
      </dgm:t>
    </dgm:pt>
    <dgm:pt modelId="{7E484AAA-E64C-410F-AA47-36EC36411F64}" type="sibTrans" cxnId="{8CE1CC97-5A69-41E9-A9C9-3A24EF69BB53}">
      <dgm:prSet/>
      <dgm:spPr/>
      <dgm:t>
        <a:bodyPr/>
        <a:lstStyle/>
        <a:p>
          <a:endParaRPr lang="th-TH"/>
        </a:p>
      </dgm:t>
    </dgm:pt>
    <dgm:pt modelId="{C3296664-3063-49BB-AF31-0960C8127E64}" type="pres">
      <dgm:prSet presAssocID="{D493CC19-1B15-4E97-B5E5-BFE5EC20F5B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E5D21627-43DA-400C-85F0-355973E08656}" type="pres">
      <dgm:prSet presAssocID="{60A64902-CD47-4E84-8AC3-536E1368CB90}" presName="hierRoot1" presStyleCnt="0"/>
      <dgm:spPr/>
    </dgm:pt>
    <dgm:pt modelId="{7AA3453C-4549-4398-A311-C650AEA5B03C}" type="pres">
      <dgm:prSet presAssocID="{60A64902-CD47-4E84-8AC3-536E1368CB90}" presName="composite" presStyleCnt="0"/>
      <dgm:spPr/>
    </dgm:pt>
    <dgm:pt modelId="{E9FB8FA5-E3BD-421D-A783-A79DD44540F4}" type="pres">
      <dgm:prSet presAssocID="{60A64902-CD47-4E84-8AC3-536E1368CB90}" presName="background" presStyleLbl="node0" presStyleIdx="0" presStyleCnt="1"/>
      <dgm:spPr/>
    </dgm:pt>
    <dgm:pt modelId="{50F5849D-FA77-4C2B-A897-C5E02A55B0C7}" type="pres">
      <dgm:prSet presAssocID="{60A64902-CD47-4E84-8AC3-536E1368CB90}" presName="text" presStyleLbl="fgAcc0" presStyleIdx="0" presStyleCnt="1">
        <dgm:presLayoutVars>
          <dgm:chPref val="3"/>
        </dgm:presLayoutVars>
      </dgm:prSet>
      <dgm:spPr/>
    </dgm:pt>
    <dgm:pt modelId="{C28A72E9-3FBB-4FBB-B4B6-4C116FAB5C2F}" type="pres">
      <dgm:prSet presAssocID="{60A64902-CD47-4E84-8AC3-536E1368CB90}" presName="hierChild2" presStyleCnt="0"/>
      <dgm:spPr/>
    </dgm:pt>
    <dgm:pt modelId="{CC3A2DF7-5F71-4EE4-B4E1-0E4092AD550A}" type="pres">
      <dgm:prSet presAssocID="{89269F12-9C81-4E1F-9C7F-745B0C95FF18}" presName="Name10" presStyleLbl="parChTrans1D2" presStyleIdx="0" presStyleCnt="2"/>
      <dgm:spPr/>
    </dgm:pt>
    <dgm:pt modelId="{3A2D0220-A6D6-4964-BCF1-200A9988A013}" type="pres">
      <dgm:prSet presAssocID="{BB5392E9-1CB9-4670-8DB4-6154B6B31F65}" presName="hierRoot2" presStyleCnt="0"/>
      <dgm:spPr/>
    </dgm:pt>
    <dgm:pt modelId="{5471D86B-CB8F-4EB6-9378-10A973F53182}" type="pres">
      <dgm:prSet presAssocID="{BB5392E9-1CB9-4670-8DB4-6154B6B31F65}" presName="composite2" presStyleCnt="0"/>
      <dgm:spPr/>
    </dgm:pt>
    <dgm:pt modelId="{474B8CD8-D1FB-46D0-A734-485C1FD8EE14}" type="pres">
      <dgm:prSet presAssocID="{BB5392E9-1CB9-4670-8DB4-6154B6B31F65}" presName="background2" presStyleLbl="node2" presStyleIdx="0" presStyleCnt="2"/>
      <dgm:spPr/>
    </dgm:pt>
    <dgm:pt modelId="{AD94B5EF-EEF4-4EB3-AD68-B6903313E996}" type="pres">
      <dgm:prSet presAssocID="{BB5392E9-1CB9-4670-8DB4-6154B6B31F65}" presName="text2" presStyleLbl="fgAcc2" presStyleIdx="0" presStyleCnt="2">
        <dgm:presLayoutVars>
          <dgm:chPref val="3"/>
        </dgm:presLayoutVars>
      </dgm:prSet>
      <dgm:spPr/>
    </dgm:pt>
    <dgm:pt modelId="{D275F8E2-B91C-40E0-A87F-F9FAB4A8C458}" type="pres">
      <dgm:prSet presAssocID="{BB5392E9-1CB9-4670-8DB4-6154B6B31F65}" presName="hierChild3" presStyleCnt="0"/>
      <dgm:spPr/>
    </dgm:pt>
    <dgm:pt modelId="{7D69DEF5-14F9-4DFC-A600-CA33B16AE75B}" type="pres">
      <dgm:prSet presAssocID="{8FCD0F16-0E0C-4777-81E1-3038CF131957}" presName="Name10" presStyleLbl="parChTrans1D2" presStyleIdx="1" presStyleCnt="2"/>
      <dgm:spPr/>
    </dgm:pt>
    <dgm:pt modelId="{89E542AB-E3F3-449A-9B63-C2D9E23E4A88}" type="pres">
      <dgm:prSet presAssocID="{2AEB69DD-3A84-459F-905B-FA1E5A985DEE}" presName="hierRoot2" presStyleCnt="0"/>
      <dgm:spPr/>
    </dgm:pt>
    <dgm:pt modelId="{8E72FC12-6521-44BD-A527-38FCE9C39E7F}" type="pres">
      <dgm:prSet presAssocID="{2AEB69DD-3A84-459F-905B-FA1E5A985DEE}" presName="composite2" presStyleCnt="0"/>
      <dgm:spPr/>
    </dgm:pt>
    <dgm:pt modelId="{A7942067-F958-43F9-AF69-07CB4C92DC42}" type="pres">
      <dgm:prSet presAssocID="{2AEB69DD-3A84-459F-905B-FA1E5A985DEE}" presName="background2" presStyleLbl="node2" presStyleIdx="1" presStyleCnt="2"/>
      <dgm:spPr/>
    </dgm:pt>
    <dgm:pt modelId="{5938CD6A-018E-48C6-9090-0869DDCA9DF8}" type="pres">
      <dgm:prSet presAssocID="{2AEB69DD-3A84-459F-905B-FA1E5A985DEE}" presName="text2" presStyleLbl="fgAcc2" presStyleIdx="1" presStyleCnt="2">
        <dgm:presLayoutVars>
          <dgm:chPref val="3"/>
        </dgm:presLayoutVars>
      </dgm:prSet>
      <dgm:spPr/>
    </dgm:pt>
    <dgm:pt modelId="{19C583CF-822D-45D8-918A-D245E5380483}" type="pres">
      <dgm:prSet presAssocID="{2AEB69DD-3A84-459F-905B-FA1E5A985DEE}" presName="hierChild3" presStyleCnt="0"/>
      <dgm:spPr/>
    </dgm:pt>
  </dgm:ptLst>
  <dgm:cxnLst>
    <dgm:cxn modelId="{56D12221-E061-4C4B-959B-D4060FD13ABE}" srcId="{D493CC19-1B15-4E97-B5E5-BFE5EC20F5B8}" destId="{60A64902-CD47-4E84-8AC3-536E1368CB90}" srcOrd="0" destOrd="0" parTransId="{0FE2166B-8319-40A0-ADD4-1C81566516B3}" sibTransId="{DA4891AA-D52D-442C-8648-E96250363636}"/>
    <dgm:cxn modelId="{D845CB34-FD6B-4E7F-BF68-90B3E3DDCEEC}" type="presOf" srcId="{60A64902-CD47-4E84-8AC3-536E1368CB90}" destId="{50F5849D-FA77-4C2B-A897-C5E02A55B0C7}" srcOrd="0" destOrd="0" presId="urn:microsoft.com/office/officeart/2005/8/layout/hierarchy1"/>
    <dgm:cxn modelId="{9150D75D-41D6-4462-BDD6-DE7FADF1D0DB}" type="presOf" srcId="{2AEB69DD-3A84-459F-905B-FA1E5A985DEE}" destId="{5938CD6A-018E-48C6-9090-0869DDCA9DF8}" srcOrd="0" destOrd="0" presId="urn:microsoft.com/office/officeart/2005/8/layout/hierarchy1"/>
    <dgm:cxn modelId="{1C375771-8121-4BAC-BC7B-2F562C9F8730}" type="presOf" srcId="{BB5392E9-1CB9-4670-8DB4-6154B6B31F65}" destId="{AD94B5EF-EEF4-4EB3-AD68-B6903313E996}" srcOrd="0" destOrd="0" presId="urn:microsoft.com/office/officeart/2005/8/layout/hierarchy1"/>
    <dgm:cxn modelId="{8CE1CC97-5A69-41E9-A9C9-3A24EF69BB53}" srcId="{60A64902-CD47-4E84-8AC3-536E1368CB90}" destId="{2AEB69DD-3A84-459F-905B-FA1E5A985DEE}" srcOrd="1" destOrd="0" parTransId="{8FCD0F16-0E0C-4777-81E1-3038CF131957}" sibTransId="{7E484AAA-E64C-410F-AA47-36EC36411F64}"/>
    <dgm:cxn modelId="{4FFF39C5-9EC4-43FE-86E4-7370A12758F6}" type="presOf" srcId="{89269F12-9C81-4E1F-9C7F-745B0C95FF18}" destId="{CC3A2DF7-5F71-4EE4-B4E1-0E4092AD550A}" srcOrd="0" destOrd="0" presId="urn:microsoft.com/office/officeart/2005/8/layout/hierarchy1"/>
    <dgm:cxn modelId="{04F412D8-E20A-4676-934B-6047C1253167}" srcId="{60A64902-CD47-4E84-8AC3-536E1368CB90}" destId="{BB5392E9-1CB9-4670-8DB4-6154B6B31F65}" srcOrd="0" destOrd="0" parTransId="{89269F12-9C81-4E1F-9C7F-745B0C95FF18}" sibTransId="{42510D2A-04BB-4941-9C12-5BF0F39EA00A}"/>
    <dgm:cxn modelId="{A3F0FCE7-417A-43F5-9FC3-1A4C8AA20C62}" type="presOf" srcId="{D493CC19-1B15-4E97-B5E5-BFE5EC20F5B8}" destId="{C3296664-3063-49BB-AF31-0960C8127E64}" srcOrd="0" destOrd="0" presId="urn:microsoft.com/office/officeart/2005/8/layout/hierarchy1"/>
    <dgm:cxn modelId="{17A2C0EA-0DF9-4EAE-B94C-2206AE19CBA8}" type="presOf" srcId="{8FCD0F16-0E0C-4777-81E1-3038CF131957}" destId="{7D69DEF5-14F9-4DFC-A600-CA33B16AE75B}" srcOrd="0" destOrd="0" presId="urn:microsoft.com/office/officeart/2005/8/layout/hierarchy1"/>
    <dgm:cxn modelId="{1451F15F-1E0B-4996-884F-146C9AE4A8B1}" type="presParOf" srcId="{C3296664-3063-49BB-AF31-0960C8127E64}" destId="{E5D21627-43DA-400C-85F0-355973E08656}" srcOrd="0" destOrd="0" presId="urn:microsoft.com/office/officeart/2005/8/layout/hierarchy1"/>
    <dgm:cxn modelId="{8916A448-503B-4E25-9445-469DB8C119FA}" type="presParOf" srcId="{E5D21627-43DA-400C-85F0-355973E08656}" destId="{7AA3453C-4549-4398-A311-C650AEA5B03C}" srcOrd="0" destOrd="0" presId="urn:microsoft.com/office/officeart/2005/8/layout/hierarchy1"/>
    <dgm:cxn modelId="{3405E319-597D-474D-A7F8-6CDF5148D9D6}" type="presParOf" srcId="{7AA3453C-4549-4398-A311-C650AEA5B03C}" destId="{E9FB8FA5-E3BD-421D-A783-A79DD44540F4}" srcOrd="0" destOrd="0" presId="urn:microsoft.com/office/officeart/2005/8/layout/hierarchy1"/>
    <dgm:cxn modelId="{3A48D058-1596-4F73-8C2B-E71DF7F9AD95}" type="presParOf" srcId="{7AA3453C-4549-4398-A311-C650AEA5B03C}" destId="{50F5849D-FA77-4C2B-A897-C5E02A55B0C7}" srcOrd="1" destOrd="0" presId="urn:microsoft.com/office/officeart/2005/8/layout/hierarchy1"/>
    <dgm:cxn modelId="{BC116A85-949B-4624-BDAF-437F51F732C7}" type="presParOf" srcId="{E5D21627-43DA-400C-85F0-355973E08656}" destId="{C28A72E9-3FBB-4FBB-B4B6-4C116FAB5C2F}" srcOrd="1" destOrd="0" presId="urn:microsoft.com/office/officeart/2005/8/layout/hierarchy1"/>
    <dgm:cxn modelId="{B5DD6742-6AC6-4F1A-99BE-335B5AD31E15}" type="presParOf" srcId="{C28A72E9-3FBB-4FBB-B4B6-4C116FAB5C2F}" destId="{CC3A2DF7-5F71-4EE4-B4E1-0E4092AD550A}" srcOrd="0" destOrd="0" presId="urn:microsoft.com/office/officeart/2005/8/layout/hierarchy1"/>
    <dgm:cxn modelId="{D2B66B19-C567-4483-98F2-7563D5401225}" type="presParOf" srcId="{C28A72E9-3FBB-4FBB-B4B6-4C116FAB5C2F}" destId="{3A2D0220-A6D6-4964-BCF1-200A9988A013}" srcOrd="1" destOrd="0" presId="urn:microsoft.com/office/officeart/2005/8/layout/hierarchy1"/>
    <dgm:cxn modelId="{F2E597A0-1EC3-42CD-A602-103DDD683B45}" type="presParOf" srcId="{3A2D0220-A6D6-4964-BCF1-200A9988A013}" destId="{5471D86B-CB8F-4EB6-9378-10A973F53182}" srcOrd="0" destOrd="0" presId="urn:microsoft.com/office/officeart/2005/8/layout/hierarchy1"/>
    <dgm:cxn modelId="{4B3CFED1-1522-47E7-BD52-A119C2DC2BBE}" type="presParOf" srcId="{5471D86B-CB8F-4EB6-9378-10A973F53182}" destId="{474B8CD8-D1FB-46D0-A734-485C1FD8EE14}" srcOrd="0" destOrd="0" presId="urn:microsoft.com/office/officeart/2005/8/layout/hierarchy1"/>
    <dgm:cxn modelId="{4BE4F191-B16B-4542-87C4-CEBC33FDB306}" type="presParOf" srcId="{5471D86B-CB8F-4EB6-9378-10A973F53182}" destId="{AD94B5EF-EEF4-4EB3-AD68-B6903313E996}" srcOrd="1" destOrd="0" presId="urn:microsoft.com/office/officeart/2005/8/layout/hierarchy1"/>
    <dgm:cxn modelId="{D1996BE6-8F43-4D6B-AF58-0B77455D9751}" type="presParOf" srcId="{3A2D0220-A6D6-4964-BCF1-200A9988A013}" destId="{D275F8E2-B91C-40E0-A87F-F9FAB4A8C458}" srcOrd="1" destOrd="0" presId="urn:microsoft.com/office/officeart/2005/8/layout/hierarchy1"/>
    <dgm:cxn modelId="{C93DF436-FD74-45A4-9AA9-9ED7A33C1E93}" type="presParOf" srcId="{C28A72E9-3FBB-4FBB-B4B6-4C116FAB5C2F}" destId="{7D69DEF5-14F9-4DFC-A600-CA33B16AE75B}" srcOrd="2" destOrd="0" presId="urn:microsoft.com/office/officeart/2005/8/layout/hierarchy1"/>
    <dgm:cxn modelId="{C80154C2-4939-4E01-97E3-14193CB0B498}" type="presParOf" srcId="{C28A72E9-3FBB-4FBB-B4B6-4C116FAB5C2F}" destId="{89E542AB-E3F3-449A-9B63-C2D9E23E4A88}" srcOrd="3" destOrd="0" presId="urn:microsoft.com/office/officeart/2005/8/layout/hierarchy1"/>
    <dgm:cxn modelId="{69B53BA6-6DE5-4B41-9FB2-061EE5A061C4}" type="presParOf" srcId="{89E542AB-E3F3-449A-9B63-C2D9E23E4A88}" destId="{8E72FC12-6521-44BD-A527-38FCE9C39E7F}" srcOrd="0" destOrd="0" presId="urn:microsoft.com/office/officeart/2005/8/layout/hierarchy1"/>
    <dgm:cxn modelId="{B01288F0-8FF1-4170-BF18-2CB408149545}" type="presParOf" srcId="{8E72FC12-6521-44BD-A527-38FCE9C39E7F}" destId="{A7942067-F958-43F9-AF69-07CB4C92DC42}" srcOrd="0" destOrd="0" presId="urn:microsoft.com/office/officeart/2005/8/layout/hierarchy1"/>
    <dgm:cxn modelId="{8C6AA71F-82F4-46AC-8915-0A985E2F39F5}" type="presParOf" srcId="{8E72FC12-6521-44BD-A527-38FCE9C39E7F}" destId="{5938CD6A-018E-48C6-9090-0869DDCA9DF8}" srcOrd="1" destOrd="0" presId="urn:microsoft.com/office/officeart/2005/8/layout/hierarchy1"/>
    <dgm:cxn modelId="{292D5DD1-06E6-45E1-9746-D5EF869962A3}" type="presParOf" srcId="{89E542AB-E3F3-449A-9B63-C2D9E23E4A88}" destId="{19C583CF-822D-45D8-918A-D245E5380483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69DEF5-14F9-4DFC-A600-CA33B16AE75B}">
      <dsp:nvSpPr>
        <dsp:cNvPr id="0" name=""/>
        <dsp:cNvSpPr/>
      </dsp:nvSpPr>
      <dsp:spPr>
        <a:xfrm>
          <a:off x="5061402" y="2244958"/>
          <a:ext cx="2160370" cy="10281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00647"/>
              </a:lnTo>
              <a:lnTo>
                <a:pt x="2160370" y="700647"/>
              </a:lnTo>
              <a:lnTo>
                <a:pt x="2160370" y="1028139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3A2DF7-5F71-4EE4-B4E1-0E4092AD550A}">
      <dsp:nvSpPr>
        <dsp:cNvPr id="0" name=""/>
        <dsp:cNvSpPr/>
      </dsp:nvSpPr>
      <dsp:spPr>
        <a:xfrm>
          <a:off x="2901032" y="2244958"/>
          <a:ext cx="2160370" cy="1028139"/>
        </a:xfrm>
        <a:custGeom>
          <a:avLst/>
          <a:gdLst/>
          <a:ahLst/>
          <a:cxnLst/>
          <a:rect l="0" t="0" r="0" b="0"/>
          <a:pathLst>
            <a:path>
              <a:moveTo>
                <a:pt x="2160370" y="0"/>
              </a:moveTo>
              <a:lnTo>
                <a:pt x="2160370" y="700647"/>
              </a:lnTo>
              <a:lnTo>
                <a:pt x="0" y="700647"/>
              </a:lnTo>
              <a:lnTo>
                <a:pt x="0" y="1028139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FB8FA5-E3BD-421D-A783-A79DD44540F4}">
      <dsp:nvSpPr>
        <dsp:cNvPr id="0" name=""/>
        <dsp:cNvSpPr/>
      </dsp:nvSpPr>
      <dsp:spPr>
        <a:xfrm>
          <a:off x="3293826" y="137"/>
          <a:ext cx="3535151" cy="224482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F5849D-FA77-4C2B-A897-C5E02A55B0C7}">
      <dsp:nvSpPr>
        <dsp:cNvPr id="0" name=""/>
        <dsp:cNvSpPr/>
      </dsp:nvSpPr>
      <dsp:spPr>
        <a:xfrm>
          <a:off x="3686621" y="373292"/>
          <a:ext cx="3535151" cy="224482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6500" kern="1200" dirty="0"/>
            <a:t>บทโฆษณา</a:t>
          </a:r>
        </a:p>
      </dsp:txBody>
      <dsp:txXfrm>
        <a:off x="3752370" y="439041"/>
        <a:ext cx="3403653" cy="2113323"/>
      </dsp:txXfrm>
    </dsp:sp>
    <dsp:sp modelId="{474B8CD8-D1FB-46D0-A734-485C1FD8EE14}">
      <dsp:nvSpPr>
        <dsp:cNvPr id="0" name=""/>
        <dsp:cNvSpPr/>
      </dsp:nvSpPr>
      <dsp:spPr>
        <a:xfrm>
          <a:off x="1133456" y="3273098"/>
          <a:ext cx="3535151" cy="224482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94B5EF-EEF4-4EB3-AD68-B6903313E996}">
      <dsp:nvSpPr>
        <dsp:cNvPr id="0" name=""/>
        <dsp:cNvSpPr/>
      </dsp:nvSpPr>
      <dsp:spPr>
        <a:xfrm>
          <a:off x="1526251" y="3646253"/>
          <a:ext cx="3535151" cy="224482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6500" kern="1200" dirty="0"/>
            <a:t>ไม่ใช่ข้อความ</a:t>
          </a:r>
        </a:p>
      </dsp:txBody>
      <dsp:txXfrm>
        <a:off x="1592000" y="3712002"/>
        <a:ext cx="3403653" cy="2113323"/>
      </dsp:txXfrm>
    </dsp:sp>
    <dsp:sp modelId="{A7942067-F958-43F9-AF69-07CB4C92DC42}">
      <dsp:nvSpPr>
        <dsp:cNvPr id="0" name=""/>
        <dsp:cNvSpPr/>
      </dsp:nvSpPr>
      <dsp:spPr>
        <a:xfrm>
          <a:off x="5454197" y="3273098"/>
          <a:ext cx="3535151" cy="224482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38CD6A-018E-48C6-9090-0869DDCA9DF8}">
      <dsp:nvSpPr>
        <dsp:cNvPr id="0" name=""/>
        <dsp:cNvSpPr/>
      </dsp:nvSpPr>
      <dsp:spPr>
        <a:xfrm>
          <a:off x="5846991" y="3646253"/>
          <a:ext cx="3535151" cy="224482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6500" kern="1200" dirty="0"/>
            <a:t>ข้อความ</a:t>
          </a:r>
        </a:p>
      </dsp:txBody>
      <dsp:txXfrm>
        <a:off x="5912740" y="3712002"/>
        <a:ext cx="3403653" cy="21133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7C660-3417-450C-AC0F-D8E1FA702E9A}" type="datetimeFigureOut">
              <a:rPr lang="en-US" smtClean="0"/>
              <a:t>10-May-23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43943-6F40-4560-9506-7AD41D7A7E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0976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ชื่อและคำอธิบา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7C660-3417-450C-AC0F-D8E1FA702E9A}" type="datetimeFigureOut">
              <a:rPr lang="en-US" smtClean="0"/>
              <a:t>10-May-23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43943-6F40-4560-9506-7AD41D7A7E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447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คำอ้างอิงพร้อมคำอธิบา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h-TH"/>
              <a:t>แก้ไขสไตล์ของข้อความต้นแบบ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7C660-3417-450C-AC0F-D8E1FA702E9A}" type="datetimeFigureOut">
              <a:rPr lang="en-US" smtClean="0"/>
              <a:t>10-May-23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43943-6F40-4560-9506-7AD41D7A7E79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470520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นามบัตร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7C660-3417-450C-AC0F-D8E1FA702E9A}" type="datetimeFigureOut">
              <a:rPr lang="en-US" smtClean="0"/>
              <a:t>10-May-23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43943-6F40-4560-9506-7AD41D7A7E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1500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นามบัตรอ้างอิ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h-TH"/>
              <a:t>แก้ไขสไตล์ของข้อความต้นแบบ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7C660-3417-450C-AC0F-D8E1FA702E9A}" type="datetimeFigureOut">
              <a:rPr lang="en-US" smtClean="0"/>
              <a:t>10-May-23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43943-6F40-4560-9506-7AD41D7A7E79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548176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จริง หรือ เท็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h-TH"/>
              <a:t>แก้ไขสไตล์ของข้อความต้นแบบ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7C660-3417-450C-AC0F-D8E1FA702E9A}" type="datetimeFigureOut">
              <a:rPr lang="en-US" smtClean="0"/>
              <a:t>10-May-23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43943-6F40-4560-9506-7AD41D7A7E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8783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7C660-3417-450C-AC0F-D8E1FA702E9A}" type="datetimeFigureOut">
              <a:rPr lang="en-US" smtClean="0"/>
              <a:t>10-May-23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43943-6F40-4560-9506-7AD41D7A7E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7821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7C660-3417-450C-AC0F-D8E1FA702E9A}" type="datetimeFigureOut">
              <a:rPr lang="en-US" smtClean="0"/>
              <a:t>10-May-23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43943-6F40-4560-9506-7AD41D7A7E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2819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7C660-3417-450C-AC0F-D8E1FA702E9A}" type="datetimeFigureOut">
              <a:rPr lang="en-US" smtClean="0"/>
              <a:t>10-May-23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43943-6F40-4560-9506-7AD41D7A7E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093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7C660-3417-450C-AC0F-D8E1FA702E9A}" type="datetimeFigureOut">
              <a:rPr lang="en-US" smtClean="0"/>
              <a:t>10-May-23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43943-6F40-4560-9506-7AD41D7A7E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1879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7C660-3417-450C-AC0F-D8E1FA702E9A}" type="datetimeFigureOut">
              <a:rPr lang="en-US" smtClean="0"/>
              <a:t>10-May-23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43943-6F40-4560-9506-7AD41D7A7E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3026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7C660-3417-450C-AC0F-D8E1FA702E9A}" type="datetimeFigureOut">
              <a:rPr lang="en-US" smtClean="0"/>
              <a:t>10-May-23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43943-6F40-4560-9506-7AD41D7A7E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6601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7C660-3417-450C-AC0F-D8E1FA702E9A}" type="datetimeFigureOut">
              <a:rPr lang="en-US" smtClean="0"/>
              <a:t>10-May-23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43943-6F40-4560-9506-7AD41D7A7E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3244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7C660-3417-450C-AC0F-D8E1FA702E9A}" type="datetimeFigureOut">
              <a:rPr lang="en-US" smtClean="0"/>
              <a:t>10-May-23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43943-6F40-4560-9506-7AD41D7A7E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0797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7C660-3417-450C-AC0F-D8E1FA702E9A}" type="datetimeFigureOut">
              <a:rPr lang="en-US" smtClean="0"/>
              <a:t>10-May-23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43943-6F40-4560-9506-7AD41D7A7E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4279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7C660-3417-450C-AC0F-D8E1FA702E9A}" type="datetimeFigureOut">
              <a:rPr lang="en-US" smtClean="0"/>
              <a:t>10-May-23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43943-6F40-4560-9506-7AD41D7A7E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760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C7C660-3417-450C-AC0F-D8E1FA702E9A}" type="datetimeFigureOut">
              <a:rPr lang="en-US" smtClean="0"/>
              <a:t>10-May-23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F1543943-6F40-4560-9506-7AD41D7A7E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218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isaritiaw@gmail.com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35560" y="2132856"/>
            <a:ext cx="7848600" cy="1600200"/>
          </a:xfrm>
        </p:spPr>
        <p:txBody>
          <a:bodyPr>
            <a:normAutofit fontScale="90000"/>
          </a:bodyPr>
          <a:lstStyle/>
          <a:p>
            <a:r>
              <a:rPr lang="th-TH" sz="4800" b="1" dirty="0"/>
              <a:t>รหัสวิชา </a:t>
            </a:r>
            <a:r>
              <a:rPr lang="en-US" sz="4800" b="1" dirty="0"/>
              <a:t>MCA1109 </a:t>
            </a:r>
            <a:br>
              <a:rPr lang="th-TH" sz="4800" b="1" dirty="0"/>
            </a:br>
            <a:r>
              <a:rPr lang="th-TH" sz="4800" b="1" dirty="0"/>
              <a:t>รายวิชา</a:t>
            </a:r>
            <a:r>
              <a:rPr lang="en-US" sz="4800" b="1" dirty="0"/>
              <a:t>  </a:t>
            </a:r>
            <a:r>
              <a:rPr lang="th-TH" sz="4800" b="1" dirty="0"/>
              <a:t>การนำเสนอเชิงนิเทศศาสตร์ </a:t>
            </a:r>
            <a:br>
              <a:rPr lang="en-US" sz="4800" dirty="0"/>
            </a:b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88088" y="5105400"/>
            <a:ext cx="3376464" cy="1752600"/>
          </a:xfrm>
        </p:spPr>
        <p:txBody>
          <a:bodyPr/>
          <a:lstStyle/>
          <a:p>
            <a:r>
              <a:rPr lang="th-TH" b="1" dirty="0">
                <a:solidFill>
                  <a:schemeClr val="tx1"/>
                </a:solidFill>
              </a:rPr>
              <a:t>อ. อิสรี ไพเราะ(อ.ต๊ะ)</a:t>
            </a:r>
          </a:p>
          <a:p>
            <a:r>
              <a:rPr lang="en-US" b="1" dirty="0">
                <a:solidFill>
                  <a:schemeClr val="tx1"/>
                </a:solidFill>
                <a:hlinkClick r:id="rId2"/>
              </a:rPr>
              <a:t>isaritiaw@gmail.com</a:t>
            </a:r>
            <a:endParaRPr lang="th-TH" b="1" dirty="0">
              <a:solidFill>
                <a:schemeClr val="tx1"/>
              </a:solidFill>
            </a:endParaRPr>
          </a:p>
          <a:p>
            <a:r>
              <a:rPr lang="en-US" b="1" dirty="0">
                <a:solidFill>
                  <a:schemeClr val="tx1"/>
                </a:solidFill>
              </a:rPr>
              <a:t>MB. 0863583508</a:t>
            </a:r>
          </a:p>
          <a:p>
            <a:endParaRPr lang="en-US" dirty="0"/>
          </a:p>
        </p:txBody>
      </p:sp>
      <p:sp>
        <p:nvSpPr>
          <p:cNvPr id="15364" name="AutoShape 4" descr="data:image/jpeg;base64,/9j/4AAQSkZJRgABAQAAAQABAAD/2wCEAAkGBhQQEBAQEBIPEBAQDw8VFRQVDw8QFBQQGBAVFRUUFRUXHCYeFxkjGRQUHy8gJCcpLCwsFR8xNTAqNSYrLCkBCQoKDgwOGg8PGiolHyQtKTAvLCwsLSwvKjU0LCksLy0qKi4sMCwpLCwwLCwsKSwpNCwsLCwqKSwpLCwpLCkpLP/AABEIAMMBAwMBIgACEQEDEQH/xAAbAAABBQEBAAAAAAAAAAAAAAAAAQIEBQYDB//EAD8QAAIBAgQCCAMFBwMEAwAAAAECAAMRBAUSIQYxEyJBUWFxgZEyocEHI0JSsRRicoKS0eGisvAzY8LSFmSj/8QAGwEBAAIDAQEAAAAAAAAAAAAAAAEFAgMEBgf/xAAzEQACAgIBAwEFBgUFAAAAAAAAAQIDBBESBSExQRMiYYHBMnGRodHwFSMkUbEUM0Lh8f/aAAwDAQACEQMRAD8A9xhCEgBCEIAQhCAEIQgBCEIAQhCAEIQgBCEIAQhOdarpEA6Qkb9s8PnF/bB3GTojaJEJwGLHjHDEr3xobR1hOYrr3iOFQd495BI6ES8WAEIQgBCEIAQhCAEIQgBCEIAQhCAEIQgBCEIAQhCAEIQgBCEIAQhCAEi408vWSpDxx3HlJXkh+CNeES8S8zNYt4l4l4l5JA68NUZeF5AJGFqHWB3yylXgReoPAGV/EfFJwtVEVA4td+d7HlaZQrlZLjEwtvhRXzn4NJCVOR8Qri9ZRGVU07m25IvYDnLaYTg4PjLyba7Y2x5we0EIytVCqWPJQSZisx4qcsQpKjuE2048rn7pzZebXipOfqbiEzfD+fNUYI5vfke280kwtqlVLjI2Y2TDIhzgEIQmo6QhCEAIQhACEIQAhCEAIQkCvnVJDYtv4bzKMXLwjCdkK1ub0T4Tlh8UtQXQgidZDWuzMk1JbQQhCQSEIQgBIGNPW9BJ8wXGlKtWqsgqClTpFaqlNYqMyAKabkECxNQ2t3TTdfChcpmyur2j1vQ3H/aFhqYbQXqsFqbBWQakNipLWt52tM3mP2g16jAUbUFFWjYgKzlWQlkfVceo7paYHhqhSqA6TUK1641VDqvS6LUQV+E9Yje19pWYjhBCFakzU3CYVrEl0atUZlJN7lQNtlsN+UrP4pGb13SLeqvErf2W/i+/5FhlP2mKwH7VT6MlWYsl2UIDYXX4r3HZNZgc3pVxelUR9gSAesoIuNSndfWeQZnkdagGvTZlCMiug6QNoq9drLdlUcrsBzk/D8M4guSR0IGJo6rvZjTZgisum4bmdiROqOckttpozyOn40lyrlx8/Ffh5PQMz4xw1AdaqrsadR1VOvrCgkgMOqDt2kSgbirEYxlp4amaFDEUXCV3VrpVUOTZlJU/Dy585wyvhGlQalqvVqJiaqBiLIydEzEGnci97j0khMX0fQqoAUHEuAAAADUIFgOW1Qzjt6lKfar9+TjmsbH+ynJ/3f0X4eTZcGU3FACs/S1F1Kz/AJiHO/lJmfZEuJS9rVFHVPL+U+EbwvTth1Pad/ff6y4l5XKUNPffsVVsY2qSkuz2eW4PMHwdYkDQL2Zbcj2giehZdnVOsgYMFNtwSBY+vOQ+IOGlxI1LZaoHPsYdzf3mTfJq9LqlHUcr/Evut5aSdWTFNvUighHIwJtRXKD/AH8jeY9Omo1EQglkIFiDv2Ty7GIVdtZC2JuG2K+Bk6niHQ7MysO4kbxlfH1WcO7pUK8hVw+Hqj3K6v8AVN9FU6G+PdfgceXk1ZaXtE4tfP8AQv8Ag3AFiKu+gcja1z4d82cx2W8bWstdEHIaqYI/0m9vea6jWDqGU3DC4M4MxWOfKa0XPTJY6r4Uy3rz6P8AAfCEJxFqEIQgBEJimY3Ps7YsQCQoOwm+iiV0tI48zMhiw5SNgtQHkQfWOnm2GzxlYEMR6zcZLmgxFPUPiRtLfxaQf0Im3IxZU9zRhdRhldktMsYRLwvOQsyHnFYpRdhztPK8dmx1HftnrONZNJV+TAi252nlGf8ABtfpWagFrozbBatOkR/EKhHyJllg2RgnsoerY07mnH8C+4PzhjWpoLkOSD4CxN/eegzJ8F8InCqHrFWq22CnUFvz63aZq5zZU4zsbid/T6Z00qMxZFx2YLRF2PkO2SZ57xlmhWs6luXIdw0rt87+sxx6lbPizLOyHj1c4ruaelxShNiCB53lzSrBgGUggzxujmR1T0Xg/EM6VL/CClvPTv8ASdWXixrjyiVvTeoWXzcLDQzG5sdVar50F/qxJB+SzZTO4nAqzM1rEte4JG97g7SgzMSWTFJPWj0cLVW+5QV3IVz/ANvMD69KFX5Tvp+809n7TTX0TD6/1EmVMqFiAxAsRvY9Um59zIxZFa5clg7NsABcpp7e4Sq/g2VLtBJ+fD/XRNnUKKu9j0Qn61Ikczg6xHnXa4+ayRVN3cf/AGqKjySktUfMGH7LZRouy6cKnZcLTqFmJHiD2d05VatiGIItVrOdjy0lE9wR7Tjtw76m1KDXy+ZvhkV2R5QkmiNUzAJoJ7Di6n/6EA/0uZU08QpKJbdcPTH8zE3/ANgkTH4k6dJvcYZV/ma4PrcCLlPXxAH/AHEHoFB/8p1U469f33/7OC2+TlpfvwevZPT00UHh/iTZxwq2RR+6J1npn5Ml4FiQhIJPNOI3FOtXPL7xvmSZRPiSdzffkLWHnaXPFjXr1PGsfkT/AGlGzXJ9J6aj7CPn+X/uyXxZzoZhrrVaR501otf+MP8A+nznqXBmI1YYD8rEek8xwuD/AOtVHM1ACf3VAA+d56BwFU+7YeJ+k5cv3qH8GWHTv5eZHX/KP0X1RrIRLxZRHsBIQhJAGefcR4Mo7A7cyPEd83OMxgpi55nkJms3xaVlIqL0gANgAAw/hOxB9Z24kpwfJLsVHU4VXR4Semjz7G4opcjsBN7iehfZvh6gwnS1QVNdtSqRYhANINvGxPlaY/LM2weHrFqmBxLMDsz1Fq28kZrT0vKs8pYhQaZIuPhZSjexm/MsnNa4vRy9Lopqlvmm/wCyLGR8djBSXUeZ2A7zYn6TveYnN89LY2thmNlpqgpjb4igZj5m4HpK+qKlNJlzkWOFUpR8jMdnzFidRkHFUqOMGjEIr/law1qfA/TlIONveQXzDow7X+Fe/e/ZPROmCh2PDRybpW9yRg8yGDZlSpVupt/1G0+HV5T0ThfO/wBqo6z8atpbx2BB+fyng2Y570mKqjYWIAsQQRaeg/ZRnH3tWix+NAy+ak3+TH2lfkRjZXyXlF7hSspvUZN6f7X6Hpz1AoJOwExHGvDqY0irRqaKygAhtSpUA5X22bx8u4Tjx7xccPiKeGXVc0VqDeytqd1377aOXj7VuTYupjA5clKS9Vjvct+Vd+drb9l5oopaXtEzszMqPJ1SjtFblHA2LqVQrUxTRWBNRq1MrYHsCMSfaerZVlq4emKa7nmT3tMBRyLC02LIKysfxDEVFPyMukzWpQQMjvVpr8Qc6mA8+0eM23122JbZzYuTj1NuK/Pf0X5GxvOFTCK3ZY+ETD4oVER15OoI9RFNa0rNaL/aa2YzNc4KhwbBRUqKCOZCvZb+/wApn2xhJ9ZNz7L2q0UXS4dqyEEC+kkNcsPy72PnfsmbbXh30V1dWJsLqdz+6eTekucGyKjp+TyvV6LJz5Lwa7KsQezumgKgykybKKlSi7FWolqb6NQsxOk6Tbs3mcyPMClXDNc6OmVXW5sUYgbjkbXJ9Jy5lkZT90selUTrq9/1NvWwCN8SKfNQZHoZFRR1dUCsD2bb99p1zasy4jRTIVAqXFr9YliT7afaSOGan7RRWu9h95UAA5EK2kE38jOJqL7tFpxezSLsAO4RbznrhqmJuOl4ExmqRszr6aNVu6m3vawhLb0RKWk2eZZ3X11CdzdnblfmT/eVlP6yficQFNyL7ge5A+sZiqFjcT00GlqJ8/ug5bsLLKMAXweJt8QRnHpUufkDL/gRSAdQKk6ufdtG8H4NXpPTYXV6diPAmS+FsLVR3WqpUU2Kg2sCLW27++V91nu2Q+ZeY9P8yi1L01/6aeES8SVB6UW8ZVrKg1OyqO9iFHuY68xf2huQ+Fvun323Zr6m/na/zgktuKqmmkK6jWFDfCeY0kix8xb1mUwfEVCqNnCk9jbfPlK2kwsQjPTDcwjFQT3leR9RM/U4IcG+GrfyOLj3E7Kb+C0yry8N2S5RNXmONUHqsjNa9gVJA75VjOXVwymxBuD49kx+brXwtRenQ06yC4PMOnbY9olhTxwqItReTD2aW1dsZrR5u/GnVLl3/Q96y7GitRpVV5VKaN7i9pjuJuFxXxjV1r9H1KYIVA56Rbi5OoW6unbwkfg/iO2XV03L4QM1hct0BbUSo53W7j0E6UKq6futOk73XtuL3J5km9995V14/vtN+D0F+c1XFpb2u/6FbnWBq00LipSa176m6H2Jv7XmNxFcuR0i9TUC2ncHwLDa03WZZYlcfeKGI5HtEpqOQU6T6gzKR+Xqn3EsPZzlHjy/Ipf9RTCfLh+ZgeI6WvGLUSwNRdrWALAbD12EsuF8zNOslZWKGnZgbXv4Ed3OaLinK6eIQuiqMTRGtGGxfTuUe3O4Fr8wZg6WJUMWQnS41eR7R7k+845xlUnFltVZXktTj6G54qqvmVSjW6SilSijKPu2XUCSRfrG3M+80mWIaWDoISLhCTblqJNz7zy9MxI3uAJtOFc+FWk1N2BNM7WYE6T4c7X7fGTiySlpmvqVblXuPks2rG8scC2oMv5lI9xK12X8wtI+Y8SUsLTJuGqOCEW9ifHwEtbpR4HmcWuftdG14TzDXhVAN+jd19AxI/WcOJOJlw5WmxAZwWtvfQDbYefb4TDfZ5xSKJqUqmoqw1DSLkNf/MjfaXXqV6+HrUKdYrTpgE6L2Oskiwvta0pHFRu2/B7KMpWYuo9n4NIvEob4bGV2IxmJL6qWKKC/w6EUepA3mNw+aLyJ0ntBllhcyI2DXHZc3t4yyUapeiKGU8iHiTN7lWcVyLVWB/eBsbysp8Khma1ZijNq06QGXe+x/wASny/NvvBTJ61gfSazL6nWXx2mu7FrcW4m3G6jkQsjGx9vidMRXOqtUO+kOf6aYH0lvwkujBYcd6av6mLfWVWIyio1OqgK3qBwGN9tR7R5Ey2y7DNTpol/gRV9haU56lFwHjw8hqDOoMgkkB5VcUYjThmH5mVfnf6Sbrmc4zxdkppftZvlYfqZvojysSOTMs4USfwMnRpdJXpp+9f25fMiWnEVAJXqKOQbb1AP1nHhGnrxWrsW3/t9BJPFFS+Iqea/7Flty/qOPwPNOGsLl/eX0ZfcGnq/yfWacGZXg82X+T6zSh5WZa/msv8Apj/pona8IzVCcpZDyZneOsB0uDdh8VAioP4QCH/0kn0l+WjHsQQdwQQR3jtkDZ4zTrydgsbpYHxEiZzl5w2Iq0d7I3VPfTO6n2NvMGRkqyDIuvtMpCvg6dUWLU7H07R7Xnm3DtY6zQ7Kh6vg3YfaemO3T4R6Z3IBnleX1eixKX2NOqFPkTYH2M6qZuK7HBk0qbXLwz0nKsnqYaqtZGFQEMrp8Oukws6/UeIEzVeviMG5Oiqqkk6gCQLm55X2uTNXhsdsJPp4wHZgDMFfPe2Zyw6nHilpGay7jzULNpb5H5bfKNbiYVazU2ATloYHZvAzQvwjhcW3WQIx/EvVb3EwXHHDb5dVVdRqJzR+Rt2q3jynbVllVkdMXr3X+C9XF6W9bGYDEZYaVatd+qtR9Kk/hJuPkR7TT4bHdLTWp2kWb+LvlbnlEalxJJ2Uoy/h1aSAxHiD8hNmX78FNehp6Y/Y2OuXqbL7OsjRE/aqyaqji9Mso0005Ai/N23N+wW7bzXY3on3dFcjl1QWHkeYmP4f4sBp0aVa2oUksw2GjdVuO8abGaSnVVxdSCPA3mVdUHFGq/JuhN7Rkc1qqKvVoYlV7fvgf9JH1kV+GDiKdToqoeoai1EWoppEELbTquynbUL3HObarRB5gGcqJVDsADN7x1NeWckeoSqf2UvkecYajVwtY06yPSfTcBhzF+ankw35i80eEz5h2+80WZ4AYqk1JrXIJQ23SpbYg9ncfAzzajij27HtHcZXX1uuXf1LzCyI3w93to2xxdGsLVqdN/NQZy/+KYaob0nqUSe5tQ9mmew+LtLXCY8giaU2vB1ySl2ktnLiPhuvgjRr3FSlYL0i3+IEldS9lwSJq8pxepFcdwMkV8QKuCZXGpQVJHetxf5XlBwyxQPRbnRqMndsDsfa07sWxy3GRT9SojBRnA9KpPqUEdoBnQGVeU4waLMQLHa/jLSV1sOEmi7x7lbWpfAXXA140iNKzA3nPEZgFBJ5CY3ibMFrG4bZQNiLWM2FXDhgQRcGU+I4ZpMb6PmbTpx7IVvk/JX5tFl8eEWteuyk4Sxq02Yki5B7e+30Ej5pjS9Vj+Yk+55S0xWStT3pUwee1gfkech4bAk/HSqggi3UYA+p/vO6icXJ2tlTm1zjCOPBP79dmafhw6U/lWXqVpQZXRcfEunuF7+8uKaGV18lKbkXeHB10xg/QmCpCcgsJoO07loxnjGecXqSCTGfaLhRroVRzKOhPgpDD/c0xo35G89D4pN1osfw1hfyZWH62mTbBUhjnSoo6OphyRYlbOrruLcjYmQzJDMlxWltJ5NtMFx/kjU8R0tK4JO9u7sM3NagtKoulyyFgN7agb7XtsRGcbUQKaVCOYHqeyEQyBkuYGpRpsdmKi47mtv85a08TMjkWMbU6sAO1QPn9JfrUkEo0OW46zDeQ/tUp9Lh0qfl/wCf3kKhiLES0z1enwTDmQD+kyi9MxmuUdHmmSV9N6Z5ODb+MXtPRsLwbQq0NNQsWdRqOoi58uzeeUJXsTuAyncdzCet5TmF6akHmoPynRbY9JJ9jix6Y83KS79imzL7OqyBThnVxTUqA2zEatQBI2237O2VDYzE4U2rU6qW/FYkf1CekUMwkwYhHFnAIPeJhC+UTZdh12GCwPFxYDrA+gnfA58WrNSqaQbjSRtcFQwv6H5GaevwBhcSbqvROfxIdO/iORmG4yyCrl+JpBjqVlVVqD8Vj1SR2EbDyvO+rL395TZHS9J+q/wbSlzDc7WtudvSeaZ9huixeITs6Z2H8LnWvyYTfZNjulpK3eN/PkZnuP8AAgGlieQa1J/4gCUPquofyibcyPKCkjl6VP2dzrfr9DOUq0nYbEcpV0z3ESXSlWeja7m6wFfVhqq/uH9JGSsgxAqIyt0yWYBlPWXkbDvBt/LG8OVLqy96zJZTkzpiajKWulR7aiSApNxz7LGZ1Wezls1ZOP7evij0vLvvKqKfhLC/pvNkJg+GccGxCKdJChyWsQAQtxvN0pmzJuVrTj4NHT8WWNGSnrbZ0AhpgI8TlLIZoiGlO1ooEgaI/QQGHknTF0wTo4pStOyrFCxwEE6HCEBCCSK5kaq0k1JErCYmRS59T6WmUBsdSsD4qwP/ADzmTzbL3qVadQHRoBBtuTcWt5Tb4ijeVtbCSAYrF4VgLm5tY+xvJfF414JG7tJ+cusTluoEHtBErcwy13w3QbXtbVva3faSDFZbQ++S3aSPlL2u4RtL3Q9moFQfInYwGTdCA3MqVN/USbxjvh6L/lemfTUIYREA7pc5XV1IyHtExjZhpN028Ow+k0nCuYCs1uTLa4+ogHnHEuRacU1luGO/ge+bXhfEEUEQndAF9ht8pw47UUqvLrG9pVcL409I6E3uAR+h+klkLybyniZLpYuUqVJ3StMTI1OWY+zDeR/tJTpaFJ7XNOrSI/qAPyJlZg8TYiWfEP3uEcdyzKL00zCa3FozeUfdV6tH8JPSJ5E9YehlzmOCFejUon8a9U91RSGQ+4EzoxS2pVdaF6dtViOsh2bbn3N6TRdNcC0vavfhwZ4zK3TarY/eeecSZNXpaKzhVBYrdSD1iLgOBvewPsZV4XMWU9cXHeOc9A4wwmvDU7cxWB8+o4mJqZfa8qr4KubjE9NiXSvpU5+WbfhRQ41DkRMxmOdF8Y2Hp7IrEOe1m228t5p+Cxal/J9JnsPw6WrmuuzM7HwNzeaWdcV2NhSrtTGHFNQxKsLE2ABtcn+02mExOoC/OZXLsISUZvwqQB5kG/ymjw4jfbRi4+9stEadFkak07qZBkdRHARojxBIoEW0QRwgkLRbQigQAhHQgENxOLpJRE5ssxMiC9KR6lCWLJOLU4BVVcPIdXCy7anI1WjAM7jMEGVlPJgRKfOMuarR6Enb81t7eU11XDyHVwkAwD8O6eUl8M0OixFvzL+h/wAzT1sFID5aVqJUXfSTcdtjbl7QCg+0Kleuh71P0lHkmDtXQ99x7j/E1XFGXtiKlMqDZQbk7dnISFRwHRMh7nX9bSSPUsGUA2uL90XTJPF1Bf2bpAqhxbrAANbz5zMrmjIeqdQ7jv7GYmRoaT2M0OHfXRZT3TIYDOEqnSeq3ce3yM1uU0za3hAPHa+TuMTWpF6llqMQutwNBN12v3G3pPRspxLrSXplChVA1FrXsOZHfInED0sNUatUALcgLC5PdIvD+ZHGVA9QDQG6qW2A8u+b4Wyh3izltxq7u01ss8xxZqp1F1qKtMC3PSVa5Hfvb3kOtkpcEDa4lni8WyV3p0kuTo3vpVRbw3v4fOW2Cw5sL7mTN8km33MKo+zbilqPoVeQ4F6VMoVudNgQRY7ePKWWX5ToVQbEgC/naWlKhJdOjNR0bOGHw9pOppHJTnZKcEjqYkhBOaJOqiAPWdBGKI8QSOEcIgiwBRFEBFgCwhCQDiRGETqRGkSDI4FZzZZIIjCsAisk5PTkwrGMkAgPRnB8PLI04xqcAqHwsjvhZdNSnF6EAoauElbmOWllOn4gVI7OTA/Saiph5Fq4aAZbPwXwppgHWRa1jzmXTJ3A609Fq4SQ6uB8IBhHy4ieh8HuWopq3Onn2ynxOBt2Sz4Qf7sDz/WGDI8Y4I1sVU7QtgB3dphwpgmoNZgbXNiBeX1bD68RW/jH+0S2weX27JJBwwuCLVKlQi2phbvsBz/WXFChOlDDyZToyTBoZTpySiRVpzsqQNCKk6qsVVjwIJ0AWPAgBHgQSKBHAQAiiAKBFEAI4QAgIRRIAsIRYByIiER5ES0gyOZEaROtohEA5FY0rOxEbpgHApGlJIKxpWARmpzm1KSysaUgEFqU4vh5ZGnGGlAKp8LOD4K8ujRidBIJKFsrB7ImFyMUySh0gk3Fri5527pf9BE6KAUtDJFQsRclmuSe0/TlJiYS0nilHCnMjFkVaE6rSncU48JJIOSpOgSPCRwWAMCx4WOCxwEAaBHARQI4CAIBHWgBHSAIIsIogAIsIsAIQhBI2JCEgkIhiQgAYkIQBLRLQhAGmJaEIAERtoQgBpiWhCQSFo0rCEkgNMUCEIIFtHgRISSB1osISQLHAQhAFtCEJAHQhCAKIsIQBYQhACLCEA//2Q=="/>
          <p:cNvSpPr>
            <a:spLocks noChangeAspect="1" noChangeArrowheads="1"/>
          </p:cNvSpPr>
          <p:nvPr/>
        </p:nvSpPr>
        <p:spPr bwMode="auto">
          <a:xfrm>
            <a:off x="1524001" y="-904875"/>
            <a:ext cx="2466975" cy="18573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524000" y="228600"/>
            <a:ext cx="274320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Week  12</a:t>
            </a:r>
          </a:p>
        </p:txBody>
      </p:sp>
    </p:spTree>
    <p:extLst>
      <p:ext uri="{BB962C8B-B14F-4D97-AF65-F5344CB8AC3E}">
        <p14:creationId xmlns:p14="http://schemas.microsoft.com/office/powerpoint/2010/main" val="151548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ลักษณะของบทโฆษณาที่ดี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695491"/>
          </a:xfrm>
        </p:spPr>
        <p:txBody>
          <a:bodyPr>
            <a:noAutofit/>
          </a:bodyPr>
          <a:lstStyle/>
          <a:p>
            <a:r>
              <a:rPr lang="en-US" sz="4000" dirty="0">
                <a:latin typeface="Browallia New" panose="020B0604020202020204" pitchFamily="34" charset="-34"/>
              </a:rPr>
              <a:t> Simple and clear </a:t>
            </a:r>
            <a:r>
              <a:rPr lang="th-TH" sz="4000" dirty="0">
                <a:latin typeface="Browallia New" panose="020B0604020202020204" pitchFamily="34" charset="-34"/>
              </a:rPr>
              <a:t>ง่ายและชัดเจน</a:t>
            </a:r>
          </a:p>
          <a:p>
            <a:r>
              <a:rPr lang="en-US" sz="4000" dirty="0">
                <a:latin typeface="Browallia New" panose="020B0604020202020204" pitchFamily="34" charset="-34"/>
              </a:rPr>
              <a:t> Believable  </a:t>
            </a:r>
            <a:r>
              <a:rPr lang="th-TH" sz="4000" dirty="0">
                <a:latin typeface="Browallia New" panose="020B0604020202020204" pitchFamily="34" charset="-34"/>
              </a:rPr>
              <a:t>มีความน่าเชื่อถือ</a:t>
            </a:r>
          </a:p>
          <a:p>
            <a:r>
              <a:rPr lang="en-US" sz="4000" dirty="0">
                <a:latin typeface="Browallia New" panose="020B0604020202020204" pitchFamily="34" charset="-34"/>
              </a:rPr>
              <a:t> Use target group language  </a:t>
            </a:r>
            <a:r>
              <a:rPr lang="th-TH" sz="4000" dirty="0">
                <a:latin typeface="Browallia New" panose="020B0604020202020204" pitchFamily="34" charset="-34"/>
              </a:rPr>
              <a:t>ใช้ภาษาของกลุ่มเป้าหมาย</a:t>
            </a:r>
          </a:p>
          <a:p>
            <a:r>
              <a:rPr lang="en-US" sz="4000" dirty="0">
                <a:latin typeface="Browallia New" panose="020B0604020202020204" pitchFamily="34" charset="-34"/>
              </a:rPr>
              <a:t> Invitation </a:t>
            </a:r>
            <a:r>
              <a:rPr lang="th-TH" sz="4000" dirty="0">
                <a:latin typeface="Browallia New" panose="020B0604020202020204" pitchFamily="34" charset="-34"/>
              </a:rPr>
              <a:t>เชิญชวนให้คนต้องการซื้อ</a:t>
            </a:r>
          </a:p>
          <a:p>
            <a:r>
              <a:rPr lang="en-US" sz="4000" dirty="0">
                <a:latin typeface="Browallia New" panose="020B0604020202020204" pitchFamily="34" charset="-34"/>
              </a:rPr>
              <a:t> Get the target group involved </a:t>
            </a:r>
            <a:r>
              <a:rPr lang="th-TH" sz="4000" dirty="0">
                <a:latin typeface="Browallia New" panose="020B0604020202020204" pitchFamily="34" charset="-34"/>
              </a:rPr>
              <a:t>ทำให้กลุ่มเป้าหมายฟังแล้วเกิดจินตนาการตาม</a:t>
            </a:r>
          </a:p>
        </p:txBody>
      </p:sp>
    </p:spTree>
    <p:extLst>
      <p:ext uri="{BB962C8B-B14F-4D97-AF65-F5344CB8AC3E}">
        <p14:creationId xmlns:p14="http://schemas.microsoft.com/office/powerpoint/2010/main" val="16540845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ประเภทของการเขียนเพื่องานโฆษณาและสื่อสารการตลาด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sz="4000" dirty="0"/>
              <a:t> การเขียนคำขวัญโฆษณา</a:t>
            </a:r>
          </a:p>
          <a:p>
            <a:r>
              <a:rPr lang="th-TH" sz="4000" dirty="0"/>
              <a:t> การเขียนข้อความอธิบายรายละเอียดผลิตภัณฑ์</a:t>
            </a:r>
          </a:p>
          <a:p>
            <a:r>
              <a:rPr lang="th-TH" sz="4000" dirty="0"/>
              <a:t> การเขียนบทโฆษณาประเภทสิ่งพิมพ์</a:t>
            </a:r>
          </a:p>
          <a:p>
            <a:r>
              <a:rPr lang="th-TH" sz="4000" dirty="0"/>
              <a:t> การเขียนบทโฆษณาประเภทวิทยุกระจายเสียง</a:t>
            </a:r>
          </a:p>
          <a:p>
            <a:r>
              <a:rPr lang="th-TH" sz="4000" dirty="0"/>
              <a:t> การเขียนบทโฆษณาประเภทวิทยุโทรทัศน์</a:t>
            </a:r>
          </a:p>
        </p:txBody>
      </p:sp>
    </p:spTree>
    <p:extLst>
      <p:ext uri="{BB962C8B-B14F-4D97-AF65-F5344CB8AC3E}">
        <p14:creationId xmlns:p14="http://schemas.microsoft.com/office/powerpoint/2010/main" val="34615088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676400" y="614363"/>
            <a:ext cx="1600200" cy="457200"/>
          </a:xfrm>
          <a:prstGeom prst="rect">
            <a:avLst/>
          </a:prstGeom>
          <a:solidFill>
            <a:srgbClr val="000000"/>
          </a:solidFill>
          <a:ln w="57150" cmpd="thickThin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en-US" sz="22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ordia New" panose="020B0304020202020204" pitchFamily="34" charset="-34"/>
                <a:ea typeface="Angsana New" panose="02020603050405020304" pitchFamily="18" charset="-34"/>
                <a:cs typeface="Cordia New" panose="020B0304020202020204" pitchFamily="34" charset="-34"/>
              </a:rPr>
              <a:t>What to say ?</a:t>
            </a:r>
            <a:endParaRPr kumimoji="0" lang="th-TH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762000" y="1006476"/>
            <a:ext cx="3543300" cy="128111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thaiDi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Angsana New" panose="02020603050405020304" pitchFamily="18" charset="-34"/>
                <a:cs typeface="TH SarabunPSK" panose="020B0500040200020003" pitchFamily="34" charset="-34"/>
              </a:rPr>
              <a:t>“</a:t>
            </a:r>
            <a:r>
              <a:rPr kumimoji="0" lang="th-TH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Angsana New" panose="02020603050405020304" pitchFamily="18" charset="-34"/>
                <a:cs typeface="TH SarabunPSK" panose="020B0500040200020003" pitchFamily="34" charset="-34"/>
              </a:rPr>
              <a:t>จะพูดอะไร?</a:t>
            </a:r>
            <a:r>
              <a: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Angsana New" panose="02020603050405020304" pitchFamily="18" charset="-34"/>
                <a:cs typeface="TH SarabunPSK" panose="020B0500040200020003" pitchFamily="34" charset="-34"/>
              </a:rPr>
              <a:t>”</a:t>
            </a:r>
            <a:r>
              <a:rPr kumimoji="0" lang="th-TH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Angsana New" panose="02020603050405020304" pitchFamily="18" charset="-34"/>
                <a:cs typeface="TH SarabunPSK" panose="020B0500040200020003" pitchFamily="34" charset="-34"/>
              </a:rPr>
              <a:t>  </a:t>
            </a:r>
            <a:r>
              <a:rPr kumimoji="0" lang="th-TH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Angsana New" panose="02020603050405020304" pitchFamily="18" charset="-34"/>
                <a:cs typeface="TH SarabunPSK" panose="020B0500040200020003" pitchFamily="34" charset="-34"/>
              </a:rPr>
              <a:t>หมายความว่า ต้องการจะนำเสนอในโฆษณาโดยใช้แนวความคิด (</a:t>
            </a:r>
            <a:r>
              <a: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Angsana New" panose="02020603050405020304" pitchFamily="18" charset="-34"/>
                <a:cs typeface="TH SarabunPSK" panose="020B0500040200020003" pitchFamily="34" charset="-34"/>
              </a:rPr>
              <a:t>Concept</a:t>
            </a:r>
            <a:r>
              <a:rPr kumimoji="0" lang="th-TH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Angsana New" panose="02020603050405020304" pitchFamily="18" charset="-34"/>
                <a:cs typeface="TH SarabunPSK" panose="020B0500040200020003" pitchFamily="34" charset="-34"/>
              </a:rPr>
              <a:t>)</a:t>
            </a:r>
            <a:r>
              <a:rPr kumimoji="0" lang="th-TH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Angsana New" panose="02020603050405020304" pitchFamily="18" charset="-34"/>
                <a:cs typeface="TH SarabunPSK" panose="020B0500040200020003" pitchFamily="34" charset="-34"/>
              </a:rPr>
              <a:t> </a:t>
            </a:r>
            <a:r>
              <a:rPr kumimoji="0" lang="th-TH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Angsana New" panose="02020603050405020304" pitchFamily="18" charset="-34"/>
                <a:cs typeface="TH SarabunPSK" panose="020B0500040200020003" pitchFamily="34" charset="-34"/>
              </a:rPr>
              <a:t>ใด  คือนำเอาเรื่องใดมาเป็นประเด็นหลักในการนำเสนอ  โดยพัฒนาจากจุดขาย (</a:t>
            </a:r>
            <a:r>
              <a: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Angsana New" panose="02020603050405020304" pitchFamily="18" charset="-34"/>
                <a:cs typeface="TH SarabunPSK" panose="020B0500040200020003" pitchFamily="34" charset="-34"/>
              </a:rPr>
              <a:t>Selling Point</a:t>
            </a:r>
            <a:r>
              <a:rPr kumimoji="0" lang="th-TH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Angsana New" panose="02020603050405020304" pitchFamily="18" charset="-34"/>
                <a:cs typeface="TH SarabunPSK" panose="020B0500040200020003" pitchFamily="34" charset="-34"/>
              </a:rPr>
              <a:t>) ที่ได้ทำการกำหนดไว้นั่นเอง</a:t>
            </a:r>
            <a:endParaRPr kumimoji="0" lang="th-TH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8943975" y="2976560"/>
            <a:ext cx="1600200" cy="457200"/>
          </a:xfrm>
          <a:prstGeom prst="rect">
            <a:avLst/>
          </a:prstGeom>
          <a:solidFill>
            <a:srgbClr val="000000"/>
          </a:solidFill>
          <a:ln w="57150" cmpd="thickThin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en-US" sz="22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ordia New" panose="020B0304020202020204" pitchFamily="34" charset="-34"/>
                <a:ea typeface="Angsana New" panose="02020603050405020304" pitchFamily="18" charset="-34"/>
                <a:cs typeface="Cordia New" panose="020B0304020202020204" pitchFamily="34" charset="-34"/>
              </a:rPr>
              <a:t>How to say it ?</a:t>
            </a:r>
            <a:endParaRPr kumimoji="0" lang="th-TH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7972425" y="3433760"/>
            <a:ext cx="3543300" cy="284321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thaiDi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Angsana New" panose="02020603050405020304" pitchFamily="18" charset="-34"/>
                <a:cs typeface="TH SarabunPSK" panose="020B0500040200020003" pitchFamily="34" charset="-34"/>
              </a:rPr>
              <a:t>“</a:t>
            </a:r>
            <a:r>
              <a:rPr kumimoji="0" lang="th-TH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Angsana New" panose="02020603050405020304" pitchFamily="18" charset="-34"/>
                <a:cs typeface="TH SarabunPSK" panose="020B0500040200020003" pitchFamily="34" charset="-34"/>
              </a:rPr>
              <a:t>จะพูดอย่างไร</a:t>
            </a: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Angsana New" panose="02020603050405020304" pitchFamily="18" charset="-34"/>
                <a:cs typeface="TH SarabunPSK" panose="020B0500040200020003" pitchFamily="34" charset="-34"/>
              </a:rPr>
              <a:t>”</a:t>
            </a:r>
            <a:r>
              <a:rPr kumimoji="0" lang="th-TH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Angsana New" panose="02020603050405020304" pitchFamily="18" charset="-34"/>
                <a:cs typeface="TH SarabunPSK" panose="020B0500040200020003" pitchFamily="34" charset="-34"/>
              </a:rPr>
              <a:t>  </a:t>
            </a:r>
            <a:r>
              <a:rPr kumimoji="0" lang="th-TH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Angsana New" panose="02020603050405020304" pitchFamily="18" charset="-34"/>
                <a:cs typeface="TH SarabunPSK" panose="020B0500040200020003" pitchFamily="34" charset="-34"/>
              </a:rPr>
              <a:t>หมายความว่า ต้องการจะนำเสนอในโฆษณาโดยใช้เทคนิคในการสร้างสรรค์ใด คือนำเอาวิธีการในการจูงใจแบบใดมาใช้ในงานโฆษณา ซึ่งในปัจจุบันมีหลากหลายลูกเล่นและรูปแบบที่ถูกนำมาใช้ในการสร้างสรรค์  โดยทั้งนี้ต้องไม่ลืมที่จะนำเอาแนวคิดเกี่ยวกับการวิเคราะห์ผู้บริโภคมาใช้ว่า สิ่งที่จะพูดอย่างไรนั้น จะต้องให้ความสำคัญว่า </a:t>
            </a:r>
            <a:r>
              <a:rPr kumimoji="0" lang="th-TH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Angsana New" panose="02020603050405020304" pitchFamily="18" charset="-34"/>
                <a:cs typeface="TH SarabunPSK" panose="020B0500040200020003" pitchFamily="34" charset="-34"/>
              </a:rPr>
              <a:t>“</a:t>
            </a:r>
            <a:r>
              <a:rPr kumimoji="0" lang="th-TH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Angsana New" panose="02020603050405020304" pitchFamily="18" charset="-34"/>
                <a:cs typeface="TH SarabunPSK" panose="020B0500040200020003" pitchFamily="34" charset="-34"/>
              </a:rPr>
              <a:t>จะพูดกับใคร</a:t>
            </a:r>
            <a:r>
              <a:rPr kumimoji="0" lang="th-TH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Angsana New" panose="02020603050405020304" pitchFamily="18" charset="-34"/>
                <a:cs typeface="TH SarabunPSK" panose="020B0500040200020003" pitchFamily="34" charset="-34"/>
              </a:rPr>
              <a:t>”</a:t>
            </a:r>
            <a:r>
              <a:rPr kumimoji="0" lang="th-TH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Angsana New" panose="02020603050405020304" pitchFamily="18" charset="-34"/>
                <a:cs typeface="TH SarabunPSK" panose="020B0500040200020003" pitchFamily="34" charset="-34"/>
              </a:rPr>
              <a:t> เ</a:t>
            </a:r>
            <a:r>
              <a:rPr kumimoji="0" 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Angsana New" panose="02020603050405020304" pitchFamily="18" charset="-34"/>
                <a:cs typeface="TH SarabunPSK" panose="020B0500040200020003" pitchFamily="34" charset="-34"/>
              </a:rPr>
              <a:t>พ</a:t>
            </a:r>
            <a:r>
              <a:rPr kumimoji="0" lang="th-TH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Angsana New" panose="02020603050405020304" pitchFamily="18" charset="-34"/>
                <a:cs typeface="TH SarabunPSK" panose="020B0500040200020003" pitchFamily="34" charset="-34"/>
              </a:rPr>
              <a:t>ื่อ</a:t>
            </a:r>
            <a:r>
              <a:rPr kumimoji="0" lang="th-TH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Angsana New" panose="02020603050405020304" pitchFamily="18" charset="-34"/>
                <a:cs typeface="TH SarabunPSK" panose="020B0500040200020003" pitchFamily="34" charset="-34"/>
              </a:rPr>
              <a:t>ให้การสื่อสารสามารถเข้าถึงและสร้างการจดจำกับผู้รับสารเป้าหมายได้อย่างมีประสิทธิภาพสอดคล้องตามวัตถุประสงค์ของการสื่อสารโฆษณานั้น ๆ</a:t>
            </a:r>
            <a:endParaRPr kumimoji="0" lang="th-TH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Striped Right Arrow 11"/>
          <p:cNvSpPr/>
          <p:nvPr/>
        </p:nvSpPr>
        <p:spPr>
          <a:xfrm>
            <a:off x="4305300" y="2397916"/>
            <a:ext cx="3259438" cy="1614488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549742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Description: big320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25" y="217300"/>
            <a:ext cx="3948113" cy="3000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5" descr="Description: big319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5850" y="217696"/>
            <a:ext cx="3949699" cy="3003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3" descr="Description: big32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25" y="3306766"/>
            <a:ext cx="3954463" cy="3002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 descr="Description: big319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5376" y="3316291"/>
            <a:ext cx="3940173" cy="2995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4333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คุณลักษณะของนักเขียนบทโฆษณา </a:t>
            </a:r>
            <a:r>
              <a:rPr lang="en-US" dirty="0"/>
              <a:t>(Copywriter)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lvl="0"/>
            <a:r>
              <a:rPr lang="th-TH" sz="4000" dirty="0"/>
              <a:t>มีความตื่นตัวต่อสภาพแวดล้อม ปัญหาต่าง ๆ ตลอดเวลา</a:t>
            </a:r>
            <a:endParaRPr lang="en-US" sz="4000" dirty="0"/>
          </a:p>
          <a:p>
            <a:pPr lvl="0"/>
            <a:r>
              <a:rPr lang="th-TH" sz="4000" dirty="0"/>
              <a:t>มีความสามารถในการใช้สมาธิในการคิดพิจารณาเรื่องราวต่าง ๆ อย่างถี่ถ้วน และคิดในหลายแง่มุม และผู้ที่สามารถคิดได้หลายแง่มุมนั้น ควรเป็นผู้ที่มีประสบการณ์กว้างขวาง เปิดรับสิ่งใหม่ ๆ สถานการณ์ใหม่ ๆ อยู่เสมอ โดยไม่ยึดมั่นในสิ่งหนึ่งสิ่งใดจนเกินไป เพื่อใช้แก้ปัญหาที่มุ่งสู่แนวทางใหม่</a:t>
            </a:r>
            <a:endParaRPr lang="en-US" sz="4000" dirty="0"/>
          </a:p>
          <a:p>
            <a:pPr lvl="0"/>
            <a:r>
              <a:rPr lang="th-TH" sz="4000" dirty="0"/>
              <a:t>เป็นผู้รู้สึกไวต่อปัญหา หมายถึง มีการวิเคราะห์ได้อย่างรวดเร็ว มองการณ์ไกล รักความก้าวหน้า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3183681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คุณลักษณะของนักเขียนบทโฆษณา </a:t>
            </a:r>
            <a:r>
              <a:rPr lang="en-US" dirty="0"/>
              <a:t>(Copywriter)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th-TH" sz="4000" dirty="0"/>
              <a:t>เป็นตัวของตัวเอง กล้าเสี่ยง และมีประสบการณ์อย่างกว้างขวาง</a:t>
            </a:r>
            <a:endParaRPr lang="en-US" sz="4000" dirty="0"/>
          </a:p>
          <a:p>
            <a:pPr lvl="0"/>
            <a:r>
              <a:rPr lang="th-TH" sz="4000" dirty="0"/>
              <a:t>มีความคิดเป็นอิสระ ไม่ชอบเสียนแบบใคร ชอบสิ่งแปลกใหม่ ทันสมัย</a:t>
            </a:r>
            <a:endParaRPr lang="en-US" sz="4000" dirty="0"/>
          </a:p>
          <a:p>
            <a:pPr lvl="0"/>
            <a:r>
              <a:rPr lang="th-TH" sz="4000" dirty="0"/>
              <a:t>มีอารมณ์ขัน และเข้าใจ สนใจเรื่องของมนุษย์ และธรรมชาติของมนุษย์</a:t>
            </a:r>
            <a:endParaRPr lang="en-US" sz="4000" dirty="0"/>
          </a:p>
          <a:p>
            <a:r>
              <a:rPr lang="th-TH" sz="4000" dirty="0"/>
              <a:t>มีความสามารถในการเชื่อมโยงความคิด เพื่อหาความสัมพันธ์ของสิ่งต่าง ๆ ที่ไม่เคยมีมาก่อน กล่าวคือสามารถมองเห็นความสัมพันธ์ซึ่งคนอื่นอาจมองข้าม</a:t>
            </a:r>
          </a:p>
        </p:txBody>
      </p:sp>
    </p:spTree>
    <p:extLst>
      <p:ext uri="{BB962C8B-B14F-4D97-AF65-F5344CB8AC3E}">
        <p14:creationId xmlns:p14="http://schemas.microsoft.com/office/powerpoint/2010/main" val="25095177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" y="304800"/>
            <a:ext cx="11379200" cy="1295400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pPr algn="ctr"/>
            <a:b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HOMEWORK </a:t>
            </a:r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งานกลุ่ม</a:t>
            </a:r>
            <a:b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h-TH" dirty="0">
                <a:solidFill>
                  <a:schemeClr val="tx1"/>
                </a:solidFill>
              </a:rPr>
              <a:t>จากสินค้ามา 1 ชิ้นที่เขียนข่าวประชาสัมพันธ์</a:t>
            </a:r>
            <a:br>
              <a:rPr lang="th-TH" dirty="0">
                <a:solidFill>
                  <a:schemeClr val="tx1"/>
                </a:solidFill>
              </a:rPr>
            </a:br>
            <a:r>
              <a:rPr lang="th-TH" dirty="0">
                <a:solidFill>
                  <a:schemeClr val="tx1"/>
                </a:solidFill>
              </a:rPr>
              <a:t> ให้นำมาทำเป็น กราฟฟิค </a:t>
            </a:r>
            <a:r>
              <a:rPr lang="en-US" dirty="0">
                <a:solidFill>
                  <a:schemeClr val="tx1"/>
                </a:solidFill>
              </a:rPr>
              <a:t>1 </a:t>
            </a:r>
            <a:r>
              <a:rPr lang="th-TH">
                <a:solidFill>
                  <a:schemeClr val="tx1"/>
                </a:solidFill>
              </a:rPr>
              <a:t>ภาพ </a:t>
            </a:r>
            <a:r>
              <a:rPr lang="en-US" dirty="0">
                <a:solidFill>
                  <a:schemeClr val="tx1"/>
                </a:solidFill>
              </a:rPr>
              <a:t>A4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 descr="http://www.coolbkk.com/pic/original/2009-01-23-673-159880177900000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543505" y="425002"/>
            <a:ext cx="152823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839232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FB9DD4BC-EB8C-4259-A32D-9D9AA18D55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E78D00BC-7E37-4DEB-9444-5D95487B30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278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8275" y="2571212"/>
            <a:ext cx="10160000" cy="953037"/>
          </a:xfrm>
        </p:spPr>
        <p:txBody>
          <a:bodyPr/>
          <a:lstStyle/>
          <a:p>
            <a:r>
              <a:rPr lang="th-TH" sz="3200" b="1" dirty="0"/>
              <a:t>การพูดและการนำเสนอเพื่องานโฆษณาและสื่อสารการตลาด</a:t>
            </a:r>
            <a:endParaRPr lang="en-US" sz="3200" b="1" dirty="0"/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0477415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/>
              <a:t>หัวข้อเนื้อหา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3200" dirty="0"/>
              <a:t>1.  </a:t>
            </a:r>
            <a:r>
              <a:rPr lang="th-TH" sz="3200" dirty="0"/>
              <a:t>ความหมายของการพูดและการนำเสนอเพื่องานโฆษณาและสื่อสารการตลาด</a:t>
            </a:r>
            <a:endParaRPr lang="en-US" sz="3200" dirty="0"/>
          </a:p>
          <a:p>
            <a:r>
              <a:rPr lang="en-US" sz="3200" dirty="0"/>
              <a:t>2.  </a:t>
            </a:r>
            <a:r>
              <a:rPr lang="th-TH" sz="3200" dirty="0"/>
              <a:t>การโฆษณาและสื่อสารการตลาด</a:t>
            </a:r>
            <a:endParaRPr lang="en-US" sz="3200" dirty="0"/>
          </a:p>
          <a:p>
            <a:r>
              <a:rPr lang="en-US" sz="3200" dirty="0"/>
              <a:t>3.  </a:t>
            </a:r>
            <a:r>
              <a:rPr lang="th-TH" sz="3200" dirty="0"/>
              <a:t>สาเหตุที่ต้องมีการพูดและการนำเสนอเพื่องานโฆษณาและสื่อสารการตลาด</a:t>
            </a:r>
            <a:endParaRPr lang="en-US" sz="3200" dirty="0"/>
          </a:p>
          <a:p>
            <a:r>
              <a:rPr lang="en-US" sz="3200" dirty="0"/>
              <a:t>4.  </a:t>
            </a:r>
            <a:r>
              <a:rPr lang="th-TH" sz="3200" dirty="0"/>
              <a:t>วัตถุประสงค์ของการพูดและนำเสนอเพื่องานโฆษณาและสื่อสารการตลาด</a:t>
            </a:r>
            <a:endParaRPr lang="en-US" sz="3200" dirty="0"/>
          </a:p>
          <a:p>
            <a:r>
              <a:rPr lang="en-US" sz="3200" dirty="0"/>
              <a:t>5.  </a:t>
            </a:r>
            <a:r>
              <a:rPr lang="th-TH" sz="3200" dirty="0"/>
              <a:t>ประเภทของการพูดและการนำเสนอเพื่องานโฆษณาและการสื่อสารการตลาด</a:t>
            </a:r>
            <a:endParaRPr lang="en-US" sz="3200" dirty="0"/>
          </a:p>
          <a:p>
            <a:r>
              <a:rPr lang="en-US" sz="3200" dirty="0"/>
              <a:t>6.  </a:t>
            </a:r>
            <a:r>
              <a:rPr lang="th-TH" sz="3200" dirty="0"/>
              <a:t>แนวทางปฏิบัติในการพูดและการนำเสนอเพื่องานโฆษณาและสื่อสารการตลาด</a:t>
            </a:r>
            <a:endParaRPr lang="en-US" sz="3200" dirty="0"/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0792952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511DF569-B0A3-4957-AC13-066505D27D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ตัวแทนเนื้อหา 3">
            <a:extLst>
              <a:ext uri="{FF2B5EF4-FFF2-40B4-BE49-F238E27FC236}">
                <a16:creationId xmlns:a16="http://schemas.microsoft.com/office/drawing/2014/main" id="{73C650A0-8E19-4F6A-8262-3924649268E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88583674"/>
              </p:ext>
            </p:extLst>
          </p:nvPr>
        </p:nvGraphicFramePr>
        <p:xfrm>
          <a:off x="2718594" y="1800226"/>
          <a:ext cx="6387306" cy="1948767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534681">
                  <a:extLst>
                    <a:ext uri="{9D8B030D-6E8A-4147-A177-3AD203B41FA5}">
                      <a16:colId xmlns:a16="http://schemas.microsoft.com/office/drawing/2014/main" val="3036423925"/>
                    </a:ext>
                  </a:extLst>
                </a:gridCol>
                <a:gridCol w="4852625">
                  <a:extLst>
                    <a:ext uri="{9D8B030D-6E8A-4147-A177-3AD203B41FA5}">
                      <a16:colId xmlns:a16="http://schemas.microsoft.com/office/drawing/2014/main" val="651877190"/>
                    </a:ext>
                  </a:extLst>
                </a:gridCol>
              </a:tblGrid>
              <a:tr h="23436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3200" dirty="0">
                          <a:solidFill>
                            <a:schemeClr val="tx1"/>
                          </a:solidFill>
                          <a:effectLst/>
                        </a:rPr>
                        <a:t>สัปดาห์ที่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3200">
                          <a:solidFill>
                            <a:schemeClr val="tx1"/>
                          </a:solidFill>
                          <a:effectLst/>
                        </a:rPr>
                        <a:t>หัวข้อ</a:t>
                      </a:r>
                      <a:r>
                        <a:rPr lang="en-US" sz="3200">
                          <a:solidFill>
                            <a:schemeClr val="tx1"/>
                          </a:solidFill>
                          <a:effectLst/>
                        </a:rPr>
                        <a:t>/</a:t>
                      </a:r>
                      <a:r>
                        <a:rPr lang="th-TH" sz="3200">
                          <a:solidFill>
                            <a:schemeClr val="tx1"/>
                          </a:solidFill>
                          <a:effectLst/>
                        </a:rPr>
                        <a:t>รายละเอียด</a:t>
                      </a:r>
                      <a:endParaRPr lang="en-US" sz="3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95347402"/>
                  </a:ext>
                </a:extLst>
              </a:tr>
              <a:tr h="146108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12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thaiDi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3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การนำเชิงนิเทศศาสตร์ในงานการโฆษณาและสื่อสารการตลาด และฝึกปฏิบัติ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554365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710772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th-TH" sz="6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การพัฒนาบุคลิกภาพในการพูด</a:t>
            </a:r>
            <a:br>
              <a:rPr lang="en-US" sz="6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6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และการนำเสนอ</a:t>
            </a:r>
            <a:br>
              <a:rPr lang="en-GB" sz="6000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endParaRPr lang="en-GB" sz="60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/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อ.สุภาภรณ์  วิมลชัยฤกษ์</a:t>
            </a:r>
            <a:endParaRPr lang="en-GB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8013760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95471" y="1352281"/>
            <a:ext cx="7340957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4000" b="1" u="sng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บุคลิกภาพ</a:t>
            </a:r>
            <a:r>
              <a:rPr lang="en-US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</a:t>
            </a:r>
            <a:r>
              <a:rPr lang="th-TH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ตรงกับคำว่า </a:t>
            </a:r>
            <a:r>
              <a:rPr lang="en-US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Personality </a:t>
            </a:r>
            <a:r>
              <a:rPr lang="th-TH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ซึ่งมีรากศัพท์เดิมจากภาษากรีกว่า </a:t>
            </a:r>
            <a:r>
              <a:rPr lang="en-US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Persona </a:t>
            </a:r>
            <a:r>
              <a:rPr lang="th-TH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ซึ่งหมายถึง</a:t>
            </a:r>
            <a:r>
              <a:rPr lang="en-US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Mask </a:t>
            </a:r>
            <a:r>
              <a:rPr lang="th-TH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รือหน้ากากซึ่งตัวละครเมื่อสวมหน้ากากแบบใดแล้วก็จะแสดงบทบาทออกมาให้ตรงกับลักษณะหน้ากากนั้นด้วย สำหรับคำนิยามหรือความหมายของบุคลิกภาพมีผู้ให้ความหมายไว้หลากหลาย</a:t>
            </a:r>
            <a:endParaRPr lang="en-GB" sz="36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6428" y="4295104"/>
            <a:ext cx="2286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0884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87133" y="1094704"/>
            <a:ext cx="870611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thaiDist">
              <a:buFont typeface="Wingdings" panose="05000000000000000000" pitchFamily="2" charset="2"/>
              <a:buChar char="Ø"/>
            </a:pPr>
            <a:r>
              <a:rPr lang="th-TH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วิธีการแสดงออกทางพฤติกรรม ทั้งทำงด้ำนร่างกายและจิตใจ ของบุคคล นิสัย กิริยาทาง ของแต่ละบุคคลโดยเฉพาะ </a:t>
            </a:r>
            <a:br>
              <a:rPr lang="th-TH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ซึ่งปรับตัวตามแบบฉบับ ของแต่ละบุคคลต่อสิ่งแวดล้อม</a:t>
            </a:r>
          </a:p>
          <a:p>
            <a:pPr marL="571500" indent="-571500" algn="thaiDist">
              <a:buFont typeface="Wingdings" panose="05000000000000000000" pitchFamily="2" charset="2"/>
              <a:buChar char="Ø"/>
            </a:pPr>
            <a:r>
              <a:rPr lang="th-TH" sz="3600" dirty="0"/>
              <a:t>บุคลิกภาพ (ชิโนรส</a:t>
            </a:r>
            <a:r>
              <a:rPr lang="en-US" sz="3600" dirty="0"/>
              <a:t>  </a:t>
            </a:r>
            <a:r>
              <a:rPr lang="th-TH" sz="3600" dirty="0"/>
              <a:t>ถิ่นวิไลสกุล, </a:t>
            </a:r>
            <a:r>
              <a:rPr lang="en-US" sz="3600" dirty="0"/>
              <a:t>2558).  </a:t>
            </a:r>
            <a:r>
              <a:rPr lang="th-TH" sz="3600" dirty="0"/>
              <a:t>หมายถึง ลักษณะนิสัย พฤติกรรมการแสดงออกของบุคคลที่มีลักษณะเฉพาะตัว อันเกิดจากปัจจัยภายใน และปัจจัยภายนอก ที่ได้รับมาจากธรรมชาติ การเรียนรู้ การเสริมแรง</a:t>
            </a:r>
            <a:endParaRPr lang="en-GB" sz="3600" dirty="0"/>
          </a:p>
          <a:p>
            <a:pPr marL="571500" indent="-571500" algn="thaiDist">
              <a:buFont typeface="Wingdings" panose="05000000000000000000" pitchFamily="2" charset="2"/>
              <a:buChar char="Ø"/>
            </a:pPr>
            <a:endParaRPr lang="en-GB" sz="36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6428" y="4295104"/>
            <a:ext cx="2286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4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0801" y="211986"/>
            <a:ext cx="8911687" cy="1280890"/>
          </a:xfrm>
        </p:spPr>
        <p:txBody>
          <a:bodyPr>
            <a:normAutofit/>
          </a:bodyPr>
          <a:lstStyle/>
          <a:p>
            <a:r>
              <a:rPr lang="th-TH" sz="4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ปัจจัยที่มีผลต่อบุคลิกภาพ</a:t>
            </a:r>
            <a:endParaRPr lang="en-GB" sz="48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87133" y="1094704"/>
            <a:ext cx="870611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1. </a:t>
            </a:r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พันธุกรรม (</a:t>
            </a:r>
            <a:r>
              <a:rPr lang="en-US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Heredity</a:t>
            </a:r>
            <a:r>
              <a:rPr lang="en-US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) </a:t>
            </a:r>
            <a:r>
              <a:rPr lang="th-TH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เป็นสิ่งที่บุคคล ได้รับการถ่ายทอดจากบรรพบุรุษ ได้แก่ รูปร่าง หน้าตา ผิวพรรณ </a:t>
            </a:r>
            <a:endParaRPr lang="en-GB" sz="36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2</a:t>
            </a:r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. ประสบการณ์ (</a:t>
            </a:r>
            <a:r>
              <a:rPr lang="en-US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Experience) </a:t>
            </a:r>
            <a:r>
              <a:rPr lang="th-TH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เป็นการ เรียนรู้และปรับตัวต่อสภาพแวดล้อมที่ บุคคลเข้าไปเกี่ยวข้อง ประสบการณ์ที่ส่งผลต่อบุคลิกภาพมี 2 ประเภท </a:t>
            </a:r>
            <a:endParaRPr lang="en-GB" sz="36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571500" indent="-571500" algn="thaiDist">
              <a:buFont typeface="Wingdings" panose="05000000000000000000" pitchFamily="2" charset="2"/>
              <a:buChar char="Ø"/>
            </a:pPr>
            <a:endParaRPr lang="en-GB" sz="36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3670" y="4276372"/>
            <a:ext cx="2519161" cy="2234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6967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0801" y="211986"/>
            <a:ext cx="8911687" cy="1280890"/>
          </a:xfrm>
        </p:spPr>
        <p:txBody>
          <a:bodyPr>
            <a:normAutofit/>
          </a:bodyPr>
          <a:lstStyle/>
          <a:p>
            <a:r>
              <a:rPr lang="th-TH" sz="4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ปัจจัยที่มีผลต่อบุคลิกภาพ</a:t>
            </a:r>
            <a:endParaRPr lang="en-GB" sz="48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87133" y="953037"/>
            <a:ext cx="870611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2.1	ประสบการณ์ทั่วไป 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เป็นประสบการณ์ที่ทุกคนในสังคมได้รับเหมือนกัน ทำให้เกิดการเรียนรู้บทบาทของตนเอง เป็นประสบการณ์ธรรมดา ที่ทุกคนในสังคมได้รับเหมือน ๆ กัน จากขนบธรรมเนียม ประเพณี ทาให้เกิดการเรียนรู้บทบาทของตนเอง เช่น การไหว้ทักทายของคนไทย การยิ้มแย้มแจ่มใสของคนไทย จนได้ชื่อว่า </a:t>
            </a:r>
            <a:r>
              <a:rPr 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Land of Smile 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ความเป็นกุลสตรีของผู้หญิงไทย ความขยันของคนไทยเชื้อสายจีนที่ตื่นแต่เช้าเปิดร้าน</a:t>
            </a:r>
            <a:endParaRPr lang="en-GB" sz="3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2.2 ประสบการณ์ส่วนตัว 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เป็นประสบการณ์ ของแต่ละคน ที่ประสบด้วยตนเอง โดยที่บุคคลอื่นไม่เคยพบเช่นเดียวกับเราหรือเราอาจจะเป็น ผู้ที่ประสบเพียงคนเดียวก็ได้ เช่น เคย</a:t>
            </a:r>
            <a:r>
              <a:rPr lang="th-TH" sz="3200" dirty="0"/>
              <a:t>ถูกสุนัขกัด ทาให้กลัวสุนัขแม้จะตัวเล็ก ๆ ซึ่งคนอื่นจะรู้สึกเอ็นดู หรือได้รับการเลี้ยงดูแบบต้องดูแลตัวเอง ตัดสินใจเอง อาจจะทาให้มีความมั่นใจในตนเองสูง</a:t>
            </a:r>
            <a:endParaRPr lang="en-GB" sz="3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7698077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2937" y="4185633"/>
            <a:ext cx="2459865" cy="245986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0801" y="211986"/>
            <a:ext cx="8911687" cy="1280890"/>
          </a:xfrm>
        </p:spPr>
        <p:txBody>
          <a:bodyPr>
            <a:normAutofit/>
          </a:bodyPr>
          <a:lstStyle/>
          <a:p>
            <a:r>
              <a:rPr lang="th-TH" sz="4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ลักษณะของบุคลิกภาพ</a:t>
            </a:r>
            <a:endParaRPr lang="en-GB" sz="48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87133" y="1249251"/>
            <a:ext cx="870611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th-TH" sz="4000" dirty="0"/>
              <a:t>บุคลิกภาพของแต่ละบุคคลอย่างน้อย จะแสดงออกให้ปรากฏ </a:t>
            </a:r>
            <a:br>
              <a:rPr lang="th-TH" sz="4000" dirty="0"/>
            </a:br>
            <a:r>
              <a:rPr lang="th-TH" sz="4000" dirty="0"/>
              <a:t>3 ด้านคือ </a:t>
            </a:r>
            <a:endParaRPr lang="en-GB" sz="4000" dirty="0"/>
          </a:p>
          <a:p>
            <a:pPr marL="571500" lvl="0" indent="-571500">
              <a:buFont typeface="Wingdings" panose="05000000000000000000" pitchFamily="2" charset="2"/>
              <a:buChar char="§"/>
            </a:pPr>
            <a:r>
              <a:rPr lang="th-TH" sz="4000" dirty="0"/>
              <a:t>บุคลิกภาพด้านรูปร่างหน้าตำ สีผม สีผิว เพศ อายุ </a:t>
            </a:r>
            <a:endParaRPr lang="en-GB" sz="4000" dirty="0"/>
          </a:p>
          <a:p>
            <a:pPr marL="571500" lvl="0" indent="-571500">
              <a:buFont typeface="Wingdings" panose="05000000000000000000" pitchFamily="2" charset="2"/>
              <a:buChar char="§"/>
            </a:pPr>
            <a:r>
              <a:rPr lang="th-TH" sz="4000" dirty="0"/>
              <a:t>บุคลิกภาพด้านสังคม อุปนิสัยใจคอ ความนิยม ชมชอบ ระเบียบแบบแผนและประเพณี </a:t>
            </a:r>
            <a:endParaRPr lang="en-GB" sz="4000" dirty="0"/>
          </a:p>
          <a:p>
            <a:pPr marL="571500" lvl="0" indent="-571500">
              <a:buFont typeface="Wingdings" panose="05000000000000000000" pitchFamily="2" charset="2"/>
              <a:buChar char="§"/>
            </a:pPr>
            <a:r>
              <a:rPr lang="th-TH" sz="4000" dirty="0"/>
              <a:t>บุคลิกภาพในด้านจิตใจ สติปัญญา อารมณ์และ ความรู้สึก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37827966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2710" y="3044011"/>
            <a:ext cx="5384800" cy="35941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0801" y="211986"/>
            <a:ext cx="8911687" cy="1280890"/>
          </a:xfrm>
        </p:spPr>
        <p:txBody>
          <a:bodyPr>
            <a:normAutofit/>
          </a:bodyPr>
          <a:lstStyle/>
          <a:p>
            <a:r>
              <a:rPr lang="th-TH" sz="4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บุคลิกภาพของผู้นำเสนอ</a:t>
            </a:r>
            <a:endParaRPr lang="en-GB" sz="48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87133" y="1249251"/>
            <a:ext cx="870611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lvl="0" indent="-571500">
              <a:buFont typeface="Wingdings" panose="05000000000000000000" pitchFamily="2" charset="2"/>
              <a:buChar char="ü"/>
            </a:pPr>
            <a:r>
              <a:rPr lang="th-TH" sz="4000" dirty="0"/>
              <a:t>บุคลิกภาพทางร่างกาย</a:t>
            </a:r>
            <a:endParaRPr lang="en-GB" sz="4000" dirty="0"/>
          </a:p>
          <a:p>
            <a:pPr marL="571500" lvl="0" indent="-571500">
              <a:buFont typeface="Wingdings" panose="05000000000000000000" pitchFamily="2" charset="2"/>
              <a:buChar char="ü"/>
            </a:pPr>
            <a:r>
              <a:rPr lang="th-TH" sz="4000" dirty="0"/>
              <a:t>บุคลิกภาพทางสติปัญญา</a:t>
            </a:r>
            <a:endParaRPr lang="en-GB" sz="4000" dirty="0"/>
          </a:p>
          <a:p>
            <a:pPr marL="571500" lvl="0" indent="-571500">
              <a:buFont typeface="Wingdings" panose="05000000000000000000" pitchFamily="2" charset="2"/>
              <a:buChar char="ü"/>
            </a:pPr>
            <a:r>
              <a:rPr lang="th-TH" sz="4000" dirty="0"/>
              <a:t>บุคลิกภาพทางสังคม </a:t>
            </a:r>
            <a:endParaRPr lang="en-GB" sz="4000" dirty="0"/>
          </a:p>
          <a:p>
            <a:pPr marL="571500" lvl="0" indent="-571500">
              <a:buFont typeface="Wingdings" panose="05000000000000000000" pitchFamily="2" charset="2"/>
              <a:buChar char="ü"/>
            </a:pPr>
            <a:r>
              <a:rPr lang="th-TH" sz="4000" dirty="0"/>
              <a:t>บุคลิกภาพทางอารมณ์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6902044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0801" y="44559"/>
            <a:ext cx="8911687" cy="1280890"/>
          </a:xfrm>
        </p:spPr>
        <p:txBody>
          <a:bodyPr>
            <a:normAutofit/>
          </a:bodyPr>
          <a:lstStyle/>
          <a:p>
            <a:r>
              <a:rPr lang="th-TH" sz="4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ตารางบุคลิกภาพที่ดีและบุคลิกภาพที่ไม่ดี</a:t>
            </a:r>
            <a:endParaRPr lang="en-GB" sz="4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6980" y="1171652"/>
            <a:ext cx="8603088" cy="440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60388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0801" y="44559"/>
            <a:ext cx="8911687" cy="1280890"/>
          </a:xfrm>
        </p:spPr>
        <p:txBody>
          <a:bodyPr>
            <a:normAutofit/>
          </a:bodyPr>
          <a:lstStyle/>
          <a:p>
            <a:r>
              <a:rPr lang="th-TH" sz="4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ตารางบุคลิกภาพที่ดีและบุคลิกภาพที่ไม่ดี</a:t>
            </a:r>
            <a:endParaRPr lang="en-GB" sz="4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3346" y="978794"/>
            <a:ext cx="7997781" cy="5306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91662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8090" y="4206524"/>
            <a:ext cx="2973477" cy="26514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0801" y="44559"/>
            <a:ext cx="8911687" cy="1280890"/>
          </a:xfrm>
        </p:spPr>
        <p:txBody>
          <a:bodyPr>
            <a:normAutofit/>
          </a:bodyPr>
          <a:lstStyle/>
          <a:p>
            <a:r>
              <a:rPr lang="th-TH" sz="4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การพัฒนาบุคลิกภาพ</a:t>
            </a:r>
            <a:endParaRPr lang="en-GB" sz="4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06829" y="888643"/>
            <a:ext cx="870611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การพัฒนาบุคลิกภาพ </a:t>
            </a:r>
            <a:r>
              <a:rPr lang="th-TH" sz="4000" dirty="0"/>
              <a:t>หมายถึง การเปลี่ยนแปลงบุคลิกภาพให้ดีขึ้นบุคลิกภาพมีทั้งที่ติดตัวมาตั้งแต่กำเนิด เกิดขึ้นมาตามพัฒนาการของช่วงวัย สิ่งแวดล้อม รวมถึงประสบการณ์ แต่เราก็สามารถพัฒนาให้ดีขึ้นได้โดยอาศัยความตั้งใจจริงของตนเองทั้งนี้การพัฒนาบุคลิกภาพ สามารถทำเป็นกระบวนการได้โดยเริ่มต้นจากการสำรวจตัวเอง</a:t>
            </a:r>
            <a:r>
              <a:rPr lang="en-US" sz="4000" dirty="0"/>
              <a:t>  </a:t>
            </a:r>
            <a:br>
              <a:rPr lang="th-TH" sz="4000" dirty="0"/>
            </a:br>
            <a:r>
              <a:rPr lang="th-TH" sz="4000" dirty="0"/>
              <a:t>ค้นหาวิธีการพัฒนาที่เหมาะสมนำมาปฏิบัติให้เป็นรูปธรรม และประเมินผลการปฎิบัติ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5388338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h-TH" dirty="0"/>
              <a:t>การเขียนเพื่องานโฆษณา</a:t>
            </a:r>
            <a:br>
              <a:rPr lang="th-TH" dirty="0"/>
            </a:br>
            <a:r>
              <a:rPr lang="th-TH" dirty="0"/>
              <a:t>และสื่อสารการตลาด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17663090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2920" y="173348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th-TH" sz="4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แผนภาพกระบวนการพัฒนาบุคลิกภาพ</a:t>
            </a:r>
            <a:endParaRPr lang="en-GB" sz="4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5484" y="1547007"/>
            <a:ext cx="6426558" cy="456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93035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3141" y="96075"/>
            <a:ext cx="8911687" cy="1280890"/>
          </a:xfrm>
        </p:spPr>
        <p:txBody>
          <a:bodyPr>
            <a:normAutofit/>
          </a:bodyPr>
          <a:lstStyle/>
          <a:p>
            <a:r>
              <a:rPr lang="th-TH" sz="4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กระบวนการพัฒนาบุคลิกภาพ</a:t>
            </a:r>
            <a:endParaRPr lang="en-GB" sz="4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06828" y="888643"/>
            <a:ext cx="9401577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 algn="thaiDist">
              <a:buAutoNum type="arabicParenR"/>
            </a:pPr>
            <a:r>
              <a:rPr lang="th-TH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การสำรวจตัวเอง หมายถึง การสำรวจว่าตนเองมีข้อบกพร่องในเรื่องใดบ้าง อาจใช้การวิเคราะห์จุดเด่น จุดด้อยของตนเอง นำประเด็นที่วิเคราะห์มาพิจารณาว่าประเด็นใดควรปรับปรุงเร่งด่วน เรื่องใดพอจะรอได้ หรือเรื่องใดอาจต้องใช้ระยะเวลาและงบประมาณร่วมด้วย</a:t>
            </a:r>
            <a:r>
              <a:rPr lang="en-US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endParaRPr lang="th-TH" sz="36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r>
              <a:rPr lang="en-US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2)</a:t>
            </a:r>
            <a:r>
              <a:rPr lang="th-TH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	ค้นหาวิธีการพัฒนาที่เหมาะสม หมายถึง การหาวิธีการที่จะ	ปรับปรุง	หรือพัฒนาให้มีบุคลิกภาพที่ดีขึ้น</a:t>
            </a:r>
            <a:r>
              <a:rPr lang="en-US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</a:t>
            </a:r>
            <a:r>
              <a:rPr lang="th-TH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ซึ่งวิธีการพัฒนา	สามารถค้นหาได้จาก	แหล่งข้อมูลตามสื่อต่างๆปรึกษานักพัฒนา	บุคลิกภาพ</a:t>
            </a:r>
            <a:r>
              <a:rPr lang="en-US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,</a:t>
            </a:r>
            <a:r>
              <a:rPr lang="th-TH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การแนะนำของ	เพื่อนหรือคนรู้จัก</a:t>
            </a:r>
            <a:r>
              <a:rPr lang="en-US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, </a:t>
            </a:r>
            <a:r>
              <a:rPr lang="th-TH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ประสบการณ์จาก	การเรียนรู้ ฯลฯ </a:t>
            </a:r>
            <a:endParaRPr lang="en-GB" sz="36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742950" indent="-742950" algn="thaiDist">
              <a:buAutoNum type="arabicParenR"/>
            </a:pPr>
            <a:endParaRPr lang="en-GB" sz="36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56126155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3141" y="96075"/>
            <a:ext cx="8911687" cy="1280890"/>
          </a:xfrm>
        </p:spPr>
        <p:txBody>
          <a:bodyPr>
            <a:normAutofit/>
          </a:bodyPr>
          <a:lstStyle/>
          <a:p>
            <a:r>
              <a:rPr lang="th-TH" sz="4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กระบวนการพัฒนาบุคลิกภาพ</a:t>
            </a:r>
            <a:endParaRPr lang="en-GB" sz="4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06828" y="1376965"/>
            <a:ext cx="940157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3)  </a:t>
            </a:r>
            <a:r>
              <a:rPr lang="th-TH" sz="3600" dirty="0"/>
              <a:t>นำมาปฏิบัติให้เป็นรูปธรรม</a:t>
            </a:r>
            <a:r>
              <a:rPr lang="en-US" sz="3600" dirty="0"/>
              <a:t>  </a:t>
            </a:r>
            <a:r>
              <a:rPr lang="th-TH" sz="3600" dirty="0"/>
              <a:t>หลังจากการสำรวจตัวเองและหาวิธีการปรับปรุง		บุคลิกภาพให้ดีขึ้น ก็เข้าสู่การลงมือปฏิบัติจริง เป็นการกระทำตามรูปแบบใหม่ที่	บุคคลคาดหวังไว้ว่าจะทำให้มีบุคลิกภาพที่ดีขึ้น นำเสนอต่อสายตาผู้อื่น</a:t>
            </a:r>
            <a:endParaRPr lang="en-GB" sz="3600" dirty="0"/>
          </a:p>
          <a:p>
            <a:r>
              <a:rPr lang="en-US" sz="3600" dirty="0"/>
              <a:t>4)  </a:t>
            </a:r>
            <a:r>
              <a:rPr lang="th-TH" sz="3600" dirty="0"/>
              <a:t>ประเมินผลการปฏิบัติเป็นการประเมินผลหลังจากได้ลงมือปฏิบัติหรือกระทำ	การปรับเปลี่ยนบุคลิกภาพและนำเสนอต่อสายตาผู้อื่นแล้ว โดยการประเมินผล	การปฏิบัติกระทำได้จากการสอบถามผู้พบเห็น บุคคลใกล้ชิด ผู้มีส่วนร่วม</a:t>
            </a:r>
            <a:r>
              <a:rPr lang="en-US" sz="3600" dirty="0"/>
              <a:t>  </a:t>
            </a:r>
            <a:r>
              <a:rPr lang="th-TH" sz="3600" dirty="0"/>
              <a:t>	รวมถึงการประเมินตนเองก็ได้</a:t>
            </a:r>
            <a:endParaRPr lang="en-GB" sz="3600" dirty="0"/>
          </a:p>
          <a:p>
            <a:pPr algn="thaiDist"/>
            <a:endParaRPr lang="en-GB" sz="36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94091557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6020" y="186227"/>
            <a:ext cx="8911687" cy="1280890"/>
          </a:xfrm>
        </p:spPr>
        <p:txBody>
          <a:bodyPr>
            <a:normAutofit/>
          </a:bodyPr>
          <a:lstStyle/>
          <a:p>
            <a:r>
              <a:rPr lang="th-TH" sz="4800" b="1" u="sng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แบบฝึกหัดท้ายบท</a:t>
            </a:r>
            <a:endParaRPr lang="en-GB" sz="4800" u="sng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06828" y="1376965"/>
            <a:ext cx="940157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th-TH" sz="4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1. บุคลิกภาพของผู้นำเสนอประกอบไปด้วยอะไรบ้าง</a:t>
            </a:r>
            <a:endParaRPr lang="en-GB" sz="40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lvl="0"/>
            <a:r>
              <a:rPr lang="th-TH" sz="4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2. ปัจจัยใดที่ส่งผลต่อบุคลิกภาพของแต่ละบุคคล</a:t>
            </a:r>
            <a:endParaRPr lang="en-GB" sz="40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lvl="0"/>
            <a:r>
              <a:rPr lang="th-TH" sz="4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3. เพราะเหตุใดผู้นำเสนอจึงจำเป็นต้องมีบุคลิกภาพที่ดี </a:t>
            </a:r>
            <a:endParaRPr lang="en-GB" sz="40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7422" y="4256468"/>
            <a:ext cx="2286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78392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/>
              <a:t>คำถามทบทวนท้ายบท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endParaRPr lang="en-US" dirty="0"/>
          </a:p>
          <a:p>
            <a:r>
              <a:rPr lang="en-US" dirty="0"/>
              <a:t>1</a:t>
            </a:r>
            <a:r>
              <a:rPr lang="th-TH" dirty="0"/>
              <a:t>.  การพูดและการนำเสนอเพื่องานโฆษณามีวัตถุประสงค์อะไรบ้าง</a:t>
            </a:r>
            <a:endParaRPr lang="en-US" dirty="0"/>
          </a:p>
          <a:p>
            <a:r>
              <a:rPr lang="en-US" dirty="0"/>
              <a:t>2</a:t>
            </a:r>
            <a:r>
              <a:rPr lang="th-TH" dirty="0"/>
              <a:t>.  หากเราพูดและนำเสนอไม่ดี  จะเกิดผลอย่างไรบ้าง จงบอกมาสัก </a:t>
            </a:r>
            <a:r>
              <a:rPr lang="en-US" dirty="0"/>
              <a:t>5</a:t>
            </a:r>
            <a:r>
              <a:rPr lang="th-TH" dirty="0"/>
              <a:t> ประการ</a:t>
            </a:r>
            <a:endParaRPr lang="en-US" dirty="0"/>
          </a:p>
          <a:p>
            <a:r>
              <a:rPr lang="en-US" dirty="0"/>
              <a:t>3</a:t>
            </a:r>
            <a:r>
              <a:rPr lang="th-TH" dirty="0"/>
              <a:t>.  แนวทางปฏิบัติในการพูดและการนำเสนองานโฆษณาและสื่อสารการตลาดมีอะไรบ้าง </a:t>
            </a:r>
            <a:endParaRPr lang="en-US" dirty="0"/>
          </a:p>
          <a:p>
            <a:pPr marL="1143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823156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/>
              <a:t>กิจกรรมท้ายบท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sz="3200" dirty="0"/>
              <a:t>จงนำเสนอกิจกรรมสื่อสารการตลาดที่ได้คิดขึ้นมาสำหรับสินค้าอะไรก็ได้  โดยต้องแสดงให้เห็นถึงแนวคิดหลัก  รูปแบบ วิธีการดำเนินการ ประโยชน์ที่คาดว่าจะได้รับ รวมทั้งต้องโน้มน้าวใจผู้ว่าจ้างให้ตัดสินใจเลือกซื้อกิจกรรมสื่อสารการตลาดที่นำเสนอไปนั้น</a:t>
            </a:r>
            <a:endParaRPr lang="en-US" sz="3200" dirty="0"/>
          </a:p>
          <a:p>
            <a:endParaRPr lang="th-TH" dirty="0"/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2263784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/>
          </p:nvPr>
        </p:nvGraphicFramePr>
        <p:xfrm>
          <a:off x="838200" y="481013"/>
          <a:ext cx="10515600" cy="58912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524485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9997" y="557213"/>
            <a:ext cx="10591838" cy="62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2897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2143126" y="185737"/>
            <a:ext cx="7905748" cy="6721472"/>
            <a:chOff x="-357187" y="0"/>
            <a:chExt cx="6324600" cy="6261100"/>
          </a:xfrm>
        </p:grpSpPr>
        <p:pic>
          <p:nvPicPr>
            <p:cNvPr id="6145" name="Picture 1" descr="น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57187" y="0"/>
              <a:ext cx="4352925" cy="61626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 Box 15"/>
            <p:cNvSpPr txBox="1">
              <a:spLocks noChangeArrowheads="1"/>
            </p:cNvSpPr>
            <p:nvPr/>
          </p:nvSpPr>
          <p:spPr bwMode="auto">
            <a:xfrm>
              <a:off x="3795713" y="5486400"/>
              <a:ext cx="2171700" cy="774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h-TH" sz="16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H SarabunPSK" panose="020B0500040200020003" pitchFamily="34" charset="-34"/>
                  <a:ea typeface="Cordia New" panose="020B0304020202020204" pitchFamily="34" charset="-34"/>
                  <a:cs typeface="TH SarabunPSK" panose="020B0500040200020003" pitchFamily="34" charset="-34"/>
                </a:rPr>
                <a:t>ข้อความลงท้ายโฆษณา</a:t>
              </a:r>
              <a:endParaRPr kumimoji="0" 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H SarabunPSK" panose="020B0500040200020003" pitchFamily="34" charset="-34"/>
                  <a:ea typeface="Cordia New" panose="020B0304020202020204" pitchFamily="34" charset="-34"/>
                  <a:cs typeface="TH SarabunPSK" panose="020B0500040200020003" pitchFamily="34" charset="-34"/>
                </a:rPr>
                <a:t>(Ending)</a:t>
              </a:r>
              <a:endPara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" name="Rectangle 16"/>
            <p:cNvSpPr>
              <a:spLocks noChangeArrowheads="1"/>
            </p:cNvSpPr>
            <p:nvPr/>
          </p:nvSpPr>
          <p:spPr bwMode="auto">
            <a:xfrm>
              <a:off x="1485900" y="5267325"/>
              <a:ext cx="2514600" cy="800100"/>
            </a:xfrm>
            <a:prstGeom prst="rect">
              <a:avLst/>
            </a:prstGeom>
            <a:noFill/>
            <a:ln w="9525">
              <a:solidFill>
                <a:srgbClr val="FFFFFF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4" name="Text Box 13"/>
            <p:cNvSpPr txBox="1">
              <a:spLocks noChangeArrowheads="1"/>
            </p:cNvSpPr>
            <p:nvPr/>
          </p:nvSpPr>
          <p:spPr bwMode="auto">
            <a:xfrm>
              <a:off x="3886200" y="374650"/>
              <a:ext cx="1600200" cy="800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th-TH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h-TH" sz="16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H SarabunPSK" panose="020B0500040200020003" pitchFamily="34" charset="-34"/>
                  <a:ea typeface="Cordia New" panose="020B0304020202020204" pitchFamily="34" charset="-34"/>
                  <a:cs typeface="TH SarabunPSK" panose="020B0500040200020003" pitchFamily="34" charset="-34"/>
                </a:rPr>
                <a:t>พาดหัวหลัก  </a:t>
              </a:r>
              <a:r>
                <a:rPr kumimoji="0" lang="en-US" sz="16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H SarabunPSK" panose="020B0500040200020003" pitchFamily="34" charset="-34"/>
                  <a:ea typeface="Cordia New" panose="020B0304020202020204" pitchFamily="34" charset="-34"/>
                  <a:cs typeface="TH SarabunPSK" panose="020B0500040200020003" pitchFamily="34" charset="-34"/>
                </a:rPr>
                <a:t>(Headline)</a:t>
              </a:r>
              <a:endParaRPr kumimoji="0" 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" name="Text Box 11"/>
            <p:cNvSpPr txBox="1">
              <a:spLocks noChangeArrowheads="1"/>
            </p:cNvSpPr>
            <p:nvPr/>
          </p:nvSpPr>
          <p:spPr bwMode="auto">
            <a:xfrm>
              <a:off x="4195763" y="2879724"/>
              <a:ext cx="1371600" cy="800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th-TH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h-TH" sz="16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H SarabunPSK" panose="020B0500040200020003" pitchFamily="34" charset="-34"/>
                  <a:ea typeface="Cordia New" panose="020B0304020202020204" pitchFamily="34" charset="-34"/>
                  <a:cs typeface="TH SarabunPSK" panose="020B0500040200020003" pitchFamily="34" charset="-34"/>
                </a:rPr>
                <a:t>ข้อความโฆษณา</a:t>
              </a:r>
              <a:endParaRPr kumimoji="0" 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H SarabunPSK" panose="020B0500040200020003" pitchFamily="34" charset="-34"/>
                  <a:ea typeface="Cordia New" panose="020B0304020202020204" pitchFamily="34" charset="-34"/>
                  <a:cs typeface="TH SarabunPSK" panose="020B0500040200020003" pitchFamily="34" charset="-34"/>
                </a:rPr>
                <a:t>(Body Copy)</a:t>
              </a:r>
              <a:endPara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" name="Text Box 12"/>
            <p:cNvSpPr txBox="1">
              <a:spLocks noChangeArrowheads="1"/>
            </p:cNvSpPr>
            <p:nvPr/>
          </p:nvSpPr>
          <p:spPr bwMode="auto">
            <a:xfrm>
              <a:off x="3995738" y="1060450"/>
              <a:ext cx="1371600" cy="800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h-TH" sz="16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H SarabunPSK" panose="020B0500040200020003" pitchFamily="34" charset="-34"/>
                  <a:ea typeface="Cordia New" panose="020B0304020202020204" pitchFamily="34" charset="-34"/>
                  <a:cs typeface="TH SarabunPSK" panose="020B0500040200020003" pitchFamily="34" charset="-34"/>
                </a:rPr>
                <a:t>พาดหัวรอง</a:t>
              </a:r>
              <a:endParaRPr kumimoji="0" 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H SarabunPSK" panose="020B0500040200020003" pitchFamily="34" charset="-34"/>
                  <a:ea typeface="Cordia New" panose="020B0304020202020204" pitchFamily="34" charset="-34"/>
                  <a:cs typeface="TH SarabunPSK" panose="020B0500040200020003" pitchFamily="34" charset="-34"/>
                </a:rPr>
                <a:t>(Sub headline)</a:t>
              </a:r>
              <a:endPara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" name="Line 10"/>
            <p:cNvSpPr>
              <a:spLocks noChangeShapeType="1"/>
            </p:cNvSpPr>
            <p:nvPr/>
          </p:nvSpPr>
          <p:spPr bwMode="auto">
            <a:xfrm flipH="1">
              <a:off x="4000500" y="3403600"/>
              <a:ext cx="3429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9" name="Line 2"/>
            <p:cNvSpPr>
              <a:spLocks noChangeShapeType="1"/>
            </p:cNvSpPr>
            <p:nvPr/>
          </p:nvSpPr>
          <p:spPr bwMode="auto">
            <a:xfrm flipV="1">
              <a:off x="1143000" y="5372100"/>
              <a:ext cx="0" cy="2286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0" name="Line 4"/>
            <p:cNvSpPr>
              <a:spLocks noChangeShapeType="1"/>
            </p:cNvSpPr>
            <p:nvPr/>
          </p:nvSpPr>
          <p:spPr bwMode="auto">
            <a:xfrm flipH="1">
              <a:off x="3657600" y="889000"/>
              <a:ext cx="571500" cy="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1" name="Rectangle 3"/>
            <p:cNvSpPr>
              <a:spLocks noChangeArrowheads="1"/>
            </p:cNvSpPr>
            <p:nvPr/>
          </p:nvSpPr>
          <p:spPr bwMode="auto">
            <a:xfrm>
              <a:off x="342900" y="546100"/>
              <a:ext cx="3200400" cy="685800"/>
            </a:xfrm>
            <a:prstGeom prst="rect">
              <a:avLst/>
            </a:prstGeom>
            <a:noFill/>
            <a:ln w="9525">
              <a:solidFill>
                <a:srgbClr val="FFFFFF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2" name="Rectangle 9"/>
            <p:cNvSpPr>
              <a:spLocks noChangeArrowheads="1"/>
            </p:cNvSpPr>
            <p:nvPr/>
          </p:nvSpPr>
          <p:spPr bwMode="auto">
            <a:xfrm>
              <a:off x="1385890" y="2879724"/>
              <a:ext cx="2571750" cy="981076"/>
            </a:xfrm>
            <a:prstGeom prst="rect">
              <a:avLst/>
            </a:prstGeom>
            <a:noFill/>
            <a:ln w="9525">
              <a:solidFill>
                <a:srgbClr val="FFFFFF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4" name="Rectangle 5"/>
            <p:cNvSpPr>
              <a:spLocks noChangeArrowheads="1"/>
            </p:cNvSpPr>
            <p:nvPr/>
          </p:nvSpPr>
          <p:spPr bwMode="auto">
            <a:xfrm>
              <a:off x="342900" y="1231900"/>
              <a:ext cx="3200400" cy="228600"/>
            </a:xfrm>
            <a:prstGeom prst="rect">
              <a:avLst/>
            </a:prstGeom>
            <a:noFill/>
            <a:ln w="9525">
              <a:solidFill>
                <a:srgbClr val="FFFFFF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5" name="Line 6"/>
            <p:cNvSpPr>
              <a:spLocks noChangeShapeType="1"/>
            </p:cNvSpPr>
            <p:nvPr/>
          </p:nvSpPr>
          <p:spPr bwMode="auto">
            <a:xfrm flipH="1">
              <a:off x="4000500" y="889000"/>
              <a:ext cx="2286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6" name="Line 7"/>
            <p:cNvSpPr>
              <a:spLocks noChangeShapeType="1"/>
            </p:cNvSpPr>
            <p:nvPr/>
          </p:nvSpPr>
          <p:spPr bwMode="auto">
            <a:xfrm flipH="1">
              <a:off x="3657600" y="1231900"/>
              <a:ext cx="571500" cy="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7" name="Line 8"/>
            <p:cNvSpPr>
              <a:spLocks noChangeShapeType="1"/>
            </p:cNvSpPr>
            <p:nvPr/>
          </p:nvSpPr>
          <p:spPr bwMode="auto">
            <a:xfrm flipH="1">
              <a:off x="4000500" y="1231900"/>
              <a:ext cx="2286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8" name="Line 14"/>
            <p:cNvSpPr>
              <a:spLocks noChangeShapeType="1"/>
            </p:cNvSpPr>
            <p:nvPr/>
          </p:nvSpPr>
          <p:spPr bwMode="auto">
            <a:xfrm flipH="1">
              <a:off x="4000500" y="5803900"/>
              <a:ext cx="3429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</p:grpSp>
      <p:sp>
        <p:nvSpPr>
          <p:cNvPr id="19" name="Rectangle 17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20" name="Rectangle 18"/>
          <p:cNvSpPr>
            <a:spLocks noChangeArrowheads="1"/>
          </p:cNvSpPr>
          <p:nvPr/>
        </p:nvSpPr>
        <p:spPr bwMode="auto">
          <a:xfrm>
            <a:off x="0" y="457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21" name="Rectangle 19"/>
          <p:cNvSpPr>
            <a:spLocks noChangeArrowheads="1"/>
          </p:cNvSpPr>
          <p:nvPr/>
        </p:nvSpPr>
        <p:spPr bwMode="auto">
          <a:xfrm>
            <a:off x="0" y="66198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232137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ลักษณะของการเขียนเพื่องานโฆษณาและสื่อสารการตลาด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546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h-TH" sz="4000" dirty="0">
                <a:latin typeface="Cordia New" panose="020B0304020202020204" pitchFamily="34" charset="-34"/>
                <a:cs typeface="Cordia New" panose="020B0304020202020204" pitchFamily="34" charset="-34"/>
              </a:rPr>
              <a:t>1. </a:t>
            </a:r>
            <a:r>
              <a:rPr lang="th-TH" sz="4000" dirty="0">
                <a:latin typeface="Cordia New" panose="020B0304020202020204" pitchFamily="34" charset="-34"/>
              </a:rPr>
              <a:t>หน้าที่ในการหยุด และสร้างความตั้งใจของกลุ่มเป้าหมาย (</a:t>
            </a:r>
            <a:r>
              <a:rPr lang="en-US" sz="4000" dirty="0">
                <a:latin typeface="Cordia New" panose="020B0304020202020204" pitchFamily="34" charset="-34"/>
                <a:cs typeface="Cordia New" panose="020B0304020202020204" pitchFamily="34" charset="-34"/>
              </a:rPr>
              <a:t>Attract Attention)</a:t>
            </a:r>
          </a:p>
          <a:p>
            <a:pPr marL="0" indent="0">
              <a:buNone/>
            </a:pPr>
            <a:r>
              <a:rPr lang="th-TH" sz="4000" dirty="0">
                <a:latin typeface="Cordia New" panose="020B0304020202020204" pitchFamily="34" charset="-34"/>
              </a:rPr>
              <a:t>2. หน้าที่ในการสร้างความสนใจ (</a:t>
            </a:r>
            <a:r>
              <a:rPr lang="en-US" sz="4000" dirty="0">
                <a:latin typeface="Cordia New" panose="020B0304020202020204" pitchFamily="34" charset="-34"/>
                <a:cs typeface="Cordia New" panose="020B0304020202020204" pitchFamily="34" charset="-34"/>
              </a:rPr>
              <a:t>Arouse Interest)</a:t>
            </a:r>
          </a:p>
          <a:p>
            <a:pPr marL="0" indent="0">
              <a:buNone/>
            </a:pPr>
            <a:r>
              <a:rPr lang="th-TH" sz="4000" dirty="0">
                <a:latin typeface="Cordia New" panose="020B0304020202020204" pitchFamily="34" charset="-34"/>
              </a:rPr>
              <a:t>3. หน้าที่ในการสร้างความมั่นใจ (</a:t>
            </a:r>
            <a:r>
              <a:rPr lang="en-US" sz="4000" dirty="0">
                <a:latin typeface="Cordia New" panose="020B0304020202020204" pitchFamily="34" charset="-34"/>
                <a:cs typeface="Cordia New" panose="020B0304020202020204" pitchFamily="34" charset="-34"/>
              </a:rPr>
              <a:t>Inspire Confidence)</a:t>
            </a:r>
          </a:p>
          <a:p>
            <a:pPr marL="0" indent="0">
              <a:buNone/>
            </a:pPr>
            <a:r>
              <a:rPr lang="th-TH" sz="4000" dirty="0">
                <a:latin typeface="Cordia New" panose="020B0304020202020204" pitchFamily="34" charset="-34"/>
              </a:rPr>
              <a:t>4. หน้าที่ในการสร้างความต้องการ (</a:t>
            </a:r>
            <a:r>
              <a:rPr lang="en-US" sz="4000" dirty="0">
                <a:latin typeface="Cordia New" panose="020B0304020202020204" pitchFamily="34" charset="-34"/>
                <a:cs typeface="Cordia New" panose="020B0304020202020204" pitchFamily="34" charset="-34"/>
              </a:rPr>
              <a:t>Create Desire)</a:t>
            </a:r>
          </a:p>
          <a:p>
            <a:pPr marL="0" indent="0">
              <a:buNone/>
            </a:pPr>
            <a:r>
              <a:rPr lang="th-TH" sz="4000" dirty="0">
                <a:latin typeface="Cordia New" panose="020B0304020202020204" pitchFamily="34" charset="-34"/>
              </a:rPr>
              <a:t>5. หน้าที่ในการกระตุ้นให้เกิดพฤติกรรมการซื้อ (</a:t>
            </a:r>
            <a:r>
              <a:rPr lang="en-US" sz="4000" dirty="0">
                <a:latin typeface="Cordia New" panose="020B0304020202020204" pitchFamily="34" charset="-34"/>
                <a:cs typeface="Cordia New" panose="020B0304020202020204" pitchFamily="34" charset="-34"/>
              </a:rPr>
              <a:t>Induce Action)</a:t>
            </a:r>
          </a:p>
          <a:p>
            <a:pPr marL="0" indent="0">
              <a:buNone/>
            </a:pPr>
            <a:endParaRPr lang="en-US" sz="40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5396221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40"/>
          <p:cNvGrpSpPr/>
          <p:nvPr/>
        </p:nvGrpSpPr>
        <p:grpSpPr>
          <a:xfrm>
            <a:off x="2535237" y="71438"/>
            <a:ext cx="8809533" cy="6830192"/>
            <a:chOff x="-565150" y="914400"/>
            <a:chExt cx="6538548" cy="5461398"/>
          </a:xfrm>
        </p:grpSpPr>
        <p:pic>
          <p:nvPicPr>
            <p:cNvPr id="2071" name="Picture 23" descr="ไอเดียกรีน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58"/>
            <a:stretch>
              <a:fillRect/>
            </a:stretch>
          </p:blipFill>
          <p:spPr bwMode="auto">
            <a:xfrm>
              <a:off x="0" y="914400"/>
              <a:ext cx="3562350" cy="4762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Line 30"/>
            <p:cNvSpPr>
              <a:spLocks noChangeShapeType="1"/>
            </p:cNvSpPr>
            <p:nvPr/>
          </p:nvSpPr>
          <p:spPr bwMode="auto">
            <a:xfrm flipV="1">
              <a:off x="3562350" y="5462587"/>
              <a:ext cx="112236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24" name="Text Box 35"/>
            <p:cNvSpPr txBox="1">
              <a:spLocks noChangeArrowheads="1"/>
            </p:cNvSpPr>
            <p:nvPr/>
          </p:nvSpPr>
          <p:spPr bwMode="auto">
            <a:xfrm>
              <a:off x="-565150" y="5254625"/>
              <a:ext cx="504825" cy="42227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Cordia New" panose="020B0304020202020204" pitchFamily="34" charset="-34"/>
                  <a:ea typeface="Cordia New" panose="020B0304020202020204" pitchFamily="34" charset="-34"/>
                  <a:cs typeface="Cordia New" panose="020B0304020202020204" pitchFamily="34" charset="-34"/>
                </a:rPr>
                <a:t>5</a:t>
              </a:r>
              <a:endParaRPr kumimoji="0" lang="en-US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5" name="Text Box 24"/>
            <p:cNvSpPr txBox="1">
              <a:spLocks noChangeArrowheads="1"/>
            </p:cNvSpPr>
            <p:nvPr/>
          </p:nvSpPr>
          <p:spPr bwMode="auto">
            <a:xfrm>
              <a:off x="-565150" y="4089400"/>
              <a:ext cx="504825" cy="1165225"/>
            </a:xfrm>
            <a:prstGeom prst="rect">
              <a:avLst/>
            </a:prstGeom>
            <a:solidFill>
              <a:srgbClr val="5A5A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rdia New" panose="020B0304020202020204" pitchFamily="34" charset="-34"/>
                <a:ea typeface="Cordia New" panose="020B0304020202020204" pitchFamily="34" charset="-34"/>
                <a:cs typeface="Cordia New" panose="020B0304020202020204" pitchFamily="34" charset="-34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ordia New" panose="020B0304020202020204" pitchFamily="34" charset="-34"/>
                  <a:ea typeface="Cordia New" panose="020B0304020202020204" pitchFamily="34" charset="-34"/>
                  <a:cs typeface="Cordia New" panose="020B0304020202020204" pitchFamily="34" charset="-34"/>
                </a:rPr>
                <a:t>3,</a:t>
              </a:r>
              <a:endParaRPr kumimoji="0" 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ordia New" panose="020B0304020202020204" pitchFamily="34" charset="-34"/>
                  <a:ea typeface="Cordia New" panose="020B0304020202020204" pitchFamily="34" charset="-34"/>
                  <a:cs typeface="Cordia New" panose="020B0304020202020204" pitchFamily="34" charset="-34"/>
                </a:rPr>
                <a:t>4</a:t>
              </a:r>
              <a:endPara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6" name="Text Box 26"/>
            <p:cNvSpPr txBox="1">
              <a:spLocks noChangeArrowheads="1"/>
            </p:cNvSpPr>
            <p:nvPr/>
          </p:nvSpPr>
          <p:spPr bwMode="auto">
            <a:xfrm>
              <a:off x="-565150" y="922312"/>
              <a:ext cx="504825" cy="1604963"/>
            </a:xfrm>
            <a:prstGeom prst="rect">
              <a:avLst/>
            </a:prstGeom>
            <a:solidFill>
              <a:srgbClr val="D8D8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rdia New" panose="020B0304020202020204" pitchFamily="34" charset="-34"/>
                <a:ea typeface="Cordia New" panose="020B0304020202020204" pitchFamily="34" charset="-34"/>
                <a:cs typeface="Cordia New" panose="020B0304020202020204" pitchFamily="34" charset="-34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ordia New" panose="020B0304020202020204" pitchFamily="34" charset="-34"/>
                  <a:ea typeface="Cordia New" panose="020B0304020202020204" pitchFamily="34" charset="-34"/>
                  <a:cs typeface="Cordia New" panose="020B0304020202020204" pitchFamily="34" charset="-34"/>
                </a:rPr>
                <a:t>1</a:t>
              </a: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7" name="Text Box 25"/>
            <p:cNvSpPr txBox="1">
              <a:spLocks noChangeArrowheads="1"/>
            </p:cNvSpPr>
            <p:nvPr/>
          </p:nvSpPr>
          <p:spPr bwMode="auto">
            <a:xfrm>
              <a:off x="-565150" y="2486025"/>
              <a:ext cx="504825" cy="1603375"/>
            </a:xfrm>
            <a:prstGeom prst="rect">
              <a:avLst/>
            </a:prstGeom>
            <a:solidFill>
              <a:srgbClr val="A5A5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rdia New" panose="020B0304020202020204" pitchFamily="34" charset="-34"/>
                <a:ea typeface="Cordia New" panose="020B0304020202020204" pitchFamily="34" charset="-34"/>
                <a:cs typeface="Cordia New" panose="020B0304020202020204" pitchFamily="34" charset="-34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ordia New" panose="020B0304020202020204" pitchFamily="34" charset="-34"/>
                  <a:ea typeface="Cordia New" panose="020B0304020202020204" pitchFamily="34" charset="-34"/>
                  <a:cs typeface="Cordia New" panose="020B0304020202020204" pitchFamily="34" charset="-34"/>
                </a:rPr>
                <a:t>2</a:t>
              </a:r>
              <a:endPara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8" name="Line 29"/>
            <p:cNvSpPr>
              <a:spLocks noChangeShapeType="1"/>
            </p:cNvSpPr>
            <p:nvPr/>
          </p:nvSpPr>
          <p:spPr bwMode="auto">
            <a:xfrm flipV="1">
              <a:off x="3622674" y="4819651"/>
              <a:ext cx="112236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29" name="Line 27"/>
            <p:cNvSpPr>
              <a:spLocks noChangeShapeType="1"/>
            </p:cNvSpPr>
            <p:nvPr/>
          </p:nvSpPr>
          <p:spPr bwMode="auto">
            <a:xfrm flipV="1">
              <a:off x="3562350" y="1825625"/>
              <a:ext cx="112236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30" name="Line 28"/>
            <p:cNvSpPr>
              <a:spLocks noChangeShapeType="1"/>
            </p:cNvSpPr>
            <p:nvPr/>
          </p:nvSpPr>
          <p:spPr bwMode="auto">
            <a:xfrm flipV="1">
              <a:off x="3622675" y="2808288"/>
              <a:ext cx="112236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31" name="Text Box 33"/>
            <p:cNvSpPr txBox="1">
              <a:spLocks noChangeArrowheads="1"/>
            </p:cNvSpPr>
            <p:nvPr/>
          </p:nvSpPr>
          <p:spPr bwMode="auto">
            <a:xfrm>
              <a:off x="4670789" y="1507963"/>
              <a:ext cx="1028700" cy="532450"/>
            </a:xfrm>
            <a:prstGeom prst="rect">
              <a:avLst/>
            </a:prstGeom>
            <a:noFill/>
            <a:ln w="9525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H SarabunPSK" panose="020B0500040200020003" pitchFamily="34" charset="-34"/>
                  <a:ea typeface="Cordia New" panose="020B0304020202020204" pitchFamily="34" charset="-34"/>
                  <a:cs typeface="TH SarabunPSK" panose="020B0500040200020003" pitchFamily="34" charset="-34"/>
                </a:rPr>
                <a:t>Attract Attention</a:t>
              </a:r>
              <a:endParaRPr kumimoji="0" lang="en-US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2" name="Text Box 32"/>
            <p:cNvSpPr txBox="1">
              <a:spLocks noChangeArrowheads="1"/>
            </p:cNvSpPr>
            <p:nvPr/>
          </p:nvSpPr>
          <p:spPr bwMode="auto">
            <a:xfrm>
              <a:off x="4684713" y="2551302"/>
              <a:ext cx="1028700" cy="741364"/>
            </a:xfrm>
            <a:prstGeom prst="rect">
              <a:avLst/>
            </a:prstGeom>
            <a:noFill/>
            <a:ln w="9525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H SarabunPSK" panose="020B0500040200020003" pitchFamily="34" charset="-34"/>
                  <a:ea typeface="Cordia New" panose="020B0304020202020204" pitchFamily="34" charset="-34"/>
                  <a:cs typeface="TH SarabunPSK" panose="020B0500040200020003" pitchFamily="34" charset="-34"/>
                </a:rPr>
                <a:t>Arouse Interest</a:t>
              </a:r>
              <a:endParaRPr kumimoji="0" lang="en-US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3" name="Text Box 34"/>
            <p:cNvSpPr txBox="1">
              <a:spLocks noChangeArrowheads="1"/>
            </p:cNvSpPr>
            <p:nvPr/>
          </p:nvSpPr>
          <p:spPr bwMode="auto">
            <a:xfrm>
              <a:off x="4644661" y="4480027"/>
              <a:ext cx="1328737" cy="974724"/>
            </a:xfrm>
            <a:prstGeom prst="rect">
              <a:avLst/>
            </a:prstGeom>
            <a:noFill/>
            <a:ln w="9525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H SarabunPSK" panose="020B0500040200020003" pitchFamily="34" charset="-34"/>
                  <a:ea typeface="Cordia New" panose="020B0304020202020204" pitchFamily="34" charset="-34"/>
                  <a:cs typeface="TH SarabunPSK" panose="020B0500040200020003" pitchFamily="34" charset="-34"/>
                </a:rPr>
                <a:t>Inspire Confidence</a:t>
              </a:r>
              <a:endPara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4" name="Text Box 31"/>
            <p:cNvSpPr txBox="1">
              <a:spLocks noChangeArrowheads="1"/>
            </p:cNvSpPr>
            <p:nvPr/>
          </p:nvSpPr>
          <p:spPr bwMode="auto">
            <a:xfrm>
              <a:off x="4584336" y="5119765"/>
              <a:ext cx="1028700" cy="45719"/>
            </a:xfrm>
            <a:prstGeom prst="rect">
              <a:avLst/>
            </a:prstGeom>
            <a:noFill/>
            <a:ln w="9525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H SarabunPSK" panose="020B0500040200020003" pitchFamily="34" charset="-34"/>
                  <a:ea typeface="Cordia New" panose="020B0304020202020204" pitchFamily="34" charset="-34"/>
                  <a:cs typeface="TH SarabunPSK" panose="020B0500040200020003" pitchFamily="34" charset="-34"/>
                </a:rPr>
                <a:t>Create Desire</a:t>
              </a:r>
              <a:endPara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5" name="Text Box 22"/>
            <p:cNvSpPr txBox="1">
              <a:spLocks noChangeArrowheads="1"/>
            </p:cNvSpPr>
            <p:nvPr/>
          </p:nvSpPr>
          <p:spPr bwMode="auto">
            <a:xfrm>
              <a:off x="1009650" y="5961460"/>
              <a:ext cx="1028700" cy="414338"/>
            </a:xfrm>
            <a:prstGeom prst="rect">
              <a:avLst/>
            </a:prstGeom>
            <a:noFill/>
            <a:ln w="9525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h-TH" sz="16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H SarabunPSK" panose="020B0500040200020003" pitchFamily="34" charset="-34"/>
                  <a:ea typeface="Cordia New" panose="020B0304020202020204" pitchFamily="34" charset="-34"/>
                  <a:cs typeface="TH SarabunPSK" panose="020B0500040200020003" pitchFamily="34" charset="-34"/>
                </a:rPr>
                <a:t>Induce Action</a:t>
              </a:r>
              <a:endParaRPr kumimoji="0" lang="th-TH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6" name="Line 21"/>
            <p:cNvSpPr>
              <a:spLocks noChangeShapeType="1"/>
            </p:cNvSpPr>
            <p:nvPr/>
          </p:nvSpPr>
          <p:spPr bwMode="auto">
            <a:xfrm>
              <a:off x="1524000" y="5745956"/>
              <a:ext cx="0" cy="31908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</p:grpSp>
      <p:sp>
        <p:nvSpPr>
          <p:cNvPr id="37" name="Rectangle 36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38" name="Rectangle 37"/>
          <p:cNvSpPr>
            <a:spLocks noChangeArrowheads="1"/>
          </p:cNvSpPr>
          <p:nvPr/>
        </p:nvSpPr>
        <p:spPr bwMode="auto">
          <a:xfrm>
            <a:off x="0" y="4572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39" name="Rectangle 38"/>
          <p:cNvSpPr>
            <a:spLocks noChangeArrowheads="1"/>
          </p:cNvSpPr>
          <p:nvPr/>
        </p:nvSpPr>
        <p:spPr bwMode="auto">
          <a:xfrm>
            <a:off x="0" y="56769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40" name="Rectangle 40"/>
          <p:cNvSpPr>
            <a:spLocks noChangeArrowheads="1"/>
          </p:cNvSpPr>
          <p:nvPr/>
        </p:nvSpPr>
        <p:spPr bwMode="auto">
          <a:xfrm>
            <a:off x="0" y="61341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463280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วัตถุประสงค์ของการโฆษณา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546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dirty="0">
                <a:latin typeface="Cordia New" panose="020B0304020202020204" pitchFamily="34" charset="-34"/>
                <a:cs typeface="Cordia New" panose="020B0304020202020204" pitchFamily="34" charset="-34"/>
              </a:rPr>
              <a:t>1. </a:t>
            </a:r>
            <a:r>
              <a:rPr lang="th-TH" sz="4000" dirty="0">
                <a:latin typeface="Cordia New" panose="020B0304020202020204" pitchFamily="34" charset="-34"/>
              </a:rPr>
              <a:t>เพื่อให้ข้อมูลข่าวสารเกี่ยวกับผลิตภัณฑ์</a:t>
            </a:r>
          </a:p>
          <a:p>
            <a:pPr marL="0" indent="0">
              <a:buNone/>
            </a:pPr>
            <a:r>
              <a:rPr lang="th-TH" sz="4000" dirty="0">
                <a:latin typeface="Cordia New" panose="020B0304020202020204" pitchFamily="34" charset="-34"/>
              </a:rPr>
              <a:t>2. เพื่อให้ความรู้เกี่ยวกับผลิตภัณฑ์</a:t>
            </a:r>
          </a:p>
          <a:p>
            <a:pPr marL="0" indent="0">
              <a:buNone/>
            </a:pPr>
            <a:r>
              <a:rPr lang="th-TH" sz="4000" dirty="0">
                <a:latin typeface="Cordia New" panose="020B0304020202020204" pitchFamily="34" charset="-34"/>
              </a:rPr>
              <a:t>3. เพื่อโน้มน้าวชักจูงใจให้ซื้อ</a:t>
            </a:r>
          </a:p>
          <a:p>
            <a:pPr marL="0" indent="0">
              <a:buNone/>
            </a:pPr>
            <a:r>
              <a:rPr lang="th-TH" sz="4000" dirty="0">
                <a:latin typeface="Cordia New" panose="020B0304020202020204" pitchFamily="34" charset="-34"/>
              </a:rPr>
              <a:t>4. เพื่อเปลี่ยนแปลงพฤติกรรมผู้บริโภค</a:t>
            </a:r>
          </a:p>
          <a:p>
            <a:pPr marL="0" indent="0">
              <a:buNone/>
            </a:pPr>
            <a:r>
              <a:rPr lang="th-TH" sz="3800" dirty="0">
                <a:latin typeface="Cordia New" panose="020B0304020202020204" pitchFamily="34" charset="-34"/>
              </a:rPr>
              <a:t>	การกำหนดวัตถุประสงค์ของการโฆษณาจะเป็นแนวทางสำหรับการเขียนเพื่อการโฆษณา ซึ่งวัตถุประสงค์ที่แตกต่างกันย่อมส่งผลให้งานเขียนมีลักษณะที่แตกต่างกันไปด้วย</a:t>
            </a:r>
          </a:p>
          <a:p>
            <a:pPr marL="0" indent="0">
              <a:buNone/>
            </a:pPr>
            <a:endParaRPr lang="th-TH" sz="38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790828893"/>
      </p:ext>
    </p:extLst>
  </p:cSld>
  <p:clrMapOvr>
    <a:masterClrMapping/>
  </p:clrMapOvr>
</p:sld>
</file>

<file path=ppt/theme/theme1.xml><?xml version="1.0" encoding="utf-8"?>
<a:theme xmlns:a="http://schemas.openxmlformats.org/drawingml/2006/main" name="เหลี่ยมเพชร">
  <a:themeElements>
    <a:clrScheme name="เหลี่ยมเพชร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เหลี่ยมเพชร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เหลี่ยมเพชร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50</TotalTime>
  <Words>1692</Words>
  <Application>Microsoft Office PowerPoint</Application>
  <PresentationFormat>แบบจอกว้าง</PresentationFormat>
  <Paragraphs>128</Paragraphs>
  <Slides>35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11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35</vt:i4>
      </vt:variant>
    </vt:vector>
  </HeadingPairs>
  <TitlesOfParts>
    <vt:vector size="47" baseType="lpstr">
      <vt:lpstr>Angsana New</vt:lpstr>
      <vt:lpstr>Arial</vt:lpstr>
      <vt:lpstr>Browallia New</vt:lpstr>
      <vt:lpstr>Calibri</vt:lpstr>
      <vt:lpstr>Cordia New</vt:lpstr>
      <vt:lpstr>IrisUPC</vt:lpstr>
      <vt:lpstr>TH SarabunPSK</vt:lpstr>
      <vt:lpstr>Times New Roman</vt:lpstr>
      <vt:lpstr>Trebuchet MS</vt:lpstr>
      <vt:lpstr>Wingdings</vt:lpstr>
      <vt:lpstr>Wingdings 3</vt:lpstr>
      <vt:lpstr>เหลี่ยมเพชร</vt:lpstr>
      <vt:lpstr>รหัสวิชา MCA1109  รายวิชา  การนำเสนอเชิงนิเทศศาสตร์  </vt:lpstr>
      <vt:lpstr>งานนำเสนอ PowerPoint</vt:lpstr>
      <vt:lpstr>การเขียนเพื่องานโฆษณา และสื่อสารการตลาด</vt:lpstr>
      <vt:lpstr>งานนำเสนอ PowerPoint</vt:lpstr>
      <vt:lpstr>งานนำเสนอ PowerPoint</vt:lpstr>
      <vt:lpstr>งานนำเสนอ PowerPoint</vt:lpstr>
      <vt:lpstr>ลักษณะของการเขียนเพื่องานโฆษณาและสื่อสารการตลาด</vt:lpstr>
      <vt:lpstr>งานนำเสนอ PowerPoint</vt:lpstr>
      <vt:lpstr>วัตถุประสงค์ของการโฆษณา</vt:lpstr>
      <vt:lpstr>ลักษณะของบทโฆษณาที่ดี</vt:lpstr>
      <vt:lpstr>ประเภทของการเขียนเพื่องานโฆษณาและสื่อสารการตลาด</vt:lpstr>
      <vt:lpstr>งานนำเสนอ PowerPoint</vt:lpstr>
      <vt:lpstr>งานนำเสนอ PowerPoint</vt:lpstr>
      <vt:lpstr>คุณลักษณะของนักเขียนบทโฆษณา (Copywriter)</vt:lpstr>
      <vt:lpstr>คุณลักษณะของนักเขียนบทโฆษณา (Copywriter)</vt:lpstr>
      <vt:lpstr> HOMEWORK งานกลุ่ม     จากสินค้ามา 1 ชิ้นที่เขียนข่าวประชาสัมพันธ์  ให้นำมาทำเป็น กราฟฟิค 1 ภาพ A4</vt:lpstr>
      <vt:lpstr>งานนำเสนอ PowerPoint</vt:lpstr>
      <vt:lpstr>งานนำเสนอ PowerPoint</vt:lpstr>
      <vt:lpstr>หัวข้อเนื้อหา</vt:lpstr>
      <vt:lpstr>การพัฒนาบุคลิกภาพในการพูด และการนำเสนอ </vt:lpstr>
      <vt:lpstr>งานนำเสนอ PowerPoint</vt:lpstr>
      <vt:lpstr>งานนำเสนอ PowerPoint</vt:lpstr>
      <vt:lpstr>ปัจจัยที่มีผลต่อบุคลิกภาพ</vt:lpstr>
      <vt:lpstr>ปัจจัยที่มีผลต่อบุคลิกภาพ</vt:lpstr>
      <vt:lpstr>ลักษณะของบุคลิกภาพ</vt:lpstr>
      <vt:lpstr>บุคลิกภาพของผู้นำเสนอ</vt:lpstr>
      <vt:lpstr>ตารางบุคลิกภาพที่ดีและบุคลิกภาพที่ไม่ดี</vt:lpstr>
      <vt:lpstr>ตารางบุคลิกภาพที่ดีและบุคลิกภาพที่ไม่ดี</vt:lpstr>
      <vt:lpstr>การพัฒนาบุคลิกภาพ</vt:lpstr>
      <vt:lpstr>แผนภาพกระบวนการพัฒนาบุคลิกภาพ</vt:lpstr>
      <vt:lpstr>กระบวนการพัฒนาบุคลิกภาพ</vt:lpstr>
      <vt:lpstr>กระบวนการพัฒนาบุคลิกภาพ</vt:lpstr>
      <vt:lpstr>แบบฝึกหัดท้ายบท</vt:lpstr>
      <vt:lpstr>คำถามทบทวนท้ายบท</vt:lpstr>
      <vt:lpstr>กิจกรรมท้ายบท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รหัสวิชา MCA1109  รายวิชา  การนำเสนอเชิงนิเทศศาสตร์</dc:title>
  <dc:creator>Win11Home</dc:creator>
  <cp:lastModifiedBy>Win11Home</cp:lastModifiedBy>
  <cp:revision>15</cp:revision>
  <dcterms:created xsi:type="dcterms:W3CDTF">2023-05-02T09:05:05Z</dcterms:created>
  <dcterms:modified xsi:type="dcterms:W3CDTF">2023-05-10T10:16:59Z</dcterms:modified>
</cp:coreProperties>
</file>