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8"/>
  </p:notesMasterIdLst>
  <p:sldIdLst>
    <p:sldId id="273" r:id="rId2"/>
    <p:sldId id="275" r:id="rId3"/>
    <p:sldId id="278" r:id="rId4"/>
    <p:sldId id="270" r:id="rId5"/>
    <p:sldId id="271" r:id="rId6"/>
    <p:sldId id="272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76" r:id="rId20"/>
    <p:sldId id="291" r:id="rId21"/>
    <p:sldId id="292" r:id="rId22"/>
    <p:sldId id="293" r:id="rId23"/>
    <p:sldId id="269" r:id="rId24"/>
    <p:sldId id="256" r:id="rId25"/>
    <p:sldId id="257" r:id="rId26"/>
    <p:sldId id="258" r:id="rId27"/>
    <p:sldId id="259" r:id="rId28"/>
    <p:sldId id="260" r:id="rId29"/>
    <p:sldId id="261" r:id="rId30"/>
    <p:sldId id="262" r:id="rId31"/>
    <p:sldId id="263" r:id="rId32"/>
    <p:sldId id="264" r:id="rId33"/>
    <p:sldId id="265" r:id="rId34"/>
    <p:sldId id="266" r:id="rId35"/>
    <p:sldId id="267" r:id="rId36"/>
    <p:sldId id="294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7AA3D-62F0-4D07-9788-25636E94FD30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66FA7-7CC4-4CE8-B6E9-5CF4F5EC9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89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69FCC-FAF5-4528-BD1A-DC783211BF10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9071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69FCC-FAF5-4528-BD1A-DC783211BF10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7230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69FCC-FAF5-4528-BD1A-DC783211BF10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0934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69FCC-FAF5-4528-BD1A-DC783211BF10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4006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69FCC-FAF5-4528-BD1A-DC783211BF10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7088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69FCC-FAF5-4528-BD1A-DC783211BF10}" type="slidenum">
              <a:rPr lang="th-TH" smtClean="0"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2981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69FCC-FAF5-4528-BD1A-DC783211BF10}" type="slidenum">
              <a:rPr lang="th-TH" smtClean="0"/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4796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9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4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7052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50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4817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78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82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8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9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8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0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6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2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7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27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6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1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5560" y="2132856"/>
            <a:ext cx="7848600" cy="1600200"/>
          </a:xfrm>
        </p:spPr>
        <p:txBody>
          <a:bodyPr>
            <a:normAutofit fontScale="90000"/>
          </a:bodyPr>
          <a:lstStyle/>
          <a:p>
            <a:r>
              <a:rPr lang="th-TH" sz="4800" b="1" dirty="0"/>
              <a:t>รหัสวิชา </a:t>
            </a:r>
            <a:r>
              <a:rPr lang="en-US" sz="4800" b="1" dirty="0"/>
              <a:t>MCA1109 </a:t>
            </a:r>
            <a:br>
              <a:rPr lang="th-TH" sz="4800" b="1" dirty="0"/>
            </a:br>
            <a:r>
              <a:rPr lang="th-TH" sz="4800" b="1" dirty="0"/>
              <a:t>รายวิชา</a:t>
            </a:r>
            <a:r>
              <a:rPr lang="en-US" sz="4800" b="1" dirty="0"/>
              <a:t>  </a:t>
            </a:r>
            <a:r>
              <a:rPr lang="th-TH" sz="4800" b="1" dirty="0"/>
              <a:t>การนำเสนอเชิงนิเทศศาสตร์ 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88088" y="5105400"/>
            <a:ext cx="3376464" cy="1752600"/>
          </a:xfrm>
        </p:spPr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อ. อิสรี ไพเราะ(อ.ต๊ะ)</a:t>
            </a:r>
          </a:p>
          <a:p>
            <a:r>
              <a:rPr lang="en-US" b="1" dirty="0">
                <a:solidFill>
                  <a:schemeClr val="tx1"/>
                </a:solidFill>
                <a:hlinkClick r:id="rId2"/>
              </a:rPr>
              <a:t>isaritiaw@gmail.com</a:t>
            </a:r>
            <a:endParaRPr lang="th-TH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MB. 0863583508</a:t>
            </a:r>
          </a:p>
          <a:p>
            <a:endParaRPr lang="en-US" dirty="0"/>
          </a:p>
        </p:txBody>
      </p:sp>
      <p:sp>
        <p:nvSpPr>
          <p:cNvPr id="15364" name="AutoShape 4" descr="data:image/jpeg;base64,/9j/4AAQSkZJRgABAQAAAQABAAD/2wCEAAkGBhQQEBAQEBIPEBAQDw8VFRQVDw8QFBQQGBAVFRUUFRUXHCYeFxkjGRQUHy8gJCcpLCwsFR8xNTAqNSYrLCkBCQoKDgwOGg8PGiolHyQtKTAvLCwsLSwvKjU0LCksLy0qKi4sMCwpLCwwLCwsKSwpNCwsLCwqKSwpLCwpLCkpLP/AABEIAMMBAwMBIgACEQEDEQH/xAAbAAABBQEBAAAAAAAAAAAAAAAAAQIEBQYDB//EAD8QAAIBAgQCCAMFBwMEAwAAAAECAAMRBAUSIQYxEyJBUWFxgZEyocEHI0JSsRRicoKS0eGisvAzY8LSFmSj/8QAGwEBAAIDAQEAAAAAAAAAAAAAAAEFAgMEBgf/xAAzEQACAgIBAwEFBgUFAAAAAAAAAQIDBBESBSExQRMiYYHBMnGRodHwFSMkUbEUM0Lh8f/aAAwDAQACEQMRAD8A9xhCEgBCEIAQhCAEIQgBCEIAQhCAEIQgBCEIAQhOdarpEA6Qkb9s8PnF/bB3GTojaJEJwGLHjHDEr3xobR1hOYrr3iOFQd495BI6ES8WAEIQgBCEIAQhCAEIQgBCEIAQhCAEIQgBCEIAQhCAEIQgBCEIAQhCAEi408vWSpDxx3HlJXkh+CNeES8S8zNYt4l4l4l5JA68NUZeF5AJGFqHWB3yylXgReoPAGV/EfFJwtVEVA4td+d7HlaZQrlZLjEwtvhRXzn4NJCVOR8Qri9ZRGVU07m25IvYDnLaYTg4PjLyba7Y2x5we0EIytVCqWPJQSZisx4qcsQpKjuE2048rn7pzZebXipOfqbiEzfD+fNUYI5vfke280kwtqlVLjI2Y2TDIhzgEIQmo6QhCEAIQhACEIQAhCEAIQkCvnVJDYtv4bzKMXLwjCdkK1ub0T4Tlh8UtQXQgidZDWuzMk1JbQQhCQSEIQgBIGNPW9BJ8wXGlKtWqsgqClTpFaqlNYqMyAKabkECxNQ2t3TTdfChcpmyur2j1vQ3H/aFhqYbQXqsFqbBWQakNipLWt52tM3mP2g16jAUbUFFWjYgKzlWQlkfVceo7paYHhqhSqA6TUK1641VDqvS6LUQV+E9Yje19pWYjhBCFakzU3CYVrEl0atUZlJN7lQNtlsN+UrP4pGb13SLeqvErf2W/i+/5FhlP2mKwH7VT6MlWYsl2UIDYXX4r3HZNZgc3pVxelUR9gSAesoIuNSndfWeQZnkdagGvTZlCMiug6QNoq9drLdlUcrsBzk/D8M4guSR0IGJo6rvZjTZgisum4bmdiROqOckttpozyOn40lyrlx8/Ffh5PQMz4xw1AdaqrsadR1VOvrCgkgMOqDt2kSgbirEYxlp4amaFDEUXCV3VrpVUOTZlJU/Dy585wyvhGlQalqvVqJiaqBiLIydEzEGnci97j0khMX0fQqoAUHEuAAAADUIFgOW1Qzjt6lKfar9+TjmsbH+ynJ/3f0X4eTZcGU3FACs/S1F1Kz/AJiHO/lJmfZEuJS9rVFHVPL+U+EbwvTth1Pad/ff6y4l5XKUNPffsVVsY2qSkuz2eW4PMHwdYkDQL2Zbcj2giehZdnVOsgYMFNtwSBY+vOQ+IOGlxI1LZaoHPsYdzf3mTfJq9LqlHUcr/Evut5aSdWTFNvUighHIwJtRXKD/AH8jeY9Omo1EQglkIFiDv2Ty7GIVdtZC2JuG2K+Bk6niHQ7MysO4kbxlfH1WcO7pUK8hVw+Hqj3K6v8AVN9FU6G+PdfgceXk1ZaXtE4tfP8AQv8Ag3AFiKu+gcja1z4d82cx2W8bWstdEHIaqYI/0m9vea6jWDqGU3DC4M4MxWOfKa0XPTJY6r4Uy3rz6P8AAfCEJxFqEIQgBEJimY3Ps7YsQCQoOwm+iiV0tI48zMhiw5SNgtQHkQfWOnm2GzxlYEMR6zcZLmgxFPUPiRtLfxaQf0Im3IxZU9zRhdRhldktMsYRLwvOQsyHnFYpRdhztPK8dmx1HftnrONZNJV+TAi252nlGf8ABtfpWagFrozbBatOkR/EKhHyJllg2RgnsoerY07mnH8C+4PzhjWpoLkOSD4CxN/eegzJ8F8InCqHrFWq22CnUFvz63aZq5zZU4zsbid/T6Z00qMxZFx2YLRF2PkO2SZ57xlmhWs6luXIdw0rt87+sxx6lbPizLOyHj1c4ruaelxShNiCB53lzSrBgGUggzxujmR1T0Xg/EM6VL/CClvPTv8ASdWXixrjyiVvTeoWXzcLDQzG5sdVar50F/qxJB+SzZTO4nAqzM1rEte4JG97g7SgzMSWTFJPWj0cLVW+5QV3IVz/ANvMD69KFX5Tvp+809n7TTX0TD6/1EmVMqFiAxAsRvY9Um59zIxZFa5clg7NsABcpp7e4Sq/g2VLtBJ+fD/XRNnUKKu9j0Qn61Ikczg6xHnXa4+ayRVN3cf/AGqKjySktUfMGH7LZRouy6cKnZcLTqFmJHiD2d05VatiGIItVrOdjy0lE9wR7Tjtw76m1KDXy+ZvhkV2R5QkmiNUzAJoJ7Di6n/6EA/0uZU08QpKJbdcPTH8zE3/ANgkTH4k6dJvcYZV/ma4PrcCLlPXxAH/AHEHoFB/8p1U469f33/7OC2+TlpfvwevZPT00UHh/iTZxwq2RR+6J1npn5Ml4FiQhIJPNOI3FOtXPL7xvmSZRPiSdzffkLWHnaXPFjXr1PGsfkT/AGlGzXJ9J6aj7CPn+X/uyXxZzoZhrrVaR501otf+MP8A+nznqXBmI1YYD8rEek8xwuD/AOtVHM1ACf3VAA+d56BwFU+7YeJ+k5cv3qH8GWHTv5eZHX/KP0X1RrIRLxZRHsBIQhJAGefcR4Mo7A7cyPEd83OMxgpi55nkJms3xaVlIqL0gANgAAw/hOxB9Z24kpwfJLsVHU4VXR4Semjz7G4opcjsBN7iehfZvh6gwnS1QVNdtSqRYhANINvGxPlaY/LM2weHrFqmBxLMDsz1Fq28kZrT0vKs8pYhQaZIuPhZSjexm/MsnNa4vRy9Lopqlvmm/wCyLGR8djBSXUeZ2A7zYn6TveYnN89LY2thmNlpqgpjb4igZj5m4HpK+qKlNJlzkWOFUpR8jMdnzFidRkHFUqOMGjEIr/law1qfA/TlIONveQXzDow7X+Fe/e/ZPROmCh2PDRybpW9yRg8yGDZlSpVupt/1G0+HV5T0ThfO/wBqo6z8atpbx2BB+fyng2Y570mKqjYWIAsQQRaeg/ZRnH3tWix+NAy+ak3+TH2lfkRjZXyXlF7hSspvUZN6f7X6Hpz1AoJOwExHGvDqY0irRqaKygAhtSpUA5X22bx8u4Tjx7xccPiKeGXVc0VqDeytqd1377aOXj7VuTYupjA5clKS9Vjvct+Vd+drb9l5oopaXtEzszMqPJ1SjtFblHA2LqVQrUxTRWBNRq1MrYHsCMSfaerZVlq4emKa7nmT3tMBRyLC02LIKysfxDEVFPyMukzWpQQMjvVpr8Qc6mA8+0eM23122JbZzYuTj1NuK/Pf0X5GxvOFTCK3ZY+ETD4oVER15OoI9RFNa0rNaL/aa2YzNc4KhwbBRUqKCOZCvZb+/wApn2xhJ9ZNz7L2q0UXS4dqyEEC+kkNcsPy72PnfsmbbXh30V1dWJsLqdz+6eTekucGyKjp+TyvV6LJz5Lwa7KsQezumgKgykybKKlSi7FWolqb6NQsxOk6Tbs3mcyPMClXDNc6OmVXW5sUYgbjkbXJ9Jy5lkZT90selUTrq9/1NvWwCN8SKfNQZHoZFRR1dUCsD2bb99p1zasy4jRTIVAqXFr9YliT7afaSOGan7RRWu9h95UAA5EK2kE38jOJqL7tFpxezSLsAO4RbznrhqmJuOl4ExmqRszr6aNVu6m3vawhLb0RKWk2eZZ3X11CdzdnblfmT/eVlP6yficQFNyL7ge5A+sZiqFjcT00GlqJ8/ug5bsLLKMAXweJt8QRnHpUufkDL/gRSAdQKk6ufdtG8H4NXpPTYXV6diPAmS+FsLVR3WqpUU2Kg2sCLW27++V91nu2Q+ZeY9P8yi1L01/6aeES8SVB6UW8ZVrKg1OyqO9iFHuY68xf2huQ+Fvun323Zr6m/na/zgktuKqmmkK6jWFDfCeY0kix8xb1mUwfEVCqNnCk9jbfPlK2kwsQjPTDcwjFQT3leR9RM/U4IcG+GrfyOLj3E7Kb+C0yry8N2S5RNXmONUHqsjNa9gVJA75VjOXVwymxBuD49kx+brXwtRenQ06yC4PMOnbY9olhTxwqItReTD2aW1dsZrR5u/GnVLl3/Q96y7GitRpVV5VKaN7i9pjuJuFxXxjV1r9H1KYIVA56Rbi5OoW6unbwkfg/iO2XV03L4QM1hct0BbUSo53W7j0E6UKq6futOk73XtuL3J5km9995V14/vtN+D0F+c1XFpb2u/6FbnWBq00LipSa176m6H2Jv7XmNxFcuR0i9TUC2ncHwLDa03WZZYlcfeKGI5HtEpqOQU6T6gzKR+Xqn3EsPZzlHjy/Ipf9RTCfLh+ZgeI6WvGLUSwNRdrWALAbD12EsuF8zNOslZWKGnZgbXv4Ed3OaLinK6eIQuiqMTRGtGGxfTuUe3O4Fr8wZg6WJUMWQnS41eR7R7k+845xlUnFltVZXktTj6G54qqvmVSjW6SilSijKPu2XUCSRfrG3M+80mWIaWDoISLhCTblqJNz7zy9MxI3uAJtOFc+FWk1N2BNM7WYE6T4c7X7fGTiySlpmvqVblXuPks2rG8scC2oMv5lI9xK12X8wtI+Y8SUsLTJuGqOCEW9ifHwEtbpR4HmcWuftdG14TzDXhVAN+jd19AxI/WcOJOJlw5WmxAZwWtvfQDbYefb4TDfZ5xSKJqUqmoqw1DSLkNf/MjfaXXqV6+HrUKdYrTpgE6L2Oskiwvta0pHFRu2/B7KMpWYuo9n4NIvEob4bGV2IxmJL6qWKKC/w6EUepA3mNw+aLyJ0ntBllhcyI2DXHZc3t4yyUapeiKGU8iHiTN7lWcVyLVWB/eBsbysp8Khma1ZijNq06QGXe+x/wASny/NvvBTJ61gfSazL6nWXx2mu7FrcW4m3G6jkQsjGx9vidMRXOqtUO+kOf6aYH0lvwkujBYcd6av6mLfWVWIyio1OqgK3qBwGN9tR7R5Ey2y7DNTpol/gRV9haU56lFwHjw8hqDOoMgkkB5VcUYjThmH5mVfnf6Sbrmc4zxdkppftZvlYfqZvojysSOTMs4USfwMnRpdJXpp+9f25fMiWnEVAJXqKOQbb1AP1nHhGnrxWrsW3/t9BJPFFS+Iqea/7Flty/qOPwPNOGsLl/eX0ZfcGnq/yfWacGZXg82X+T6zSh5WZa/msv8Apj/pona8IzVCcpZDyZneOsB0uDdh8VAioP4QCH/0kn0l+WjHsQQdwQQR3jtkDZ4zTrydgsbpYHxEiZzl5w2Iq0d7I3VPfTO6n2NvMGRkqyDIuvtMpCvg6dUWLU7H07R7Xnm3DtY6zQ7Kh6vg3YfaemO3T4R6Z3IBnleX1eixKX2NOqFPkTYH2M6qZuK7HBk0qbXLwz0nKsnqYaqtZGFQEMrp8Oukws6/UeIEzVeviMG5Oiqqkk6gCQLm55X2uTNXhsdsJPp4wHZgDMFfPe2Zyw6nHilpGay7jzULNpb5H5bfKNbiYVazU2ATloYHZvAzQvwjhcW3WQIx/EvVb3EwXHHDb5dVVdRqJzR+Rt2q3jynbVllVkdMXr3X+C9XF6W9bGYDEZYaVatd+qtR9Kk/hJuPkR7TT4bHdLTWp2kWb+LvlbnlEalxJJ2Uoy/h1aSAxHiD8hNmX78FNehp6Y/Y2OuXqbL7OsjRE/aqyaqji9Mso0005Ai/N23N+wW7bzXY3on3dFcjl1QWHkeYmP4f4sBp0aVa2oUksw2GjdVuO8abGaSnVVxdSCPA3mVdUHFGq/JuhN7Rkc1qqKvVoYlV7fvgf9JH1kV+GDiKdToqoeoai1EWoppEELbTquynbUL3HObarRB5gGcqJVDsADN7x1NeWckeoSqf2UvkecYajVwtY06yPSfTcBhzF+ankw35i80eEz5h2+80WZ4AYqk1JrXIJQ23SpbYg9ncfAzzajij27HtHcZXX1uuXf1LzCyI3w93to2xxdGsLVqdN/NQZy/+KYaob0nqUSe5tQ9mmew+LtLXCY8giaU2vB1ySl2ktnLiPhuvgjRr3FSlYL0i3+IEldS9lwSJq8pxepFcdwMkV8QKuCZXGpQVJHetxf5XlBwyxQPRbnRqMndsDsfa07sWxy3GRT9SojBRnA9KpPqUEdoBnQGVeU4waLMQLHa/jLSV1sOEmi7x7lbWpfAXXA140iNKzA3nPEZgFBJ5CY3ibMFrG4bZQNiLWM2FXDhgQRcGU+I4ZpMb6PmbTpx7IVvk/JX5tFl8eEWteuyk4Sxq02Yki5B7e+30Ej5pjS9Vj+Yk+55S0xWStT3pUwee1gfkech4bAk/HSqggi3UYA+p/vO6icXJ2tlTm1zjCOPBP79dmafhw6U/lWXqVpQZXRcfEunuF7+8uKaGV18lKbkXeHB10xg/QmCpCcgsJoO07loxnjGecXqSCTGfaLhRroVRzKOhPgpDD/c0xo35G89D4pN1osfw1hfyZWH62mTbBUhjnSoo6OphyRYlbOrruLcjYmQzJDMlxWltJ5NtMFx/kjU8R0tK4JO9u7sM3NagtKoulyyFgN7agb7XtsRGcbUQKaVCOYHqeyEQyBkuYGpRpsdmKi47mtv85a08TMjkWMbU6sAO1QPn9JfrUkEo0OW46zDeQ/tUp9Lh0qfl/wCf3kKhiLES0z1enwTDmQD+kyi9MxmuUdHmmSV9N6Z5ODb+MXtPRsLwbQq0NNQsWdRqOoi58uzeeUJXsTuAyncdzCet5TmF6akHmoPynRbY9JJ9jix6Y83KS79imzL7OqyBThnVxTUqA2zEatQBI2237O2VDYzE4U2rU6qW/FYkf1CekUMwkwYhHFnAIPeJhC+UTZdh12GCwPFxYDrA+gnfA58WrNSqaQbjSRtcFQwv6H5GaevwBhcSbqvROfxIdO/iORmG4yyCrl+JpBjqVlVVqD8Vj1SR2EbDyvO+rL395TZHS9J+q/wbSlzDc7WtudvSeaZ9huixeITs6Z2H8LnWvyYTfZNjulpK3eN/PkZnuP8AAgGlieQa1J/4gCUPquofyibcyPKCkjl6VP2dzrfr9DOUq0nYbEcpV0z3ESXSlWeja7m6wFfVhqq/uH9JGSsgxAqIyt0yWYBlPWXkbDvBt/LG8OVLqy96zJZTkzpiajKWulR7aiSApNxz7LGZ1Wezls1ZOP7evij0vLvvKqKfhLC/pvNkJg+GccGxCKdJChyWsQAQtxvN0pmzJuVrTj4NHT8WWNGSnrbZ0AhpgI8TlLIZoiGlO1ooEgaI/QQGHknTF0wTo4pStOyrFCxwEE6HCEBCCSK5kaq0k1JErCYmRS59T6WmUBsdSsD4qwP/ADzmTzbL3qVadQHRoBBtuTcWt5Tb4ijeVtbCSAYrF4VgLm5tY+xvJfF414JG7tJ+cusTluoEHtBErcwy13w3QbXtbVva3faSDFZbQ++S3aSPlL2u4RtL3Q9moFQfInYwGTdCA3MqVN/USbxjvh6L/lemfTUIYREA7pc5XV1IyHtExjZhpN028Ow+k0nCuYCs1uTLa4+ogHnHEuRacU1luGO/ge+bXhfEEUEQndAF9ht8pw47UUqvLrG9pVcL409I6E3uAR+h+klkLybyniZLpYuUqVJ3StMTI1OWY+zDeR/tJTpaFJ7XNOrSI/qAPyJlZg8TYiWfEP3uEcdyzKL00zCa3FozeUfdV6tH8JPSJ5E9YehlzmOCFejUon8a9U91RSGQ+4EzoxS2pVdaF6dtViOsh2bbn3N6TRdNcC0vavfhwZ4zK3TarY/eeecSZNXpaKzhVBYrdSD1iLgOBvewPsZV4XMWU9cXHeOc9A4wwmvDU7cxWB8+o4mJqZfa8qr4KubjE9NiXSvpU5+WbfhRQ41DkRMxmOdF8Y2Hp7IrEOe1m228t5p+Cxal/J9JnsPw6WrmuuzM7HwNzeaWdcV2NhSrtTGHFNQxKsLE2ABtcn+02mExOoC/OZXLsISUZvwqQB5kG/ymjw4jfbRi4+9stEadFkak07qZBkdRHARojxBIoEW0QRwgkLRbQigQAhHQgENxOLpJRE5ssxMiC9KR6lCWLJOLU4BVVcPIdXCy7anI1WjAM7jMEGVlPJgRKfOMuarR6Enb81t7eU11XDyHVwkAwD8O6eUl8M0OixFvzL+h/wAzT1sFID5aVqJUXfSTcdtjbl7QCg+0Kleuh71P0lHkmDtXQ99x7j/E1XFGXtiKlMqDZQbk7dnISFRwHRMh7nX9bSSPUsGUA2uL90XTJPF1Bf2bpAqhxbrAANbz5zMrmjIeqdQ7jv7GYmRoaT2M0OHfXRZT3TIYDOEqnSeq3ce3yM1uU0za3hAPHa+TuMTWpF6llqMQutwNBN12v3G3pPRspxLrSXplChVA1FrXsOZHfInED0sNUatUALcgLC5PdIvD+ZHGVA9QDQG6qW2A8u+b4Wyh3izltxq7u01ss8xxZqp1F1qKtMC3PSVa5Hfvb3kOtkpcEDa4lni8WyV3p0kuTo3vpVRbw3v4fOW2Cw5sL7mTN8km33MKo+zbilqPoVeQ4F6VMoVudNgQRY7ePKWWX5ToVQbEgC/naWlKhJdOjNR0bOGHw9pOppHJTnZKcEjqYkhBOaJOqiAPWdBGKI8QSOEcIgiwBRFEBFgCwhCQDiRGETqRGkSDI4FZzZZIIjCsAisk5PTkwrGMkAgPRnB8PLI04xqcAqHwsjvhZdNSnF6EAoauElbmOWllOn4gVI7OTA/Saiph5Fq4aAZbPwXwppgHWRa1jzmXTJ3A609Fq4SQ6uB8IBhHy4ieh8HuWopq3Onn2ynxOBt2Sz4Qf7sDz/WGDI8Y4I1sVU7QtgB3dphwpgmoNZgbXNiBeX1bD68RW/jH+0S2weX27JJBwwuCLVKlQi2phbvsBz/WXFChOlDDyZToyTBoZTpySiRVpzsqQNCKk6qsVVjwIJ0AWPAgBHgQSKBHAQAiiAKBFEAI4QAgIRRIAsIRYByIiER5ES0gyOZEaROtohEA5FY0rOxEbpgHApGlJIKxpWARmpzm1KSysaUgEFqU4vh5ZGnGGlAKp8LOD4K8ujRidBIJKFsrB7ImFyMUySh0gk3Fri5527pf9BE6KAUtDJFQsRclmuSe0/TlJiYS0nilHCnMjFkVaE6rSncU48JJIOSpOgSPCRwWAMCx4WOCxwEAaBHARQI4CAIBHWgBHSAIIsIogAIsIsAIQhBI2JCEgkIhiQgAYkIQBLRLQhAGmJaEIAERtoQgBpiWhCQSFo0rCEkgNMUCEIIFtHgRISSB1osISQLHAQhAFtCEJAHQhCAKIsIQBYQhACLCEA//2Q=="/>
          <p:cNvSpPr>
            <a:spLocks noChangeAspect="1" noChangeArrowheads="1"/>
          </p:cNvSpPr>
          <p:nvPr/>
        </p:nvSpPr>
        <p:spPr bwMode="auto">
          <a:xfrm>
            <a:off x="1524001" y="-904875"/>
            <a:ext cx="2466975" cy="1857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228600"/>
            <a:ext cx="27432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Week  11</a:t>
            </a:r>
          </a:p>
        </p:txBody>
      </p:sp>
    </p:spTree>
    <p:extLst>
      <p:ext uri="{BB962C8B-B14F-4D97-AF65-F5344CB8AC3E}">
        <p14:creationId xmlns:p14="http://schemas.microsoft.com/office/powerpoint/2010/main" val="15154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ประเภทของงานเขียนเพื่อการประชาสัมพันธ์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1388"/>
            <a:ext cx="10515600" cy="4695491"/>
          </a:xfrm>
        </p:spPr>
        <p:txBody>
          <a:bodyPr>
            <a:noAutofit/>
          </a:bodyPr>
          <a:lstStyle/>
          <a:p>
            <a:r>
              <a:rPr lang="th-TH" sz="2800" dirty="0"/>
              <a:t>งานเขียนประชาสัมพันธ์ผ่านสื่อประเภทที่ควบคุมได้</a:t>
            </a:r>
          </a:p>
          <a:p>
            <a:pPr lvl="1"/>
            <a:r>
              <a:rPr lang="th-TH" sz="2800" dirty="0"/>
              <a:t>งานเขียนที่มีวัตถุประสงค์เฉพาะกิจ</a:t>
            </a:r>
          </a:p>
          <a:p>
            <a:pPr lvl="1"/>
            <a:r>
              <a:rPr lang="th-TH" sz="2800" dirty="0"/>
              <a:t>งานเขียนเพื่อเตรียมไว้เป็นบทพูดในโอกาสสำคัญ</a:t>
            </a:r>
          </a:p>
          <a:p>
            <a:pPr lvl="1"/>
            <a:r>
              <a:rPr lang="th-TH" sz="2800" dirty="0"/>
              <a:t>งานเขียนเพื่อนำไปสู่การผลิตรายการ การโฆษณา หรือการประชาสัมพันธ์เพื่อเผยแพร่ผ่านสื่ออิเล็กทรอนิกส์แต่ละประเภทด้วยตัวขององค์กรเอง</a:t>
            </a:r>
          </a:p>
          <a:p>
            <a:pPr lvl="1"/>
            <a:r>
              <a:rPr lang="th-TH" sz="2800" dirty="0"/>
              <a:t>งานเขียนและการออกแบบข้อความเพื่อเผยแพร่ทางสื่อใหม่ในรูปแบบต่างๆ</a:t>
            </a:r>
          </a:p>
          <a:p>
            <a:pPr lvl="1"/>
            <a:r>
              <a:rPr lang="th-TH" sz="2800" dirty="0"/>
              <a:t>งานเขียนเพื่อการบริหารจัดการภายในองค์กร</a:t>
            </a:r>
          </a:p>
          <a:p>
            <a:pPr lvl="1"/>
            <a:r>
              <a:rPr lang="th-TH" sz="2800" dirty="0"/>
              <a:t>งานเขียนลักษณะพิเศษอื่นๆ </a:t>
            </a:r>
          </a:p>
        </p:txBody>
      </p:sp>
    </p:spTree>
    <p:extLst>
      <p:ext uri="{BB962C8B-B14F-4D97-AF65-F5344CB8AC3E}">
        <p14:creationId xmlns:p14="http://schemas.microsoft.com/office/powerpoint/2010/main" val="3174353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ประเภทของงานเขียนเพื่อการประชาสัมพันธ์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/>
              <a:t>งานเขียนประชาสัมพันธ์ผ่านสื่อประเภทที่ควบคุมไม่ได้</a:t>
            </a:r>
          </a:p>
          <a:p>
            <a:pPr marL="457200" lvl="1" indent="0">
              <a:buNone/>
            </a:pPr>
            <a:r>
              <a:rPr lang="en-US" sz="3600" dirty="0"/>
              <a:t>=</a:t>
            </a:r>
            <a:r>
              <a:rPr lang="th-TH" sz="3600" dirty="0"/>
              <a:t>  งานเขียนที่นักประชาสัมพันธ์จัดทำขึ้นเพื่อขอความร่วมมือสื่อมวลชนประเภทต่างๆ ให้ช่วยดำเนินการเผยแพร่ผ่านช่องทางสื่อต่างๆ </a:t>
            </a:r>
          </a:p>
        </p:txBody>
      </p:sp>
    </p:spTree>
    <p:extLst>
      <p:ext uri="{BB962C8B-B14F-4D97-AF65-F5344CB8AC3E}">
        <p14:creationId xmlns:p14="http://schemas.microsoft.com/office/powerpoint/2010/main" val="127322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ประเภทของงานเขียนเพื่อการประชาสัมพันธ์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/>
              <a:t>แบ่งตามลักษณะของงานเขียน</a:t>
            </a:r>
          </a:p>
          <a:p>
            <a:pPr lvl="1"/>
            <a:r>
              <a:rPr lang="th-TH" sz="3600" dirty="0"/>
              <a:t>ข่าวประชาสัมพันธ์</a:t>
            </a:r>
          </a:p>
          <a:p>
            <a:pPr lvl="1"/>
            <a:r>
              <a:rPr lang="th-TH" sz="3600" dirty="0"/>
              <a:t>บทความเพื่อการประชาสัมพันธ์</a:t>
            </a:r>
          </a:p>
          <a:p>
            <a:pPr lvl="1"/>
            <a:r>
              <a:rPr lang="th-TH" sz="3600" dirty="0"/>
              <a:t>การเขียนเพื่อการประชาสัมพันธ์ในโอกาสพิเศษ</a:t>
            </a:r>
          </a:p>
        </p:txBody>
      </p:sp>
    </p:spTree>
    <p:extLst>
      <p:ext uri="{BB962C8B-B14F-4D97-AF65-F5344CB8AC3E}">
        <p14:creationId xmlns:p14="http://schemas.microsoft.com/office/powerpoint/2010/main" val="2809906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ข่าวประชาสัมพันธ์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4000" dirty="0"/>
              <a:t>ข่าวกิจกรรมขององค์การ</a:t>
            </a:r>
          </a:p>
          <a:p>
            <a:r>
              <a:rPr lang="th-TH" sz="4000" dirty="0"/>
              <a:t>ข่าวกิจกรรมสาธารณะประโยชน์หรือข่าวการกุศล</a:t>
            </a:r>
          </a:p>
          <a:p>
            <a:r>
              <a:rPr lang="th-TH" sz="4000" dirty="0"/>
              <a:t>ข่าวเพื่อให้ความรู้ความเข้าใจ</a:t>
            </a:r>
          </a:p>
          <a:p>
            <a:r>
              <a:rPr lang="th-TH" sz="4000" dirty="0"/>
              <a:t>ข่าวเพื่อแสวงหาการมีส่วนร่วม</a:t>
            </a:r>
          </a:p>
          <a:p>
            <a:r>
              <a:rPr lang="th-TH" sz="4000" dirty="0"/>
              <a:t>ข่าวชี้แจงหรือให้ข้อมูลเพื่อแก้ไขความเข้าใจผิด</a:t>
            </a:r>
          </a:p>
          <a:p>
            <a:r>
              <a:rPr lang="th-TH" sz="4000" dirty="0"/>
              <a:t>ข่าวประชาสัมพันธ์ของบุคคล</a:t>
            </a:r>
          </a:p>
        </p:txBody>
      </p:sp>
    </p:spTree>
    <p:extLst>
      <p:ext uri="{BB962C8B-B14F-4D97-AF65-F5344CB8AC3E}">
        <p14:creationId xmlns:p14="http://schemas.microsoft.com/office/powerpoint/2010/main" val="1859350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บทความเพื่อการประชาสัมพันธ์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/>
              <a:t>บทความแนะนำ</a:t>
            </a:r>
          </a:p>
          <a:p>
            <a:r>
              <a:rPr lang="th-TH" sz="4000" dirty="0"/>
              <a:t>บทความแสดงความคิดเห็น</a:t>
            </a:r>
          </a:p>
          <a:p>
            <a:r>
              <a:rPr lang="th-TH" sz="4000" dirty="0"/>
              <a:t>บทความวิชาการ</a:t>
            </a:r>
          </a:p>
          <a:p>
            <a:r>
              <a:rPr lang="th-TH" sz="4000" dirty="0"/>
              <a:t>บทความแฝงโฆษณา</a:t>
            </a:r>
          </a:p>
        </p:txBody>
      </p:sp>
    </p:spTree>
    <p:extLst>
      <p:ext uri="{BB962C8B-B14F-4D97-AF65-F5344CB8AC3E}">
        <p14:creationId xmlns:p14="http://schemas.microsoft.com/office/powerpoint/2010/main" val="1562218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การเขียนเพื่อการประชาสัมพันธ์ในโอกาสพิเศษ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h-TH" sz="4000" dirty="0"/>
              <a:t>การเขียนสุนทรพจน์และคำปราศรัยเพื่อการประชาสัมพันธ์ </a:t>
            </a:r>
          </a:p>
          <a:p>
            <a:pPr lvl="1"/>
            <a:r>
              <a:rPr lang="th-TH" sz="3600" dirty="0"/>
              <a:t>การกล่าวปราศรัยหรือสารจากประธานกรรมการ // การกล่าวอวยพร หรือ สารแสดงความยินดี หรือ สารอวยพร // การกล่าวสดุดี // การกล่าวรายงาน // การกล่าวเปิดงาน // การกล่าวต้อนรับ</a:t>
            </a:r>
          </a:p>
          <a:p>
            <a:r>
              <a:rPr lang="th-TH" sz="4000" dirty="0"/>
              <a:t>การเขียนประกาศหรือแถลงการณ์เพื่อการประชาสัมพันธ์</a:t>
            </a:r>
          </a:p>
          <a:p>
            <a:pPr lvl="1"/>
            <a:r>
              <a:rPr lang="th-TH" sz="3600" dirty="0"/>
              <a:t>ประกาศแจ้งให้ทราบโดยทั่วไป // ประกาศหรือแถลงการณ์เพื่อป้องกันหรือแก้ไขความเข้าใจผิด</a:t>
            </a:r>
          </a:p>
          <a:p>
            <a:r>
              <a:rPr lang="th-TH" sz="4000" dirty="0"/>
              <a:t>การเขียนคำขวัญเพื่อการประชาสัมพันธ์</a:t>
            </a:r>
          </a:p>
          <a:p>
            <a:pPr lvl="1"/>
            <a:r>
              <a:rPr lang="th-TH" sz="3600" dirty="0"/>
              <a:t>คำขวัญประจำหน่วยงาน องค์การ สถาบัน // คำขวัญรณรงค์</a:t>
            </a:r>
          </a:p>
          <a:p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2177066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dirty="0"/>
              <a:t>          </a:t>
            </a:r>
            <a:r>
              <a:rPr lang="th-TH" sz="3200" dirty="0"/>
              <a:t>* เป็นงานสร้างสรรค์และเป็นศิลปะ</a:t>
            </a:r>
          </a:p>
          <a:p>
            <a:pPr marL="0" indent="0">
              <a:buNone/>
            </a:pPr>
            <a:r>
              <a:rPr lang="th-TH" sz="3200" dirty="0"/>
              <a:t>          * เป็นงานเขียนที่มีลักษณะชักจูงใจ</a:t>
            </a:r>
          </a:p>
          <a:p>
            <a:pPr marL="0" indent="0">
              <a:buNone/>
            </a:pPr>
            <a:endParaRPr lang="th-TH" sz="3200" dirty="0"/>
          </a:p>
          <a:p>
            <a:pPr marL="0" indent="0">
              <a:buNone/>
            </a:pPr>
            <a:r>
              <a:rPr lang="th-TH" sz="3200" dirty="0">
                <a:solidFill>
                  <a:srgbClr val="FF0000"/>
                </a:solidFill>
              </a:rPr>
              <a:t>หลักเกณฑ์การเขียนเพื่อการประชาสัมพันธ์</a:t>
            </a:r>
          </a:p>
          <a:p>
            <a:pPr marL="0" indent="0">
              <a:buNone/>
            </a:pPr>
            <a:r>
              <a:rPr lang="th-TH" sz="3200" dirty="0"/>
              <a:t>     - เขียนให้ถูกหลักไวยากรณ์ เรื่องตัวสะกด การเว้นวรรคตอน การใช้คำเชื่อม การแบ่งย่อหน้า</a:t>
            </a:r>
          </a:p>
          <a:p>
            <a:pPr marL="0" indent="0">
              <a:buNone/>
            </a:pPr>
            <a:r>
              <a:rPr lang="th-TH" sz="3200" dirty="0"/>
              <a:t>     - เนื้อหาหรือเรื่องราวที่ต้องการให้ผู้อ่านรับรู้ต้องชัดเจนว่าเป็นข้อเท็จจริง เป็นความคิดเห็นหรือเป็นการถ่ายทอดอารมณ์ความรู้สึกอย่างใดอย่างหนึ่ง</a:t>
            </a:r>
          </a:p>
          <a:p>
            <a:pPr marL="0" indent="0">
              <a:buNone/>
            </a:pPr>
            <a:endParaRPr lang="th-TH" sz="3200" dirty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06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sz="3200" dirty="0"/>
              <a:t>     - เขียนให้เข้าใจง่าย โดยให้หลักการระบุว่า ใคร ทำอะไร เกิดผลอะไร</a:t>
            </a:r>
          </a:p>
          <a:p>
            <a:pPr marL="0" indent="0">
              <a:buNone/>
            </a:pPr>
            <a:r>
              <a:rPr lang="th-TH" sz="3200" dirty="0"/>
              <a:t>     - นำเสนอแนวคิดหรือมุมมองใหม่ ๆ ที่ผู้อ่านยังไม่เคยรู้หรือคิดไม่ถึง</a:t>
            </a:r>
          </a:p>
          <a:p>
            <a:pPr marL="0" indent="0">
              <a:buNone/>
            </a:pPr>
            <a:r>
              <a:rPr lang="th-TH" sz="3200" dirty="0"/>
              <a:t>     - เขียนในลักษณะที่สร้างสรรค์มีเอกลักษณ์เฉพาะตัว</a:t>
            </a:r>
          </a:p>
          <a:p>
            <a:pPr marL="0" indent="0">
              <a:buNone/>
            </a:pPr>
            <a:r>
              <a:rPr lang="th-TH" sz="3200" dirty="0"/>
              <a:t>     - จัดลำดับเรื่องราวให้สอดคล้องสัมพันธ์กัน โดยใช้คำเชื่อมที่เหมาะสม เช่น กับ แก่ แต่ ต่อ ที่ ซึ่ง อัน</a:t>
            </a:r>
          </a:p>
          <a:p>
            <a:pPr marL="0" indent="0">
              <a:buNone/>
            </a:pPr>
            <a:r>
              <a:rPr lang="th-TH" sz="3200" dirty="0"/>
              <a:t>     - เขียนโดยมุ่งตรงไปยังกลุ่มเป้าหมายผู้อ่านให้รู้สึกเสมือนว่ากำลังอ่านจดหมายที่มีผู้ตั้งใจเขียนถึงเขาโดยตรง</a:t>
            </a:r>
          </a:p>
          <a:p>
            <a:pPr marL="0" indent="0">
              <a:buNone/>
            </a:pPr>
            <a:r>
              <a:rPr lang="th-TH" sz="3200" dirty="0"/>
              <a:t>     - ใช้ถ้อยคำภาษาได้ถูกต้องตามความเหมาะสมกับระดับของผู้รับสารเป้าหมาย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4118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>
                <a:solidFill>
                  <a:srgbClr val="FF0000"/>
                </a:solidFill>
              </a:rPr>
              <a:t>เขียนอย่างไรให้บรรลุวัตถุประสงค์เพื่อการประชาสัมพันธ์</a:t>
            </a:r>
          </a:p>
          <a:p>
            <a:pPr marL="0" indent="0">
              <a:buNone/>
            </a:pPr>
            <a:r>
              <a:rPr lang="th-TH" sz="3200" dirty="0"/>
              <a:t>     - เขียนอย่างสร้างสรรค์</a:t>
            </a:r>
          </a:p>
          <a:p>
            <a:pPr marL="0" indent="0">
              <a:buNone/>
            </a:pPr>
            <a:r>
              <a:rPr lang="th-TH" sz="3200" dirty="0"/>
              <a:t>     - เขียนอย่างมีรสนิยมก่อให้เกิดความรู้สึกเชิงบวก</a:t>
            </a:r>
          </a:p>
          <a:p>
            <a:pPr marL="0" indent="0">
              <a:buNone/>
            </a:pPr>
            <a:r>
              <a:rPr lang="th-TH" sz="3200" dirty="0"/>
              <a:t>     - เขียนอย่างรอบคอบระมัดระวังโดยคำนึงถึงผลที่จะตามมาเสมอ</a:t>
            </a:r>
          </a:p>
          <a:p>
            <a:pPr marL="0" indent="0">
              <a:buNone/>
            </a:pPr>
            <a:r>
              <a:rPr lang="th-TH" sz="3200" dirty="0"/>
              <a:t>     - เขียนอย่างถ่อมตัวไม่โอ้อวด</a:t>
            </a:r>
          </a:p>
          <a:p>
            <a:pPr marL="0" indent="0">
              <a:buNone/>
            </a:pPr>
            <a:r>
              <a:rPr lang="th-TH" sz="3200" dirty="0"/>
              <a:t>     - เขียนอย่างซื่อสัตย์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73735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>
                <a:solidFill>
                  <a:srgbClr val="FF0000"/>
                </a:solidFill>
              </a:rPr>
              <a:t>ปัจจัยที่ต้องพิจารณาประกอบการเขียนเพื่อการประชาสัมพันธ์</a:t>
            </a:r>
          </a:p>
          <a:p>
            <a:pPr marL="0" indent="0">
              <a:buNone/>
            </a:pPr>
            <a:r>
              <a:rPr lang="th-TH" sz="3200" dirty="0"/>
              <a:t>     - นโยบายและลักษณะการดำเนินงานขององค์กร</a:t>
            </a:r>
          </a:p>
          <a:p>
            <a:pPr marL="0" indent="0">
              <a:buNone/>
            </a:pPr>
            <a:r>
              <a:rPr lang="th-TH" sz="3200" dirty="0"/>
              <a:t>     - กลุ่มเป้าหมายผู้รับสาร</a:t>
            </a:r>
          </a:p>
          <a:p>
            <a:pPr marL="0" indent="0">
              <a:buNone/>
            </a:pPr>
            <a:r>
              <a:rPr lang="th-TH" sz="3200" dirty="0"/>
              <a:t>     - เนื้อหาเรื่องราวที่จะนำเสนอ</a:t>
            </a:r>
          </a:p>
          <a:p>
            <a:pPr marL="0" indent="0">
              <a:buNone/>
            </a:pPr>
            <a:r>
              <a:rPr lang="th-TH" sz="3200" dirty="0"/>
              <a:t>     - สื่อที่ใช้เผยแพร่ (สุนิสา ประวิชัย)</a:t>
            </a:r>
          </a:p>
          <a:p>
            <a:pPr marL="0" indent="0">
              <a:buNone/>
            </a:pPr>
            <a:r>
              <a:rPr lang="th-TH" sz="3200" dirty="0">
                <a:solidFill>
                  <a:srgbClr val="FF0000"/>
                </a:solidFill>
              </a:rPr>
              <a:t>  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95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11DF569-B0A3-4957-AC13-066505D27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73C650A0-8E19-4F6A-8262-3924649268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245370"/>
              </p:ext>
            </p:extLst>
          </p:nvPr>
        </p:nvGraphicFramePr>
        <p:xfrm>
          <a:off x="2718594" y="1800226"/>
          <a:ext cx="6387306" cy="19507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34681">
                  <a:extLst>
                    <a:ext uri="{9D8B030D-6E8A-4147-A177-3AD203B41FA5}">
                      <a16:colId xmlns:a16="http://schemas.microsoft.com/office/drawing/2014/main" val="3036423925"/>
                    </a:ext>
                  </a:extLst>
                </a:gridCol>
                <a:gridCol w="4852625">
                  <a:extLst>
                    <a:ext uri="{9D8B030D-6E8A-4147-A177-3AD203B41FA5}">
                      <a16:colId xmlns:a16="http://schemas.microsoft.com/office/drawing/2014/main" val="651877190"/>
                    </a:ext>
                  </a:extLst>
                </a:gridCol>
              </a:tblGrid>
              <a:tr h="2343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</a:rPr>
                        <a:t>สัปดาห์ที่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>
                          <a:solidFill>
                            <a:schemeClr val="tx1"/>
                          </a:solidFill>
                          <a:effectLst/>
                        </a:rPr>
                        <a:t>หัวข้อ</a:t>
                      </a: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th-TH" sz="3200">
                          <a:solidFill>
                            <a:schemeClr val="tx1"/>
                          </a:solidFill>
                          <a:effectLst/>
                        </a:rPr>
                        <a:t>รายละเอียด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5347402"/>
                  </a:ext>
                </a:extLst>
              </a:tr>
              <a:tr h="14610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การนำเชิงนิเทศศาสตร์ในงาน ประชาสัมพันธ์และการสื่อสารองค์กร และฝึกปฏิบัติ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5436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077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379200" cy="12954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งานกลุ่ม</a:t>
            </a: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5300" dirty="0">
                <a:solidFill>
                  <a:schemeClr val="tx1"/>
                </a:solidFill>
              </a:rPr>
              <a:t>เลือกสินค้ามา 1 ชิ้น เขียนข่าวประชาสัมพันธ์</a:t>
            </a:r>
            <a:br>
              <a:rPr lang="th-TH" sz="5300" dirty="0">
                <a:solidFill>
                  <a:schemeClr val="tx1"/>
                </a:solidFill>
              </a:rPr>
            </a:br>
            <a:br>
              <a:rPr lang="en-US" sz="5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5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43505" y="425002"/>
            <a:ext cx="152823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146610"/>
            <a:ext cx="7344936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83923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5B513F8-3ADD-407E-A17D-CC70B742C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D044FD4-B0F8-45EB-860F-801A7A89E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84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5" y="2276475"/>
            <a:ext cx="10063006" cy="3557653"/>
          </a:xfrm>
        </p:spPr>
        <p:txBody>
          <a:bodyPr/>
          <a:lstStyle/>
          <a:p>
            <a:r>
              <a:rPr lang="th-TH" sz="3200" b="1" dirty="0"/>
              <a:t>การพูดและการนำเสนอเพื่องานประชาสัมพันธ์และการสื่อสารองค์กร</a:t>
            </a:r>
            <a:endParaRPr lang="en-US" sz="3200" b="1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733038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หัวข้อเนื้อหา</a:t>
            </a:r>
            <a:r>
              <a:rPr lang="en-US" b="1" dirty="0"/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dirty="0"/>
              <a:t>ความหมายของการพูดเพื่องานประชาสัมพันธ์และการสื่อสารองค์กร</a:t>
            </a:r>
            <a:endParaRPr lang="en-US" dirty="0"/>
          </a:p>
          <a:p>
            <a:pPr lvl="0"/>
            <a:r>
              <a:rPr lang="th-TH" dirty="0"/>
              <a:t>วัตถุประสงค์ของการพูดในงานประชาสัมพันธ์และการสื่อสารองค์กร</a:t>
            </a:r>
            <a:endParaRPr lang="en-US" dirty="0"/>
          </a:p>
          <a:p>
            <a:pPr lvl="0"/>
            <a:r>
              <a:rPr lang="th-TH" dirty="0"/>
              <a:t>ประเภทของการพูดในงานประชาสัมพันธ์</a:t>
            </a:r>
            <a:endParaRPr lang="en-US" dirty="0"/>
          </a:p>
          <a:p>
            <a:pPr lvl="0"/>
            <a:r>
              <a:rPr lang="th-TH" dirty="0"/>
              <a:t>หลักการและแนวทางปฏิบัติในการพูดเพื่องานประชาสัมพันธ์และการสื่อสารองค์กร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377644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กระบวนการสร้างสารและการนำเสนอ</a:t>
            </a:r>
            <a:br>
              <a:rPr lang="en-GB" sz="54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GB" sz="5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อ.สุภาภรณ์  วิมลชัยฤกษ์</a:t>
            </a:r>
            <a:endParaRPr lang="en-GB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705037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กระบวนการสร้างสารและการนำเสนอ</a:t>
            </a:r>
            <a:endParaRPr lang="en-GB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476519" y="1970467"/>
            <a:ext cx="107221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การนำเสนอข้อมูล ความรู้ หรือเรื่องราวต่างๆให้ผู้ฟังเข้าใจรวมทั้งมีความสุขกับการรับฟัง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นับว่าเป็นความสามารถพิเศษอย่างหนึ่ง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 อย่างหนึ่งที่เกิดขึ้นได้แก่ การนำเสนอที่สร้างความเบื่อหน่ายและกลายเป็นการสร้างความไม่พอใจให้ผู้ฟัง</a:t>
            </a:r>
          </a:p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	- พบเห็นได้จากการนำเสนอผ่านสื่อต่าง ๆ ที่นำมาใช้เป็นช่องทางของการนำเสนอเช่น ทางโทรทัศน์ วิทยุ หนังสือพิมพ์</a:t>
            </a:r>
          </a:p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- ในเวทีที่มีการอภิปราย ปาฐกถา</a:t>
            </a:r>
          </a:p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- สภาผู้แทนราษฎร</a:t>
            </a:r>
          </a:p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- ชั้นเรียนที่มีครู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อาจารย์เป็นผู้นำเสนอและผู้เรียนเป็นผู้ฟัง</a:t>
            </a:r>
            <a:endParaRPr lang="en-GB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711063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48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การเตรียมการเพื่อ</a:t>
            </a:r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"</a:t>
            </a:r>
            <a:r>
              <a:rPr lang="en-US" sz="48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การออกแบบสาร</a:t>
            </a:r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"</a:t>
            </a:r>
            <a:endParaRPr lang="en-GB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6519" y="1970467"/>
            <a:ext cx="1072216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thaiDist">
              <a:buFont typeface="Wingdings" panose="05000000000000000000" pitchFamily="2" charset="2"/>
              <a:buChar char="Ø"/>
            </a:pPr>
            <a:r>
              <a:rPr lang="th-TH" sz="36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การออกแบบสาร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การจัดกระทำความรู้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ความคิด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หรือเรื่องราวที่เป็นเนื้อหาสาระต่าง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ๆ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ทั้งที่อยู่ในรูปของนามธรรม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ไม่สามารถมองเห็นด้วยตา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ได้ยินด้วยหู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หรือรับรู้ได้ด้วยสัมผัสต่าง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ๆ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และรวมทั้งที่เป็นรูปธรรม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ให้อยู่ในสภาพที่สามารถใช้สำหรับการนำเสนอผ่านสื่อให้ผู้อื่นรับรู้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รับทราบ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หรือเรียนรู้ได้ในสถานการณ์ต่างๆ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ดังนั้นการออกแบบสารเพื่อการนำเสนอ</a:t>
            </a:r>
            <a:b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จึงมีความสัมพันธ์กับช่องทางของการนำเสนอ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ซึ่งหมายถึง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"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สื่อ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"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นั่นเอง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สื่อแต่ละประเภท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แต่ละชนิดมีหลักการและกระบวนการออกแบบสารที่ต้องการนำเสนอแตกต่างกัน</a:t>
            </a:r>
            <a:b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GB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476456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8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ข้อคำนึงถึง</a:t>
            </a:r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"</a:t>
            </a:r>
            <a:r>
              <a:rPr lang="en-US" sz="48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การออกแบบสาร</a:t>
            </a:r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"</a:t>
            </a:r>
            <a:r>
              <a:rPr lang="en-US" sz="4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GB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9398" y="1931830"/>
            <a:ext cx="107221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เมื่อท่านจะทำการนำเสนอ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ท่านต้องการนำเสนอ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en-US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สาระอะไร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ให้กับผู้ฟัง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หรือผู้ชมของท่าน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?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ผู้ฟัง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ผู้ชม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ของท่าน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en-US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ต้องการรู้เรื่องอะไร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จากการนำเสนอของ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ท่าน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?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อะไรบ้างที่ท่านคาดว่าผู้ฟัง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en-US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จะได้รับผิดพลาดไป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จาก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ความต้องการของพวกเขาในการนำเสนอของท่าน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?</a:t>
            </a:r>
            <a:b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GB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172568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8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ข้อคำนึงถึง</a:t>
            </a:r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"</a:t>
            </a:r>
            <a:r>
              <a:rPr lang="en-US" sz="48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การออกแบบสาร</a:t>
            </a:r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"</a:t>
            </a:r>
            <a:r>
              <a:rPr lang="en-US" sz="4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GB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9398" y="1931830"/>
            <a:ext cx="1072216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0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สาระอะไร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เป็นการกำหนดจุด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ประสงค์และเนื้อหาสำหรับการออกแบบสารที่จะนำเสนอ</a:t>
            </a:r>
            <a:b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0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ต้องการรู้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0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เรื่องอะไร</a:t>
            </a:r>
            <a:r>
              <a:rPr lang="en-US" sz="2400" b="1" dirty="0"/>
              <a:t> </a:t>
            </a:r>
            <a:endParaRPr lang="th-TH" sz="2400" b="1" dirty="0"/>
          </a:p>
          <a:p>
            <a:pPr algn="thaiDist"/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เป็นการทราบว่าผู้ฟังต้องการรู้เรื่องอะไร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การที่จะทราบความต้องการได้นั้นอาจต้องมีการสอบถามหรือสำรวจให้ทราบเป็นที่แน่ชัด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ด้วยกระบวนการดังกล่าวมีขั้นตอน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และวิธีการหลากหลาย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b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แต่สุดท้ายต้องได้คำตอบว่า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ผู้ฟังต้องการรู้เรื่องอะไรบ้าง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เพื่อนำไปตรวจสอบกับเนื้อหา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และกำหนดจุดประสงค์เพื่อการประเมินในประเด็นแรก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b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GB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663589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แนวทางการปฏิบัติ</a:t>
            </a:r>
            <a:endParaRPr lang="en-GB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9398" y="1931830"/>
            <a:ext cx="107221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สำคัญของการนำเสนอจึงอยู่ที่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en-US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en-US" sz="3200" b="1" i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ความสามารถนำเสนอให้ตรงกับความต้องการของ</a:t>
            </a:r>
            <a:r>
              <a:rPr lang="en-US" sz="32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i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ผู้ฟัง</a:t>
            </a:r>
            <a:r>
              <a:rPr lang="en-US" sz="32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b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ซึ่งเป็นจุดเริ่มต้นของหลักการออกแบบสาร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คือ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การนำสารที่ตรงตามความต้องการของผู้ฟัง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b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ผู้ชมมานำเสนอให้ได้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โดยให้ความสำคัญกับการปฏิบัติตามขั้นตอนต่อไปนี้</a:t>
            </a:r>
            <a:b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b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GB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15967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การเขียนเพื่อการประชาสัมพันธ์</a:t>
            </a:r>
            <a:br>
              <a:rPr lang="th-TH" dirty="0"/>
            </a:br>
            <a:r>
              <a:rPr lang="th-TH" dirty="0"/>
              <a:t>และการสื่อสารองค์กร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632978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แนวทางการปฏิบัติ</a:t>
            </a:r>
            <a:endParaRPr lang="en-GB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9398" y="1931830"/>
            <a:ext cx="107221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ค้นหาสาระที่เป็นความต้องการที่ผู้ฟังต้องการให้ได้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สิ่งที่ท่านคิดว่าสำคัญอาจไม่ตรงกับความคิดว่าสำคัญของผู้ฟัง</a:t>
            </a:r>
            <a:b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ยอมรับความแตกต่าง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และความไม่แน่นอนที่อาจจะเกิดขึ้นในเนื้อหา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สาระ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และประเด็นที่จะนำเสนอในแต่ละครั้ง</a:t>
            </a:r>
            <a:b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จัดกระทำสาระที่จะนำเสนอให้อยู่ในรูปแบบที่สามารถรับรู้ได้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เข้าใจได้อย่างชัดเจน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และนำเสนอให้ครอบคลุมรอบด้าน</a:t>
            </a:r>
            <a:b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GB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752378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แนวทางการปฏิบัติ</a:t>
            </a:r>
            <a:endParaRPr lang="en-GB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9398" y="1931830"/>
            <a:ext cx="1072216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ให้ความสำคัญกับหลักการและกระบวนการใช้สื่อ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การผลิตสื่อ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การออกแบบสื่อที่เป็นภาพ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กราฟิก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ตัวอักษร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สี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รวมทั้งเสียงที่ใช้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ทั้งที่เป็นเชิงปริมาณและเชิงคุณภาพของส่วนประกอบที่นำเสน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ในสื่อแต่ละประเภทและแต่ละชนิด</a:t>
            </a:r>
            <a:b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 การอธิบายและขยายความในเรื่องที่ยากต่อการเข้าใจให้เป็นเรื่องที่ง่ายต่อการ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เข้าใจ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รวมทั้งการสร้างให้เกิดความสมดุล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ถูกต้อง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กับสาระที่มีความซับซ้อนหรือยากต่อการเข้าใจ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กับ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สาระ</a:t>
            </a:r>
            <a:b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ที่ไม่ซับซ้อนหรือง่ายต่อความเข้าใจ</a:t>
            </a:r>
            <a:b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GB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091555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ขั้นตอนและกระบวนการนำเสนอ</a:t>
            </a:r>
            <a:endParaRPr lang="en-GB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9398" y="1931830"/>
            <a:ext cx="107221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4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การนำเสนอ(</a:t>
            </a:r>
            <a:r>
              <a:rPr lang="en-US" sz="4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Presenting)</a:t>
            </a:r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เป็นศาสตร์(วิธีการ)ของการสื่อสาร(</a:t>
            </a:r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Communication) 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ซึ่งเป็นกระบวนการถ่ายทอด</a:t>
            </a:r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สาร(</a:t>
            </a:r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message) 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จากฝ่ายหนึ่งที่เรียกว่าผู้ส่งสาร(</a:t>
            </a:r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sender)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ไปสู่อีกฝ่ายหนึ่งที่เรียกว่า</a:t>
            </a:r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ผู้รับสาร(</a:t>
            </a:r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receiver) </a:t>
            </a:r>
            <a:b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โดยผ่านช่องทางของ สื่อ(</a:t>
            </a:r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channel)</a:t>
            </a:r>
            <a:endParaRPr lang="en-GB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89508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ขั้นตอนและกระบวนการนำเสนอ</a:t>
            </a:r>
            <a:endParaRPr lang="en-GB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9398" y="1931830"/>
            <a:ext cx="107221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การนำเสนอ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คือ กระบวนการ วิธีการ เพื่อให้รู้ ให้ทราบ ให้เข้าใจ ในกิจกรรมขององค์กร ของสถาบัน ของหน่วยงาน ได้อย่างชัดเจน</a:t>
            </a:r>
            <a:b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การนำเสนอ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คือ การถ่ายทอดเนื้อหา สาระที่ผสมผสานกันระหว่าง ศิลปะการพูด กับ การแสดงข้อมูล ในรูปแบบต่างๆ ผ่านสื่อและอุปกรณ์ได้อย่างเหมาะสม</a:t>
            </a:r>
            <a:b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GB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83289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รูปแบบการนำเสนอที่นิยมใช้</a:t>
            </a:r>
            <a:endParaRPr lang="en-GB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9398" y="1931830"/>
            <a:ext cx="107221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LcPeriod"/>
            </a:pP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 ผู้นำเสนอ และใช้ เอกสารประกอบ(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Handout)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เป็นส่วนร่วมในการนำเสนอ</a:t>
            </a:r>
          </a:p>
          <a:p>
            <a:pPr marL="857250" indent="-857250">
              <a:buFont typeface="+mj-lt"/>
              <a:buAutoNum type="romanLcPeriod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 ผู้นำเสนอ ใช้ วัสดุ-อุปกรณ์เครื่องฉาย เป็นสื่อ และมี เอกสารประกอบ </a:t>
            </a:r>
            <a:b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เป็นส่วนร่วม</a:t>
            </a:r>
          </a:p>
          <a:p>
            <a:pPr marL="857250" indent="-857250">
              <a:buFont typeface="+mj-lt"/>
              <a:buAutoNum type="romanLcPeriod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จัดเป็น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Display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ในรูปของนิทรรศการ ที่ใช้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Post line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เป็นเส้นนำทาง </a:t>
            </a:r>
            <a:b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และ(อาจ)มี เอกสารประกอบ เป็นส่วนร่วม</a:t>
            </a:r>
            <a:endParaRPr lang="en-GB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07918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แบบฝึกหัดท้ายบท</a:t>
            </a:r>
            <a:endParaRPr lang="en-GB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9398" y="1931830"/>
            <a:ext cx="107221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1)	</a:t>
            </a:r>
            <a:r>
              <a:rPr lang="th-TH" sz="3600" dirty="0"/>
              <a:t>ข้อคำนึงถึงการออกแบบสารประกอบไปด้วยอะไรบ้าง</a:t>
            </a:r>
          </a:p>
          <a:p>
            <a:pPr lvl="0"/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3600" dirty="0"/>
              <a:t>รูปแบบการนำเสนอที่เป็นที่นิยมมีกี่แบบ อะไรบ้าง</a:t>
            </a:r>
            <a:endParaRPr lang="en-GB" sz="3600" dirty="0"/>
          </a:p>
          <a:p>
            <a:pPr lvl="0"/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3) </a:t>
            </a:r>
            <a:r>
              <a:rPr lang="th-TH" sz="3600" dirty="0"/>
              <a:t>เพราะเหตุใดการออกแบบสาร การนำเสนอ ผู้ฟัง จึงมีความสัมพันธ์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121" y="4462529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4708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995" y="493578"/>
            <a:ext cx="10160000" cy="1143000"/>
          </a:xfrm>
        </p:spPr>
        <p:txBody>
          <a:bodyPr/>
          <a:lstStyle/>
          <a:p>
            <a:r>
              <a:rPr lang="th-TH" b="1" dirty="0"/>
              <a:t>คำถามท้ายบท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3200" dirty="0"/>
              <a:t>1.</a:t>
            </a:r>
            <a:r>
              <a:rPr lang="th-TH" sz="3200" dirty="0"/>
              <a:t> จงนิยามความหมายของการพูดตามที่นักศึกษาเข้าใจ</a:t>
            </a:r>
            <a:endParaRPr lang="en-US" sz="3200" dirty="0"/>
          </a:p>
          <a:p>
            <a:r>
              <a:rPr lang="en-US" sz="3200" dirty="0"/>
              <a:t>2. </a:t>
            </a:r>
            <a:r>
              <a:rPr lang="th-TH" sz="3200" dirty="0"/>
              <a:t>นักศึกษาคิดว่าการพูดมีความสำคัญต่องานประชาสัมพันธ์และสื่อสารองค์กรอย่างไร จงอธิบายมาพอสังเขป</a:t>
            </a:r>
            <a:endParaRPr lang="en-US" sz="3200" dirty="0"/>
          </a:p>
          <a:p>
            <a:r>
              <a:rPr lang="en-US" sz="3200" dirty="0"/>
              <a:t>3 . </a:t>
            </a:r>
            <a:r>
              <a:rPr lang="th-TH" sz="3200" dirty="0"/>
              <a:t>การพูดในการประชาสัมพันธ์มีวัตถุประสงค์ที่หลากหลาย แต่หัวใจสำคัญของการพูดในงานประชาสัมพันธ์คืออะไร </a:t>
            </a:r>
            <a:endParaRPr lang="en-US" sz="3200" dirty="0"/>
          </a:p>
          <a:p>
            <a:r>
              <a:rPr lang="en-GB" sz="3200" dirty="0"/>
              <a:t>4.</a:t>
            </a:r>
            <a:r>
              <a:rPr lang="th-TH" sz="3200" dirty="0"/>
              <a:t> การพูดในปัจจุบันมีความแตกต่างจากการพูดในอดีต เนื่องจากเป็นการพูดเพื่อสร้างความรู้ความเข้าใจแล้ว การพูดในปัจจุบันยังมีจุดประสงค์ใดอีกบ้าง</a:t>
            </a:r>
            <a:endParaRPr lang="en-US" sz="3200" dirty="0"/>
          </a:p>
          <a:p>
            <a:r>
              <a:rPr lang="en-US" sz="3200" dirty="0"/>
              <a:t>5. </a:t>
            </a:r>
            <a:r>
              <a:rPr lang="th-TH" sz="3200" dirty="0"/>
              <a:t>นักประชาสัมพันธ์ควรมีหลักการในการพูดอย่างไรบ้าง จงอธิบายมาพอสังเขป</a:t>
            </a:r>
            <a:endParaRPr lang="en-US" sz="3200" dirty="0"/>
          </a:p>
          <a:p>
            <a:pPr marL="114300" indent="0">
              <a:buNone/>
            </a:pP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85529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หลักการเขียนในงานประชาสัมพันธ์และการสื่อสารองค์กร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>
                <a:solidFill>
                  <a:srgbClr val="FF0000"/>
                </a:solidFill>
              </a:rPr>
              <a:t>ความหมายประชาสัมพันธ์</a:t>
            </a:r>
          </a:p>
          <a:p>
            <a:pPr marL="0" indent="0">
              <a:buNone/>
            </a:pPr>
            <a:r>
              <a:rPr lang="th-TH" sz="3200" dirty="0">
                <a:solidFill>
                  <a:srgbClr val="FF0000"/>
                </a:solidFill>
              </a:rPr>
              <a:t>     </a:t>
            </a:r>
            <a:r>
              <a:rPr lang="th-TH" sz="3200" dirty="0"/>
              <a:t>เป็นกระบวนการจัดการด้านการสื่อสารที่มีการวางแผนอย่างรอบคอบ เพื่อสร้างและรักษาไว้ซึ่งความสัมพันธ์อันดี และการสนับสนุนร่วมมือกันระหว่างองค์กรและกลุ่มประชาชนที่เกี่ยวข้องบนพื้นฐานของผลประโยชน์และความพึงพอใจร่วมกันทั้งสองฝ่าย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9371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>
                <a:solidFill>
                  <a:srgbClr val="FF0000"/>
                </a:solidFill>
              </a:rPr>
              <a:t>ความหมายการเขียนเพื่อการประชาสัมพันธ์</a:t>
            </a:r>
          </a:p>
          <a:p>
            <a:pPr marL="0" indent="0">
              <a:buNone/>
            </a:pPr>
            <a:r>
              <a:rPr lang="th-TH" sz="3200" dirty="0">
                <a:solidFill>
                  <a:srgbClr val="FF0000"/>
                </a:solidFill>
              </a:rPr>
              <a:t>     </a:t>
            </a:r>
            <a:r>
              <a:rPr lang="th-TH" sz="3200" dirty="0"/>
              <a:t>การเขียนที่มุ่งสร้างความสัมพันธ์อันดีระหว่างองค์กรกับสาธารณชนเป้าหมายกลุ่มต่าง ๆ ซึ่งมักใช้เทคนิคการสร้างภาพลักษณ์ที่ดี โดยอาจอยู่ในรูปของข้อมูลข่าวสารที่ควบคุมได้หรือควบคุมไม่ได้</a:t>
            </a:r>
          </a:p>
          <a:p>
            <a:pPr marL="0" indent="0">
              <a:buNone/>
            </a:pPr>
            <a:r>
              <a:rPr lang="th-TH" sz="3200" dirty="0"/>
              <a:t>     - เขียนเพื่อบอกกล่าวให้เข้าใจ</a:t>
            </a:r>
          </a:p>
          <a:p>
            <a:pPr marL="0" indent="0">
              <a:buNone/>
            </a:pPr>
            <a:r>
              <a:rPr lang="th-TH" sz="3200" dirty="0"/>
              <a:t>     - เขียนเพื่อแก้ไขความเข้าใจผิด</a:t>
            </a:r>
          </a:p>
          <a:p>
            <a:pPr marL="0" indent="0">
              <a:buNone/>
            </a:pPr>
            <a:r>
              <a:rPr lang="th-TH" dirty="0"/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985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>
                <a:solidFill>
                  <a:srgbClr val="FF0000"/>
                </a:solidFill>
              </a:rPr>
              <a:t>ลักษณะสำคัญของการเขียนเพื่อการประชาสัมพันธ์</a:t>
            </a:r>
          </a:p>
          <a:p>
            <a:pPr marL="0" indent="0">
              <a:buNone/>
            </a:pPr>
            <a:r>
              <a:rPr lang="th-TH" sz="2800" dirty="0">
                <a:solidFill>
                  <a:srgbClr val="FF0000"/>
                </a:solidFill>
              </a:rPr>
              <a:t>     </a:t>
            </a:r>
            <a:r>
              <a:rPr lang="th-TH" sz="2800" dirty="0"/>
              <a:t>- เป็นการเขียนที่มีวัตถุประสงค์ชัดเจน ได้แก่</a:t>
            </a:r>
          </a:p>
          <a:p>
            <a:pPr marL="0" indent="0">
              <a:buNone/>
            </a:pPr>
            <a:r>
              <a:rPr lang="th-TH" sz="2800" dirty="0"/>
              <a:t>          * อธิบายรายละเอียดเกี่ยวกับเรื่อง หรือบุคคลใดบุคคลหนึ่ง </a:t>
            </a:r>
          </a:p>
          <a:p>
            <a:pPr marL="0" indent="0">
              <a:buNone/>
            </a:pPr>
            <a:r>
              <a:rPr lang="th-TH" sz="2800" dirty="0"/>
              <a:t>          * ชี้แจงแสดงเหตุผล</a:t>
            </a:r>
          </a:p>
          <a:p>
            <a:pPr marL="0" indent="0">
              <a:buNone/>
            </a:pPr>
            <a:r>
              <a:rPr lang="th-TH" sz="2800" dirty="0"/>
              <a:t>          * ให้สาระความรู้</a:t>
            </a:r>
          </a:p>
          <a:p>
            <a:pPr marL="0" indent="0">
              <a:buNone/>
            </a:pPr>
            <a:r>
              <a:rPr lang="th-TH" sz="2800" dirty="0"/>
              <a:t>          * แสดงความคิดเห็น</a:t>
            </a:r>
          </a:p>
          <a:p>
            <a:pPr marL="0" indent="0">
              <a:buNone/>
            </a:pPr>
            <a:r>
              <a:rPr lang="th-TH" sz="2800" dirty="0"/>
              <a:t>          * โน้มน้าวให้เกิดทัศนคติ หรือพฤติกรรมอย่างใดอย่างหนึ่ง</a:t>
            </a:r>
          </a:p>
          <a:p>
            <a:pPr marL="0" indent="0">
              <a:buNone/>
            </a:pPr>
            <a:r>
              <a:rPr lang="th-TH" sz="2800" dirty="0"/>
              <a:t>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4668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ลักษณะของการเขียนเพื่อการประชาสัมพันธ์และการสื่อสารองค์กร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46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1</a:t>
            </a:r>
            <a:r>
              <a:rPr lang="th-TH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. เน้นการเผยแพร่ (</a:t>
            </a:r>
            <a:r>
              <a:rPr lang="en-US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publicity</a:t>
            </a:r>
            <a:r>
              <a:rPr lang="th-TH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) การให้ข้อมูล (</a:t>
            </a:r>
            <a:r>
              <a:rPr lang="en-US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information</a:t>
            </a:r>
            <a:r>
              <a:rPr lang="th-TH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) ข้อเท็จจริง (</a:t>
            </a:r>
            <a:r>
              <a:rPr lang="en-US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fact</a:t>
            </a:r>
            <a:r>
              <a:rPr lang="th-TH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) แก่กลุ่มประชาชนเป้าหมาย เพื่อให้ได้รับรู้ว่าองค์การทำอะไร ทำอย่างไร ทำเมื่อใด เพื่ออะไร เพราะอะไร ที่ไหน เพื่อให้ประชาชนได้รับทราบ เข้าใจในการปฏิบัติงานและกิจกรรมนั้น ๆ  </a:t>
            </a:r>
            <a:r>
              <a:rPr lang="th-TH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endParaRPr lang="en-US" sz="4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>
              <a:buNone/>
            </a:pPr>
            <a:r>
              <a:rPr lang="th-TH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2. มีลักษณะของการเขียนโน้มน้าวชักจูงให้กลุ่มประชาชนเป้าหมายคล้อยตาม โดยยกส่วนที่ดีให้เห็นอย่างชัดเจนและใช้ภาษาให้เหมาะสมกับกลุ่มประชาชนเป้าหมายเพื่อสร้างความน่าเชื่อถือ ศรัทธาให้เกิดขึ้นกับองค์การ </a:t>
            </a:r>
            <a:endParaRPr lang="en-US" sz="4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30032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ลักษณะของการเขียนเพื่อการประชาสัมพันธ์และการสื่อสารองค์กร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46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3</a:t>
            </a:r>
            <a:r>
              <a:rPr lang="th-TH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. เขียนแบบอธิบาย แถลง ชี้แจงอย่างชัดเจน เพื่อให้ประชาชนเข้าใจรายละเอียดและน่าเชื่อถือ โดยไม่เกิดความเคลือบแคลงใจ บางครั้งอาจต้องมีการอ้างอิงแหล่งข้อมูลที่น่าเชื่อถือ</a:t>
            </a:r>
            <a:endParaRPr lang="en-US" sz="4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>
              <a:buNone/>
            </a:pPr>
            <a:r>
              <a:rPr lang="en-US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4. </a:t>
            </a:r>
            <a:r>
              <a:rPr lang="th-TH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นำจุดเด่นขององค์การมากล่าว เพื่อสร้างความเลื่อมใสศรัทธา หรือภาพลักษณ์อันพึงประสงค์</a:t>
            </a:r>
            <a:endParaRPr lang="en-US" sz="4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19562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ลักษณะของการเขียนเพื่อการประชาสัมพันธ์และการสื่อสารองค์กร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46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5. </a:t>
            </a:r>
            <a:r>
              <a:rPr lang="th-TH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ให้ความสำคัญอย่างยิ่งในการอ้างแหล่งข้อมูลที่น่าเชื่อถือ ต้องอธิบายเหตุการณ์ต่าง ๆ ให้เข้าใจอย่างชัดเจน มีเหตุผลสอดคล้องกันอย่างมีน้ำหนัก ต้องใช้ถ้อยคำที่สามารถสร้างความเชื่อมั่นแก่ผู้รับสาร พร้อม ๆ กันนั้น อาจมีการชักจูงใจ</a:t>
            </a:r>
            <a:endParaRPr lang="en-US" sz="4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>
              <a:buNone/>
            </a:pPr>
            <a:r>
              <a:rPr lang="en-US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6. </a:t>
            </a:r>
            <a:r>
              <a:rPr lang="th-TH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ให้ความสำคัญกับการทำให้ผู้รับสารได้รับรู้ความเคลื่อนไหวต่าง ๆ ด้วยความรู้สึกแบบผูกพันและมีส่วนร่วมระหว่างตนเองกับเพื่อนร่วมงานและระหว่างตนเองกับองค์การ</a:t>
            </a:r>
            <a:endParaRPr lang="th-TH" sz="38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77907250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2168</Words>
  <Application>Microsoft Office PowerPoint</Application>
  <PresentationFormat>แบบจอกว้าง</PresentationFormat>
  <Paragraphs>157</Paragraphs>
  <Slides>36</Slides>
  <Notes>7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10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36</vt:i4>
      </vt:variant>
    </vt:vector>
  </HeadingPairs>
  <TitlesOfParts>
    <vt:vector size="47" baseType="lpstr">
      <vt:lpstr>Angsana New</vt:lpstr>
      <vt:lpstr>Arial</vt:lpstr>
      <vt:lpstr>Calibri</vt:lpstr>
      <vt:lpstr>Cordia New</vt:lpstr>
      <vt:lpstr>IrisUPC</vt:lpstr>
      <vt:lpstr>TH SarabunPSK</vt:lpstr>
      <vt:lpstr>Times New Roman</vt:lpstr>
      <vt:lpstr>Trebuchet MS</vt:lpstr>
      <vt:lpstr>Wingdings</vt:lpstr>
      <vt:lpstr>Wingdings 3</vt:lpstr>
      <vt:lpstr>เหลี่ยมเพชร</vt:lpstr>
      <vt:lpstr>รหัสวิชา MCA1109  รายวิชา  การนำเสนอเชิงนิเทศศาสตร์  </vt:lpstr>
      <vt:lpstr>งานนำเสนอ PowerPoint</vt:lpstr>
      <vt:lpstr>การเขียนเพื่อการประชาสัมพันธ์ และการสื่อสารองค์กร</vt:lpstr>
      <vt:lpstr>หลักการเขียนในงานประชาสัมพันธ์และการสื่อสารองค์กร</vt:lpstr>
      <vt:lpstr>งานนำเสนอ PowerPoint</vt:lpstr>
      <vt:lpstr>งานนำเสนอ PowerPoint</vt:lpstr>
      <vt:lpstr>ลักษณะของการเขียนเพื่อการประชาสัมพันธ์และการสื่อสารองค์กร</vt:lpstr>
      <vt:lpstr>ลักษณะของการเขียนเพื่อการประชาสัมพันธ์และการสื่อสารองค์กร</vt:lpstr>
      <vt:lpstr>ลักษณะของการเขียนเพื่อการประชาสัมพันธ์และการสื่อสารองค์กร</vt:lpstr>
      <vt:lpstr>ประเภทของงานเขียนเพื่อการประชาสัมพันธ์</vt:lpstr>
      <vt:lpstr>ประเภทของงานเขียนเพื่อการประชาสัมพันธ์</vt:lpstr>
      <vt:lpstr>ประเภทของงานเขียนเพื่อการประชาสัมพันธ์</vt:lpstr>
      <vt:lpstr>ข่าวประชาสัมพันธ์</vt:lpstr>
      <vt:lpstr>บทความเพื่อการประชาสัมพันธ์</vt:lpstr>
      <vt:lpstr>การเขียนเพื่อการประชาสัมพันธ์ในโอกาสพิเศษ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 HOMEWORK งานกลุ่ม     เลือกสินค้ามา 1 ชิ้น เขียนข่าวประชาสัมพันธ์  </vt:lpstr>
      <vt:lpstr>งานนำเสนอ PowerPoint</vt:lpstr>
      <vt:lpstr>งานนำเสนอ PowerPoint</vt:lpstr>
      <vt:lpstr>หัวข้อเนื้อหา   </vt:lpstr>
      <vt:lpstr>กระบวนการสร้างสารและการนำเสนอ </vt:lpstr>
      <vt:lpstr>กระบวนการสร้างสารและการนำเสนอ</vt:lpstr>
      <vt:lpstr>การเตรียมการเพื่อ "การออกแบบสาร"</vt:lpstr>
      <vt:lpstr> ข้อคำนึงถึง "การออกแบบสาร" </vt:lpstr>
      <vt:lpstr> ข้อคำนึงถึง "การออกแบบสาร" </vt:lpstr>
      <vt:lpstr> แนวทางการปฏิบัติ</vt:lpstr>
      <vt:lpstr> แนวทางการปฏิบัติ</vt:lpstr>
      <vt:lpstr> แนวทางการปฏิบัติ</vt:lpstr>
      <vt:lpstr> ขั้นตอนและกระบวนการนำเสนอ</vt:lpstr>
      <vt:lpstr> ขั้นตอนและกระบวนการนำเสนอ</vt:lpstr>
      <vt:lpstr> รูปแบบการนำเสนอที่นิยมใช้</vt:lpstr>
      <vt:lpstr> แบบฝึกหัดท้ายบท</vt:lpstr>
      <vt:lpstr>คำถามท้ายบท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รหัสวิชา MCA1109  รายวิชา  การนำเสนอเชิงนิเทศศาสตร์</dc:title>
  <dc:creator>Win11Home</dc:creator>
  <cp:lastModifiedBy>Win11Home</cp:lastModifiedBy>
  <cp:revision>13</cp:revision>
  <dcterms:created xsi:type="dcterms:W3CDTF">2023-05-02T09:05:05Z</dcterms:created>
  <dcterms:modified xsi:type="dcterms:W3CDTF">2023-05-10T10:16:56Z</dcterms:modified>
</cp:coreProperties>
</file>