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73" r:id="rId2"/>
    <p:sldId id="271" r:id="rId3"/>
    <p:sldId id="320" r:id="rId4"/>
    <p:sldId id="275" r:id="rId5"/>
    <p:sldId id="276" r:id="rId6"/>
    <p:sldId id="277" r:id="rId7"/>
    <p:sldId id="278" r:id="rId8"/>
    <p:sldId id="279" r:id="rId9"/>
    <p:sldId id="318" r:id="rId10"/>
    <p:sldId id="317" r:id="rId11"/>
    <p:sldId id="321" r:id="rId12"/>
    <p:sldId id="319" r:id="rId13"/>
    <p:sldId id="281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2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7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934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52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153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56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45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8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6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4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8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0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1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D41E1-CC37-49F2-BDFD-91511640B12F}" type="datetimeFigureOut">
              <a:rPr lang="en-US" smtClean="0"/>
              <a:t>12-Jul-23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5B1EA2C-CD3A-4C47-8EC5-68907149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MCA1109 </a:t>
            </a:r>
            <a:br>
              <a:rPr lang="th-TH" sz="4800" b="1" dirty="0"/>
            </a:br>
            <a:r>
              <a:rPr lang="th-TH" sz="4800" b="1" dirty="0"/>
              <a:t>รายวิชา</a:t>
            </a:r>
            <a:r>
              <a:rPr lang="en-US" sz="4800" b="1" dirty="0"/>
              <a:t>  </a:t>
            </a:r>
            <a:r>
              <a:rPr lang="th-TH" sz="4800" b="1" dirty="0"/>
              <a:t>การนำเสนอเชิงนิเทศศาสตร์ </a:t>
            </a:r>
            <a:br>
              <a:rPr lang="en-US" sz="4800" dirty="0"/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5105400"/>
            <a:ext cx="3376464" cy="17526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Week   1</a:t>
            </a:r>
          </a:p>
        </p:txBody>
      </p:sp>
    </p:spTree>
    <p:extLst>
      <p:ext uri="{BB962C8B-B14F-4D97-AF65-F5344CB8AC3E}">
        <p14:creationId xmlns:p14="http://schemas.microsoft.com/office/powerpoint/2010/main" val="151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3817" y="-99392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7" name="ตัวแทนเนื้อหา 6">
            <a:extLst>
              <a:ext uri="{FF2B5EF4-FFF2-40B4-BE49-F238E27FC236}">
                <a16:creationId xmlns:a16="http://schemas.microsoft.com/office/drawing/2014/main" id="{43A3CCDD-102A-4CCB-8A36-AD5DFC925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362101"/>
              </p:ext>
            </p:extLst>
          </p:nvPr>
        </p:nvGraphicFramePr>
        <p:xfrm>
          <a:off x="611560" y="1340768"/>
          <a:ext cx="7704856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9122">
                  <a:extLst>
                    <a:ext uri="{9D8B030D-6E8A-4147-A177-3AD203B41FA5}">
                      <a16:colId xmlns:a16="http://schemas.microsoft.com/office/drawing/2014/main" val="2165055481"/>
                    </a:ext>
                  </a:extLst>
                </a:gridCol>
                <a:gridCol w="3342505">
                  <a:extLst>
                    <a:ext uri="{9D8B030D-6E8A-4147-A177-3AD203B41FA5}">
                      <a16:colId xmlns:a16="http://schemas.microsoft.com/office/drawing/2014/main" val="2100908163"/>
                    </a:ext>
                  </a:extLst>
                </a:gridCol>
                <a:gridCol w="1253439">
                  <a:extLst>
                    <a:ext uri="{9D8B030D-6E8A-4147-A177-3AD203B41FA5}">
                      <a16:colId xmlns:a16="http://schemas.microsoft.com/office/drawing/2014/main" val="2188915503"/>
                    </a:ext>
                  </a:extLst>
                </a:gridCol>
                <a:gridCol w="1879790">
                  <a:extLst>
                    <a:ext uri="{9D8B030D-6E8A-4147-A177-3AD203B41FA5}">
                      <a16:colId xmlns:a16="http://schemas.microsoft.com/office/drawing/2014/main" val="1150763652"/>
                    </a:ext>
                  </a:extLst>
                </a:gridCol>
              </a:tblGrid>
              <a:tr h="1062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ผลการเรียนรู้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err="1">
                          <a:effectLst/>
                        </a:rPr>
                        <a:t>วีธี</a:t>
                      </a:r>
                      <a:r>
                        <a:rPr lang="th-TH" sz="2000" dirty="0">
                          <a:effectLst/>
                        </a:rPr>
                        <a:t>การประเมินผลการเรียนรู้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สัปดาห์ที่ประเมิน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สัดส่วน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ของการประเมินผล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9698913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๑.๑.๑, ๑.๑.๓, ๔.๑.๒, ๕.๑.๒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จิตพิสัย เข้าเรียน ส่งงาน ตรงเวลา มีส่วนร่วมในการเรียนการสอน ถามตอบข้อซักถาม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ตลอดภาคการศึกษา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๑๐</a:t>
                      </a:r>
                      <a:r>
                        <a:rPr lang="en-US" sz="2000">
                          <a:effectLst/>
                        </a:rPr>
                        <a:t> 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696705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๒.๑.๔, ๔.๑.๒, ๕.๑.๑, ๕.๑.๒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การทำรายงานกลุ่มและการนำเสนอผลงาน การค้นคว้าด้วยตัวเอง การนำเสนองานเดี่ยว แบบฝึกหัด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๔-๑๕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๔๐</a:t>
                      </a:r>
                      <a:r>
                        <a:rPr lang="en-US" sz="2000" dirty="0">
                          <a:effectLst/>
                        </a:rPr>
                        <a:t> 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6818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๒.๑.๔, ๓.๑.๒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ทดสอบกลางภาคเรียน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๘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๒๐</a:t>
                      </a:r>
                      <a:r>
                        <a:rPr lang="en-US" sz="2000" dirty="0">
                          <a:effectLst/>
                        </a:rPr>
                        <a:t> 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81057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๒.๑.๔, ๓.๑.๒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ทดสอบปลายภาคเรียน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</a:rPr>
                        <a:t>๑๗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๓๐</a:t>
                      </a:r>
                      <a:r>
                        <a:rPr lang="en-US" sz="2000" dirty="0">
                          <a:effectLst/>
                        </a:rPr>
                        <a:t> 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798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03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319B6F6-B6CA-4F18-AC32-02AC8AC45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BDA6AB07-48D5-423D-B66F-0254A8D97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667209"/>
              </p:ext>
            </p:extLst>
          </p:nvPr>
        </p:nvGraphicFramePr>
        <p:xfrm>
          <a:off x="395536" y="1916833"/>
          <a:ext cx="7681664" cy="34291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2019">
                  <a:extLst>
                    <a:ext uri="{9D8B030D-6E8A-4147-A177-3AD203B41FA5}">
                      <a16:colId xmlns:a16="http://schemas.microsoft.com/office/drawing/2014/main" val="3237046190"/>
                    </a:ext>
                  </a:extLst>
                </a:gridCol>
                <a:gridCol w="5899645">
                  <a:extLst>
                    <a:ext uri="{9D8B030D-6E8A-4147-A177-3AD203B41FA5}">
                      <a16:colId xmlns:a16="http://schemas.microsoft.com/office/drawing/2014/main" val="3512592469"/>
                    </a:ext>
                  </a:extLst>
                </a:gridCol>
              </a:tblGrid>
              <a:tr h="5030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สัปดาห์ที่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หัวข้อ</a:t>
                      </a:r>
                      <a:r>
                        <a:rPr lang="en-US" sz="2400">
                          <a:effectLst/>
                        </a:rPr>
                        <a:t>/</a:t>
                      </a:r>
                      <a:r>
                        <a:rPr lang="th-TH" sz="2400">
                          <a:effectLst/>
                        </a:rPr>
                        <a:t>รายละเอียด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6750759"/>
                  </a:ext>
                </a:extLst>
              </a:tr>
              <a:tr h="2803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- คำอธิบายรายวิชา วัตถุประสงค์ของรายวิชา วิธีสอน กิจกรรมการเรียนการสอน วิธีการวัดผลและประเมินผล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- ความรับผิดชอบของผู้สอนและนักศึกษาที่มีต่อการเรียนการสอนทั้งในและนอกชั้นเรียน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- ข้อปฏิบัติเบื้องต้นสำหรับผู้สอนและผู้เรียน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- อธิบายและแจ้งนักศึกษา</a:t>
                      </a:r>
                      <a:r>
                        <a:rPr lang="th-TH" sz="2400" dirty="0" err="1">
                          <a:effectLst/>
                        </a:rPr>
                        <a:t>ถึ</a:t>
                      </a:r>
                      <a:r>
                        <a:rPr lang="th-TH" sz="2400" dirty="0">
                          <a:effectLst/>
                        </a:rPr>
                        <a:t>งอ</a:t>
                      </a:r>
                      <a:r>
                        <a:rPr lang="th-TH" sz="2400" dirty="0" err="1">
                          <a:effectLst/>
                        </a:rPr>
                        <a:t>ัต</a:t>
                      </a:r>
                      <a:r>
                        <a:rPr lang="th-TH" sz="2400" dirty="0">
                          <a:effectLst/>
                        </a:rPr>
                        <a:t>ลักษณ์ของวิทยาลัยนิเทศศาสตร์มรภ.สวน</a:t>
                      </a:r>
                      <a:r>
                        <a:rPr lang="th-TH" sz="2400" dirty="0" err="1">
                          <a:effectLst/>
                        </a:rPr>
                        <a:t>สุนัน</a:t>
                      </a:r>
                      <a:r>
                        <a:rPr lang="th-TH" sz="2400" dirty="0">
                          <a:effectLst/>
                        </a:rPr>
                        <a:t>ทา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351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75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224"/>
            <a:ext cx="7620000" cy="16610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3600" dirty="0"/>
              <a:t>คะแนน </a:t>
            </a:r>
            <a:r>
              <a:rPr lang="th-TH" sz="3600" b="1" dirty="0"/>
              <a:t>งานเดี่ยว งานทุกชิ้นส่งในห้อง หรือส่งใน </a:t>
            </a:r>
            <a:r>
              <a:rPr lang="en-US" sz="3600" b="1" dirty="0"/>
              <a:t>Classroom </a:t>
            </a:r>
            <a:r>
              <a:rPr lang="th-TH" sz="3600" b="1" dirty="0"/>
              <a:t>อย่าลืมเขียน ชื่อ สกุล รหัส วิชา วันเวลาเรียน ไว้ในงานด้วย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09014" y="213285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2800" dirty="0"/>
              <a:t>สมุดจด ทั้งเทอม</a:t>
            </a:r>
          </a:p>
          <a:p>
            <a:pPr marL="514350" indent="-514350">
              <a:buAutoNum type="arabicPeriod"/>
            </a:pPr>
            <a:r>
              <a:rPr lang="th-TH" sz="2800" dirty="0"/>
              <a:t>แฟ้มงานเดี่ยว ทั้งเทอม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5" y="3187347"/>
            <a:ext cx="3518520" cy="351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4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 </a:t>
            </a:r>
            <a:r>
              <a:rPr lang="th-TH" dirty="0"/>
              <a:t>1 </a:t>
            </a:r>
            <a:r>
              <a:rPr lang="en-US" dirty="0"/>
              <a:t>Time 45 </a:t>
            </a:r>
            <a:r>
              <a:rPr lang="en-US" dirty="0" err="1"/>
              <a:t>Mins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(Present </a:t>
            </a:r>
            <a:r>
              <a:rPr lang="th-TH" dirty="0"/>
              <a:t>ในการเรียนสัปดาห์ที่ 1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9416"/>
            <a:ext cx="8077200" cy="4181784"/>
          </a:xfrm>
        </p:spPr>
        <p:txBody>
          <a:bodyPr>
            <a:normAutofit/>
          </a:bodyPr>
          <a:lstStyle/>
          <a:p>
            <a:r>
              <a:rPr lang="th-TH" dirty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dirty="0"/>
              <a:t>จินตนาการตัวเองโดยวาดรูปการ์ตูนแทนตัวเองเป็นสัตว์ 1 ตัว พร้อมคำอธิบาย</a:t>
            </a:r>
          </a:p>
          <a:p>
            <a:r>
              <a:rPr lang="th-TH" dirty="0"/>
              <a:t>ทำไมถึงเลือกเรียนนิเทศศาสตร์</a:t>
            </a:r>
          </a:p>
          <a:p>
            <a:r>
              <a:rPr lang="th-TH" dirty="0"/>
              <a:t>ทำไมถึงเลือกเรียนสาขา</a:t>
            </a:r>
          </a:p>
          <a:p>
            <a:pPr>
              <a:buNone/>
            </a:pPr>
            <a:r>
              <a:rPr lang="th-TH" dirty="0"/>
              <a:t>		เอกสาขา</a:t>
            </a:r>
          </a:p>
          <a:p>
            <a:pPr>
              <a:buNone/>
            </a:pPr>
            <a:r>
              <a:rPr lang="th-TH" dirty="0"/>
              <a:t>		โทสาขา</a:t>
            </a:r>
          </a:p>
          <a:p>
            <a:r>
              <a:rPr lang="th-TH" dirty="0"/>
              <a:t>มีแผนอย่างไรหลังจากจบการศึกษา</a:t>
            </a:r>
          </a:p>
          <a:p>
            <a:r>
              <a:rPr lang="th-TH" dirty="0"/>
              <a:t>มองเห็นตัวเองในอีก 5 ปี</a:t>
            </a:r>
            <a:r>
              <a:rPr lang="en-US" dirty="0"/>
              <a:t> </a:t>
            </a:r>
            <a:r>
              <a:rPr lang="th-TH" dirty="0"/>
              <a:t>หลังจากจบการศึกษาเป็นอย่างไร</a:t>
            </a:r>
          </a:p>
          <a:p>
            <a:r>
              <a:rPr lang="th-TH" dirty="0"/>
              <a:t>คำ 3 คำที่คิดว่าเป็นตัวเอง</a:t>
            </a:r>
          </a:p>
          <a:p>
            <a:r>
              <a:rPr lang="th-TH" dirty="0"/>
              <a:t>ชื่อ นามสกุล ชื่อเล่น เบอร์โทรศัพท์และ </a:t>
            </a:r>
            <a:r>
              <a:rPr lang="en-US" dirty="0"/>
              <a:t>Email </a:t>
            </a:r>
            <a:r>
              <a:rPr lang="th-TH" dirty="0"/>
              <a:t>วิชาเอก จบมัธยมปลายที่ไหน</a:t>
            </a:r>
            <a:r>
              <a:rPr lang="en-US" dirty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</a:rPr>
              <a:t>*</a:t>
            </a:r>
            <a:r>
              <a:rPr lang="th-TH" sz="2800" b="1" dirty="0">
                <a:solidFill>
                  <a:schemeClr val="bg1"/>
                </a:solidFill>
              </a:rPr>
              <a:t>อาจารย์ให้นักศึกษาที่ไม่ได้มา ทำ </a:t>
            </a:r>
            <a:r>
              <a:rPr lang="en-US" sz="2800" b="1" dirty="0">
                <a:solidFill>
                  <a:schemeClr val="bg1"/>
                </a:solidFill>
              </a:rPr>
              <a:t>Paper </a:t>
            </a:r>
            <a:r>
              <a:rPr lang="th-TH" sz="2800" b="1" dirty="0">
                <a:solidFill>
                  <a:schemeClr val="bg1"/>
                </a:solidFill>
              </a:rPr>
              <a:t>นี้ส่งไม่เกินสัปดาห์ที่ </a:t>
            </a:r>
            <a:r>
              <a:rPr lang="en-US" sz="2800" b="1" dirty="0">
                <a:solidFill>
                  <a:schemeClr val="bg1"/>
                </a:solidFill>
              </a:rPr>
              <a:t>2 </a:t>
            </a:r>
            <a:endParaRPr lang="th-TH" sz="28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2009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งานเดี่ยว รวบรวมงานทุกชิ้นใสแฟ้มงานเดี่ยวส่งตอนสิ้นเทอม</a:t>
            </a:r>
          </a:p>
          <a:p>
            <a:r>
              <a:rPr lang="th-TH" sz="3200" dirty="0"/>
              <a:t>งานกลุ่ม รวบรวมงานทุกชิ้นใสแฟ้มงานกลุ่มส่งตอนสิ้นเทอม</a:t>
            </a:r>
          </a:p>
          <a:p>
            <a:endParaRPr lang="th-TH" sz="3200" dirty="0"/>
          </a:p>
          <a:p>
            <a:pPr algn="ctr">
              <a:buNone/>
            </a:pPr>
            <a:r>
              <a:rPr lang="th-TH" sz="3200" dirty="0">
                <a:solidFill>
                  <a:srgbClr val="FF0000"/>
                </a:solidFill>
              </a:rPr>
              <a:t>ไม่ส่งคะแนนหาย 40 คะแนนค่ะ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170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1371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4000" b="1" dirty="0"/>
              <a:t>“ผู้ใฝ่รู้ ย่อมมีความรู้ ผู้ใฝ่ดี ย่อมมีแต่สิ่งดี </a:t>
            </a:r>
            <a:endParaRPr lang="en-US" sz="4000" b="1" dirty="0"/>
          </a:p>
          <a:p>
            <a:pPr algn="ctr">
              <a:buNone/>
            </a:pPr>
            <a:r>
              <a:rPr lang="th-TH" sz="4000" b="1" dirty="0"/>
              <a:t>สติ ปัญญา เป็นสมบัติอันทรงค่าที่ติดตัวของผู้เป็นบัณฑิต”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5715000"/>
            <a:ext cx="3955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/>
              <a:t>อ. อิสรี ไพเราะ(อ.ต๊ะ)</a:t>
            </a:r>
          </a:p>
        </p:txBody>
      </p:sp>
      <p:pic>
        <p:nvPicPr>
          <p:cNvPr id="5" name="Picture 2" descr="http://img.kapook.com/image/health/01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1676400" cy="2038176"/>
          </a:xfrm>
          <a:prstGeom prst="rect">
            <a:avLst/>
          </a:prstGeom>
          <a:noFill/>
        </p:spPr>
      </p:pic>
      <p:pic>
        <p:nvPicPr>
          <p:cNvPr id="1026" name="Picture 2" descr="H:\iPhone เครื่องสีขาว ปี 2012\101APPLE\IMG_1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2664296" cy="2160240"/>
          </a:xfrm>
          <a:prstGeom prst="rect">
            <a:avLst/>
          </a:prstGeom>
          <a:noFill/>
        </p:spPr>
      </p:pic>
      <p:pic>
        <p:nvPicPr>
          <p:cNvPr id="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37" y="0"/>
            <a:ext cx="2000263" cy="1500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65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099746"/>
              </p:ext>
            </p:extLst>
          </p:nvPr>
        </p:nvGraphicFramePr>
        <p:xfrm>
          <a:off x="539552" y="2348880"/>
          <a:ext cx="8229599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8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สัปดาห์ที่ 1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คำอธิบายรายวิชา วัตถุประสงค์ของรายวิชา วิธีสอน กิจกรรมการเรียนการสอน วิธีการวัดผลและประเมินผล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ความรับผิดชอบของผู้สอนและนักศึกษาที่มีต่อการเรียนการสอนทั้งในและนอกชั้นเรียน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ข้อปฏิบัติเบื้องต้นสำหรับผู้สอนและผู้เรียน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อธิบายและแจ้งนักศึกษา</a:t>
                      </a:r>
                      <a:r>
                        <a:rPr lang="th-TH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ถึ</a:t>
                      </a:r>
                      <a:r>
                        <a:rPr lang="th-T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งอ</a:t>
                      </a:r>
                      <a:r>
                        <a:rPr lang="th-TH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ัต</a:t>
                      </a:r>
                      <a:r>
                        <a:rPr lang="th-T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ลักษณ์ของวิทยาลัยนิเทศศาสตร์มรภ.สวน</a:t>
                      </a:r>
                      <a:r>
                        <a:rPr lang="th-TH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สุนัน</a:t>
                      </a:r>
                      <a:r>
                        <a:rPr lang="th-TH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ทา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19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เข้าไลน์กลุ่มวิชานี้</a:t>
            </a:r>
            <a:br>
              <a:rPr lang="en-US" dirty="0"/>
            </a:br>
            <a:r>
              <a:rPr lang="en-US" dirty="0"/>
              <a:t>	</a:t>
            </a:r>
            <a:r>
              <a:rPr lang="th-TH" dirty="0"/>
              <a:t>สื่อการสอนใน </a:t>
            </a:r>
            <a:r>
              <a:rPr lang="en-US" dirty="0"/>
              <a:t>WWW.</a:t>
            </a:r>
            <a:br>
              <a:rPr lang="en-US" dirty="0"/>
            </a:br>
            <a:r>
              <a:rPr lang="en-US" dirty="0"/>
              <a:t>	</a:t>
            </a:r>
            <a:r>
              <a:rPr lang="th-TH" dirty="0"/>
              <a:t>ส่งงานใน </a:t>
            </a:r>
            <a:r>
              <a:rPr lang="en-US" dirty="0"/>
              <a:t>Classroom</a:t>
            </a:r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604" y="2160588"/>
            <a:ext cx="6246405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85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110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dirty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</a:t>
            </a:r>
          </a:p>
          <a:p>
            <a:r>
              <a:rPr lang="th-TH" dirty="0">
                <a:latin typeface="Baskerville Old Face" pitchFamily="18" charset="0"/>
              </a:rPr>
              <a:t>หลัง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นาทีแต่ภายใน </a:t>
            </a:r>
            <a:r>
              <a:rPr lang="en-US" dirty="0">
                <a:latin typeface="Baskerville Old Face" pitchFamily="18" charset="0"/>
              </a:rPr>
              <a:t>30 </a:t>
            </a:r>
            <a:r>
              <a:rPr lang="th-TH" dirty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dirty="0">
                <a:latin typeface="Baskerville Old Face" pitchFamily="18" charset="0"/>
              </a:rPr>
              <a:t>4 </a:t>
            </a:r>
            <a:r>
              <a:rPr lang="th-TH" dirty="0">
                <a:latin typeface="Baskerville Old Face" pitchFamily="18" charset="0"/>
              </a:rPr>
              <a:t>ครั้ง ถือเป็นขาด </a:t>
            </a:r>
            <a:r>
              <a:rPr lang="en-US" dirty="0">
                <a:latin typeface="Baskerville Old Face" pitchFamily="18" charset="0"/>
              </a:rPr>
              <a:t>1 </a:t>
            </a:r>
            <a:r>
              <a:rPr lang="th-TH" dirty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dirty="0" err="1">
                <a:latin typeface="Baskerville Old Face" pitchFamily="18" charset="0"/>
              </a:rPr>
              <a:t>เซ็นต์ชื่อ</a:t>
            </a:r>
            <a:r>
              <a:rPr lang="th-TH" dirty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dirty="0">
                <a:latin typeface="Baskerville Old Face" pitchFamily="18" charset="0"/>
              </a:rPr>
              <a:t>เกิน </a:t>
            </a:r>
            <a:r>
              <a:rPr lang="en-US" dirty="0">
                <a:latin typeface="Baskerville Old Face" pitchFamily="18" charset="0"/>
              </a:rPr>
              <a:t>30 </a:t>
            </a:r>
            <a:r>
              <a:rPr lang="th-TH" dirty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dirty="0">
                <a:latin typeface="Baskerville Old Face" pitchFamily="18" charset="0"/>
              </a:rPr>
              <a:t>2 </a:t>
            </a:r>
            <a:r>
              <a:rPr lang="th-TH" dirty="0">
                <a:latin typeface="Baskerville Old Face" pitchFamily="18" charset="0"/>
              </a:rPr>
              <a:t>ครั้ง ถือเป็นขาด </a:t>
            </a:r>
            <a:r>
              <a:rPr lang="en-US" dirty="0">
                <a:latin typeface="Baskerville Old Face" pitchFamily="18" charset="0"/>
              </a:rPr>
              <a:t>1 </a:t>
            </a:r>
            <a:r>
              <a:rPr lang="th-TH" dirty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dirty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dirty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dirty="0">
                <a:latin typeface="Baskerville Old Face" pitchFamily="18" charset="0"/>
              </a:rPr>
              <a:t>2 </a:t>
            </a:r>
            <a:r>
              <a:rPr lang="th-TH" dirty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dirty="0" err="1">
                <a:latin typeface="Baskerville Old Face" pitchFamily="18" charset="0"/>
              </a:rPr>
              <a:t>เเพทย์</a:t>
            </a:r>
            <a:endParaRPr lang="th-TH" dirty="0">
              <a:latin typeface="Baskerville Old Face" pitchFamily="18" charset="0"/>
            </a:endParaRPr>
          </a:p>
          <a:p>
            <a:pPr>
              <a:buNone/>
            </a:pPr>
            <a:r>
              <a:rPr lang="th-TH" dirty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dirty="0">
                <a:latin typeface="Baskerville Old Face" pitchFamily="18" charset="0"/>
              </a:rPr>
              <a:t>1 </a:t>
            </a:r>
            <a:r>
              <a:rPr lang="th-TH" dirty="0">
                <a:latin typeface="Baskerville Old Face" pitchFamily="18" charset="0"/>
              </a:rPr>
              <a:t>สัปดาห์</a:t>
            </a:r>
          </a:p>
          <a:p>
            <a:r>
              <a:rPr lang="th-TH" dirty="0">
                <a:latin typeface="Baskerville Old Face" pitchFamily="18" charset="0"/>
              </a:rPr>
              <a:t>ขาดเกิน </a:t>
            </a:r>
            <a:r>
              <a:rPr lang="en-US" dirty="0">
                <a:latin typeface="Baskerville Old Face" pitchFamily="18" charset="0"/>
              </a:rPr>
              <a:t>3 </a:t>
            </a:r>
            <a:r>
              <a:rPr lang="th-TH" dirty="0">
                <a:latin typeface="Baskerville Old Face" pitchFamily="18" charset="0"/>
              </a:rPr>
              <a:t>ครั้ง ขาดครั้งที่ </a:t>
            </a:r>
            <a:r>
              <a:rPr lang="en-US" dirty="0">
                <a:latin typeface="Baskerville Old Face" pitchFamily="18" charset="0"/>
              </a:rPr>
              <a:t>4 </a:t>
            </a:r>
            <a:r>
              <a:rPr lang="th-TH" dirty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>
              <a:latin typeface="Baskerville Old Face" pitchFamily="18" charset="0"/>
            </a:endParaRPr>
          </a:p>
          <a:p>
            <a:pPr>
              <a:buNone/>
            </a:pPr>
            <a:endParaRPr lang="th-TH" dirty="0">
              <a:latin typeface="Baskerville Old Face" pitchFamily="18" charset="0"/>
            </a:endParaRP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599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>
                <a:latin typeface="Baskerville Old Face" pitchFamily="18" charset="0"/>
              </a:rPr>
              <a:t>กรุณาอย่างเล่น </a:t>
            </a:r>
            <a:r>
              <a:rPr lang="en-US" dirty="0">
                <a:latin typeface="Baskerville Old Face" pitchFamily="18" charset="0"/>
              </a:rPr>
              <a:t>Community </a:t>
            </a:r>
            <a:r>
              <a:rPr lang="th-TH" dirty="0">
                <a:latin typeface="Baskerville Old Face" pitchFamily="18" charset="0"/>
              </a:rPr>
              <a:t>และ </a:t>
            </a:r>
            <a:r>
              <a:rPr lang="en-US" dirty="0">
                <a:latin typeface="Baskerville Old Face" pitchFamily="18" charset="0"/>
              </a:rPr>
              <a:t>Chat</a:t>
            </a:r>
            <a:r>
              <a:rPr lang="th-TH" dirty="0">
                <a:latin typeface="Baskerville Old Face" pitchFamily="18" charset="0"/>
              </a:rPr>
              <a:t> ทุกชนิด เช่น </a:t>
            </a:r>
            <a:r>
              <a:rPr lang="en-US" dirty="0" err="1">
                <a:latin typeface="Baskerville Old Face" pitchFamily="18" charset="0"/>
              </a:rPr>
              <a:t>Facebook</a:t>
            </a:r>
            <a:r>
              <a:rPr lang="en-US" dirty="0">
                <a:latin typeface="Baskerville Old Face" pitchFamily="18" charset="0"/>
              </a:rPr>
              <a:t>, </a:t>
            </a:r>
            <a:r>
              <a:rPr lang="en-US" dirty="0" err="1">
                <a:latin typeface="Baskerville Old Face" pitchFamily="18" charset="0"/>
              </a:rPr>
              <a:t>WhatApps</a:t>
            </a:r>
            <a:r>
              <a:rPr lang="en-US" dirty="0">
                <a:latin typeface="Baskerville Old Face" pitchFamily="18" charset="0"/>
              </a:rPr>
              <a:t>, Lines, MSN, </a:t>
            </a:r>
            <a:r>
              <a:rPr lang="en-US" dirty="0" err="1">
                <a:latin typeface="Baskerville Old Face" pitchFamily="18" charset="0"/>
              </a:rPr>
              <a:t>Instagram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th-TH" dirty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>
                <a:latin typeface="Baskerville Old Face" pitchFamily="18" charset="0"/>
              </a:rPr>
              <a:t>Community </a:t>
            </a:r>
            <a:r>
              <a:rPr lang="th-TH" dirty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438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รายละเอียดในการเรียน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sz="4000" b="1" dirty="0"/>
              <a:t>จุดมุ่งหมายของรายวิชา </a:t>
            </a:r>
            <a:r>
              <a:rPr lang="en-US" sz="4000" b="1" dirty="0"/>
              <a:t>(Objective)</a:t>
            </a:r>
            <a:endParaRPr lang="en-US" sz="4000" b="1" dirty="0">
              <a:cs typeface="Browallia New" pitchFamily="34" charset="-34"/>
            </a:endParaRPr>
          </a:p>
          <a:p>
            <a:pPr>
              <a:buNone/>
            </a:pPr>
            <a:r>
              <a:rPr lang="th-TH" sz="4000" dirty="0"/>
              <a:t> </a:t>
            </a:r>
            <a:endParaRPr lang="en-US" sz="4000" dirty="0">
              <a:cs typeface="Browallia New" pitchFamily="34" charset="-34"/>
            </a:endParaRPr>
          </a:p>
          <a:p>
            <a:r>
              <a:rPr lang="th-TH" sz="3600" dirty="0"/>
              <a:t>ผลลัพธ์การเรียนในรายวิชานี้  มุ่งให้นักศึกษามีความรู้ ความเข้าใจในหลักการนำเสนอเชิงนิเทศศาสตร์และเห็นถึงความสำคัญของสารที่สื่อออกไปยังผู้รับสารให้เกิดการรับรู้ในเนื้อหาสารดังกล่าว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60648"/>
            <a:ext cx="1646312" cy="164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0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คำอธิบายรายวิชา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600" dirty="0"/>
              <a:t>ความหมาย ความสำคัญ จุดประสงค์ของการสื่อสาร กระบวนการสร้างสารและการนำเสนอเชิงนิเทศศาสตร์ การวิเคราะห์ผู้รับสาร การพัฒนาบุคลิกภาพ การใช้เสียง เทคนิค ลีลา รวมทั้งการแก้ปัญหาในการสื่อสารและนำเสนอ</a:t>
            </a:r>
            <a:r>
              <a:rPr lang="en-US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293096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7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อธิบาย มคอ.</a:t>
            </a:r>
            <a:r>
              <a:rPr lang="en-US" dirty="0"/>
              <a:t>3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0417903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717</TotalTime>
  <Words>863</Words>
  <Application>Microsoft Office PowerPoint</Application>
  <PresentationFormat>นำเสนอทางหน้าจอ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7" baseType="lpstr">
      <vt:lpstr>Angsana New</vt:lpstr>
      <vt:lpstr>Arial</vt:lpstr>
      <vt:lpstr>Baskerville Old Face</vt:lpstr>
      <vt:lpstr>Browallia New</vt:lpstr>
      <vt:lpstr>Cambria</vt:lpstr>
      <vt:lpstr>Cordia New</vt:lpstr>
      <vt:lpstr>IrisUPC</vt:lpstr>
      <vt:lpstr>TH Niramit AS</vt:lpstr>
      <vt:lpstr>Times New Roman</vt:lpstr>
      <vt:lpstr>Trebuchet MS</vt:lpstr>
      <vt:lpstr>Wingdings 3</vt:lpstr>
      <vt:lpstr>เหลี่ยมเพชร</vt:lpstr>
      <vt:lpstr>รหัสวิชา MCA1109  รายวิชา  การนำเสนอเชิงนิเทศศาสตร์  </vt:lpstr>
      <vt:lpstr>งานนำเสนอ PowerPoint</vt:lpstr>
      <vt:lpstr>เข้าไลน์กลุ่มวิชานี้  สื่อการสอนใน WWW.  ส่งงานใน Classroom</vt:lpstr>
      <vt:lpstr>Agreement</vt:lpstr>
      <vt:lpstr>Agreement</vt:lpstr>
      <vt:lpstr>Agreement</vt:lpstr>
      <vt:lpstr>รายละเอียดในการเรียน</vt:lpstr>
      <vt:lpstr>คำอธิบายรายวิชา </vt:lpstr>
      <vt:lpstr>อธิบาย มคอ.3</vt:lpstr>
      <vt:lpstr>งานนำเสนอ PowerPoint</vt:lpstr>
      <vt:lpstr>งานนำเสนอ PowerPoint</vt:lpstr>
      <vt:lpstr>คะแนน งานเดี่ยว งานทุกชิ้นส่งในห้อง หรือส่งใน Classroom อย่าลืมเขียน ชื่อ สกุล รหัส วิชา วันเวลาเรียน ไว้ในงานด้วย </vt:lpstr>
      <vt:lpstr>Assignment 1 Time 45 Mins  (Present ในการเรียนสัปดาห์ที่ 1)</vt:lpstr>
      <vt:lpstr>Agreement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FMS00</dc:creator>
  <cp:lastModifiedBy>Win11Home</cp:lastModifiedBy>
  <cp:revision>66</cp:revision>
  <dcterms:created xsi:type="dcterms:W3CDTF">2017-08-10T06:45:42Z</dcterms:created>
  <dcterms:modified xsi:type="dcterms:W3CDTF">2023-07-12T13:57:00Z</dcterms:modified>
</cp:coreProperties>
</file>