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91" r:id="rId2"/>
    <p:sldId id="290" r:id="rId3"/>
    <p:sldId id="302" r:id="rId4"/>
    <p:sldId id="293" r:id="rId5"/>
    <p:sldId id="294" r:id="rId6"/>
    <p:sldId id="295" r:id="rId7"/>
    <p:sldId id="301" r:id="rId8"/>
    <p:sldId id="303" r:id="rId9"/>
    <p:sldId id="296" r:id="rId10"/>
    <p:sldId id="292" r:id="rId11"/>
    <p:sldId id="298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02/12/64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52500"/>
            <a:ext cx="8077200" cy="1470025"/>
          </a:xfrm>
        </p:spPr>
        <p:txBody>
          <a:bodyPr>
            <a:normAutofit/>
          </a:bodyPr>
          <a:lstStyle/>
          <a:p>
            <a:r>
              <a:rPr lang="th-TH" sz="3200" dirty="0">
                <a:effectLst/>
              </a:rPr>
              <a:t>รหัสวิชา </a:t>
            </a:r>
            <a:r>
              <a:rPr lang="en-US" sz="3200" dirty="0">
                <a:effectLst/>
              </a:rPr>
              <a:t>AIM3304 </a:t>
            </a:r>
            <a:r>
              <a:rPr lang="th-TH" sz="3200" dirty="0" smtClean="0">
                <a:effectLst/>
              </a:rPr>
              <a:t/>
            </a:r>
            <a:br>
              <a:rPr lang="th-TH" sz="3200" dirty="0" smtClean="0">
                <a:effectLst/>
              </a:rPr>
            </a:br>
            <a:r>
              <a:rPr lang="th-TH" sz="3200" dirty="0" smtClean="0">
                <a:effectLst/>
              </a:rPr>
              <a:t>รายวิชา </a:t>
            </a:r>
            <a:r>
              <a:rPr lang="th-TH" sz="3200" dirty="0">
                <a:effectLst/>
              </a:rPr>
              <a:t>ธุรกิจงานสื่อสารการตลาด </a:t>
            </a:r>
            <a:r>
              <a:rPr lang="en-US" sz="3200" dirty="0">
                <a:effectLst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9727" y="5877272"/>
            <a:ext cx="6400800" cy="980728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</a:t>
            </a:r>
            <a:r>
              <a:rPr lang="en-US" b="1" smtClean="0">
                <a:solidFill>
                  <a:schemeClr val="tx1"/>
                </a:solidFill>
              </a:rPr>
              <a:t>0863583508</a:t>
            </a:r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 </a:t>
            </a:r>
            <a:r>
              <a:rPr lang="en-US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77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/>
              <a:t>งานเดี่ยว 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58500" y="1685861"/>
            <a:ext cx="6512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จงศึกษาธุรกิจที่ตนเองสนใจ และมีข้อมูลมากพอต่อการวิเคราะห์ทั้ง</a:t>
            </a:r>
            <a:r>
              <a:rPr lang="th-TH" dirty="0" smtClean="0"/>
              <a:t>เทอม และ</a:t>
            </a:r>
            <a:r>
              <a:rPr lang="th-TH" dirty="0"/>
              <a:t>วิเคราะห์</a:t>
            </a:r>
          </a:p>
          <a:p>
            <a:r>
              <a:rPr lang="th-TH" dirty="0"/>
              <a:t>1.  </a:t>
            </a:r>
            <a:r>
              <a:rPr lang="en-US" dirty="0"/>
              <a:t>Marketing Mix </a:t>
            </a:r>
            <a:r>
              <a:rPr lang="th-TH" dirty="0"/>
              <a:t>(</a:t>
            </a:r>
            <a:r>
              <a:rPr lang="en-US" dirty="0"/>
              <a:t>4P, 4C</a:t>
            </a:r>
            <a:r>
              <a:rPr lang="th-TH" dirty="0"/>
              <a:t>) </a:t>
            </a:r>
            <a:endParaRPr lang="en-US" dirty="0"/>
          </a:p>
          <a:p>
            <a:r>
              <a:rPr lang="th-TH" dirty="0"/>
              <a:t>2.  การวิเคราะห์สถานการณ์ในตลาด </a:t>
            </a:r>
            <a:r>
              <a:rPr lang="en-US" dirty="0"/>
              <a:t>(Situation Analysis) 5 C’s </a:t>
            </a:r>
          </a:p>
          <a:p>
            <a:r>
              <a:rPr lang="th-TH" dirty="0"/>
              <a:t>3. </a:t>
            </a:r>
            <a:r>
              <a:rPr lang="en-US" dirty="0"/>
              <a:t> SWOT Analysis </a:t>
            </a:r>
            <a:r>
              <a:rPr lang="th-TH" dirty="0"/>
              <a:t>และ </a:t>
            </a:r>
            <a:r>
              <a:rPr lang="en-US" dirty="0"/>
              <a:t>TOWS Matrix</a:t>
            </a:r>
          </a:p>
          <a:p>
            <a:r>
              <a:rPr lang="th-TH" dirty="0"/>
              <a:t>4.  </a:t>
            </a:r>
            <a:r>
              <a:rPr lang="en-US" dirty="0"/>
              <a:t>Product Life Cycle </a:t>
            </a:r>
            <a:r>
              <a:rPr lang="th-TH" dirty="0"/>
              <a:t>วงจรชีวิตผลิตภัณฑ์</a:t>
            </a:r>
            <a:endParaRPr lang="en-US" dirty="0"/>
          </a:p>
          <a:p>
            <a:r>
              <a:rPr lang="th-TH" dirty="0"/>
              <a:t>5.  </a:t>
            </a:r>
            <a:r>
              <a:rPr lang="en-US" dirty="0"/>
              <a:t>Brand Positioning</a:t>
            </a:r>
          </a:p>
          <a:p>
            <a:r>
              <a:rPr lang="th-TH" dirty="0"/>
              <a:t>6.  </a:t>
            </a:r>
            <a:r>
              <a:rPr lang="en-US" dirty="0"/>
              <a:t>Brand Character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449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จงจำไว้ อย่าละเลยที่จะมองข้ามสิ่งเล็กในชีวิต 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th-TH" b="1" dirty="0" smtClean="0"/>
              <a:t>เพราะถ้าผ่านไปแล้วเราไม่มีสิทธิ์ย้อนคืนกลับไปแก้ไขได้อีก เพราะมันคือ อดีต </a:t>
            </a:r>
            <a:endParaRPr lang="en-US" b="1" dirty="0" smtClean="0"/>
          </a:p>
          <a:p>
            <a:pPr>
              <a:buNone/>
            </a:pPr>
            <a:endParaRPr lang="th-TH" b="1" dirty="0" smtClean="0"/>
          </a:p>
          <a:p>
            <a:r>
              <a:rPr lang="th-TH" b="1" dirty="0" smtClean="0"/>
              <a:t>ขอบคุณที่ตั้งใจ ในวันข้างหน้ามีบทเรียนอีกของชีวิตจริงอีกหลายร้อยบทให้ศึกษา ให้ก้าวข้ามผ่านเพื่อที่จะ สำเร็จ</a:t>
            </a:r>
            <a:r>
              <a:rPr lang="en-US" b="1" dirty="0" smtClean="0"/>
              <a:t> </a:t>
            </a:r>
            <a:r>
              <a:rPr lang="th-TH" b="1" dirty="0" smtClean="0"/>
              <a:t>ตามเส้นทางที่เลือกเอง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7717" y="238919"/>
            <a:ext cx="1944791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0" y="5023834"/>
            <a:ext cx="3042634" cy="10772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C:\Documents and Settings\stu1\My Documents\รูป Takky\รูปงาน IS\Prnews_107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648202"/>
            <a:ext cx="1771650" cy="1759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35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797225"/>
              </p:ext>
            </p:extLst>
          </p:nvPr>
        </p:nvGraphicFramePr>
        <p:xfrm>
          <a:off x="1547664" y="1628800"/>
          <a:ext cx="6515100" cy="45841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25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922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cs typeface="+mn-cs"/>
                        </a:rPr>
                        <a:t>สัปดาห์ที่</a:t>
                      </a:r>
                      <a:endParaRPr lang="en-US" sz="3200" dirty="0">
                        <a:effectLst/>
                        <a:latin typeface="TH SarabunPSK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th-TH" sz="3200" dirty="0">
                          <a:effectLst/>
                          <a:cs typeface="+mn-cs"/>
                        </a:rPr>
                        <a:t>หัวข้อ</a:t>
                      </a:r>
                      <a:r>
                        <a:rPr lang="en-US" sz="3200" dirty="0">
                          <a:effectLst/>
                          <a:cs typeface="+mn-cs"/>
                        </a:rPr>
                        <a:t>/</a:t>
                      </a:r>
                      <a:r>
                        <a:rPr lang="th-TH" sz="3200" dirty="0">
                          <a:effectLst/>
                          <a:cs typeface="+mn-cs"/>
                        </a:rPr>
                        <a:t>รายละเอียด</a:t>
                      </a:r>
                      <a:endParaRPr lang="en-US" sz="3200" dirty="0">
                        <a:effectLst/>
                        <a:latin typeface="TH SarabunPSK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797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3200" b="1" dirty="0" smtClean="0">
                          <a:effectLst/>
                          <a:latin typeface="TH Niramit AS"/>
                          <a:ea typeface="Times New Roman"/>
                          <a:cs typeface="+mn-cs"/>
                        </a:rPr>
                        <a:t>1</a:t>
                      </a:r>
                      <a:endParaRPr lang="en-US" sz="3200" dirty="0">
                        <a:effectLst/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mbria"/>
                          <a:ea typeface="Times New Roman"/>
                          <a:cs typeface="+mn-cs"/>
                        </a:rPr>
                        <a:t>1</a:t>
                      </a:r>
                      <a:r>
                        <a:rPr lang="th-TH" sz="3200" dirty="0" smtClean="0">
                          <a:effectLst/>
                          <a:latin typeface="Cambria"/>
                          <a:ea typeface="Times New Roman"/>
                          <a:cs typeface="+mn-cs"/>
                        </a:rPr>
                        <a:t>. </a:t>
                      </a:r>
                      <a:r>
                        <a:rPr lang="th-TH" sz="3200" dirty="0">
                          <a:effectLst/>
                          <a:latin typeface="Cambria"/>
                          <a:ea typeface="Times New Roman"/>
                          <a:cs typeface="+mn-cs"/>
                        </a:rPr>
                        <a:t>คำอธิบายรายวิชา วัตถุประสงค์ของรายวิชา วิธีสอน กิจกรรมการเรียนการสอน วิธีการวัดผลและประเมินผล </a:t>
                      </a:r>
                      <a:endParaRPr lang="en-US" sz="3200" dirty="0">
                        <a:effectLst/>
                        <a:latin typeface="Cambria"/>
                        <a:ea typeface="Times New Roman"/>
                        <a:cs typeface="+mn-cs"/>
                      </a:endParaRPr>
                    </a:p>
                    <a:p>
                      <a:pPr algn="thaiDi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 smtClean="0">
                          <a:effectLst/>
                          <a:latin typeface="Cambria"/>
                          <a:ea typeface="Times New Roman"/>
                          <a:cs typeface="+mn-cs"/>
                        </a:rPr>
                        <a:t>2</a:t>
                      </a:r>
                      <a:r>
                        <a:rPr lang="th-TH" sz="3200" dirty="0" smtClean="0">
                          <a:effectLst/>
                          <a:latin typeface="Cambria"/>
                          <a:ea typeface="Times New Roman"/>
                          <a:cs typeface="+mn-cs"/>
                        </a:rPr>
                        <a:t>. </a:t>
                      </a:r>
                      <a:r>
                        <a:rPr lang="th-TH" sz="3200" dirty="0">
                          <a:effectLst/>
                          <a:latin typeface="Cambria"/>
                          <a:ea typeface="Times New Roman"/>
                          <a:cs typeface="+mn-cs"/>
                        </a:rPr>
                        <a:t>ความรับผิดชอบของผู้สอนและนักศึกษาที่มีต่อการเรียนการสอนทั้งในและนอกชั้นเรียน </a:t>
                      </a:r>
                      <a:endParaRPr lang="en-US" sz="3200" dirty="0">
                        <a:effectLst/>
                        <a:latin typeface="Cambria"/>
                        <a:ea typeface="Times New Roman"/>
                        <a:cs typeface="+mn-cs"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3200" smtClean="0">
                          <a:effectLst/>
                          <a:latin typeface="Cambria"/>
                          <a:ea typeface="Times New Roman"/>
                          <a:cs typeface="+mn-cs"/>
                        </a:rPr>
                        <a:t>3</a:t>
                      </a:r>
                      <a:r>
                        <a:rPr lang="th-TH" sz="3200" smtClean="0">
                          <a:effectLst/>
                          <a:latin typeface="Cambria"/>
                          <a:ea typeface="Times New Roman"/>
                          <a:cs typeface="+mn-cs"/>
                        </a:rPr>
                        <a:t>. </a:t>
                      </a:r>
                      <a:r>
                        <a:rPr lang="th-TH" sz="3200" dirty="0">
                          <a:effectLst/>
                          <a:latin typeface="Cambria"/>
                          <a:ea typeface="Times New Roman"/>
                          <a:cs typeface="+mn-cs"/>
                        </a:rPr>
                        <a:t>ข้อปฏิบัติเบื้องต้นสำหรับผู้สอนและผู้เรียน</a:t>
                      </a:r>
                      <a:endParaRPr lang="en-US" sz="3200" dirty="0">
                        <a:effectLst/>
                        <a:latin typeface="Cambria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010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เข้าไลน์กลุ่มวิชานี้</a:t>
            </a:r>
            <a:endParaRPr lang="th-TH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952625"/>
            <a:ext cx="659130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824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จุดมุ่งหมายของรายวิชา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th-TH" dirty="0"/>
              <a:t> เพื่อให้นักศึกษาเข้าใจถึงบทบาทและหน้าที่ของธุรกิจงานสื่อสารการตลาดประเภทต่าง ๆ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1566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คำอธิบายรายวิชา</a:t>
            </a:r>
            <a:endParaRPr lang="en-US" dirty="0"/>
          </a:p>
          <a:p>
            <a:r>
              <a:rPr lang="th-TH" dirty="0"/>
              <a:t>บทบาท หน้าที่และความสำคัญขององค์กรต่างๆ ที่เกี่ยวข้องกับธุรกิจงานสื่อสารการตลาด โครงสร้างการจัดการ บริษัทตัวแทนโฆษณา และองค์กรที่มีหน้าที่วางแผนสื่อสารการตลาด บทบาทของหน่วยงานในการแสวงหาและรักษาความสัมพันธ์กับลูกค้า รวมถึงผู้มีส่วนร่วมทั้งหมด การสื่อสารตราผลิตภัณฑ์ด้วยเครื่องมือสื่อสารการตลาดแบบบูรณาการ การวางแผนสื่อโฆษณาและสื่อสารตราผลิตภัณฑ์ การจัดการงบประมาณและบุคลากร การวิเคราะห์การวิเคราะห์และประเมินผลเพื่อปรับปรุงการดำเนินงานของหน่วยงาน </a:t>
            </a:r>
            <a:r>
              <a:rPr lang="th-TH" dirty="0" smtClean="0"/>
              <a:t>รวมถึง</a:t>
            </a:r>
            <a:r>
              <a:rPr lang="th-TH" dirty="0"/>
              <a:t>กฎหมายและข้อบังคับที่เกี่ยวข้อง</a:t>
            </a: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1395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อธิบาย มคอ.</a:t>
            </a:r>
            <a:r>
              <a:rPr lang="en-US" dirty="0" smtClean="0"/>
              <a:t>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1701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142620"/>
              </p:ext>
            </p:extLst>
          </p:nvPr>
        </p:nvGraphicFramePr>
        <p:xfrm>
          <a:off x="539552" y="1214841"/>
          <a:ext cx="7211144" cy="51360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03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04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604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01477">
                <a:tc gridSpan="3">
                  <a:txBody>
                    <a:bodyPr/>
                    <a:lstStyle/>
                    <a:p>
                      <a:r>
                        <a:rPr lang="th-TH" sz="4000" b="1" smtClean="0"/>
                        <a:t>การประเมินผล</a:t>
                      </a:r>
                      <a:endParaRPr lang="th-TH" sz="4000" b="1" dirty="0" smtClean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42068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  <a:effectLst/>
                        </a:rPr>
                        <a:t>วิธีการประเมิน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สัปดาห์ที่ประเมิน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สัดส่วนของการประเมิน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0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พฤติกรรมและการมีส่วนร่วมในชั้นเรียน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ทุกสัปดาห์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๑๐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0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การนำเสนองานบทบาทหน้าที่ของบริษัทตัวแทนการสื่อสารการตลาด จากงานที่มอบหมาย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สัปดาห์ </a:t>
                      </a:r>
                      <a:endParaRPr lang="th-TH" sz="2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</a:rPr>
                        <a:t>๔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๗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๓๕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1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chemeClr val="tx1"/>
                          </a:solidFill>
                          <a:effectLst/>
                        </a:rPr>
                        <a:t>การนำเสนองานบริษัทตัวแทนการสื่อสารการตลาด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สัปดาห์ </a:t>
                      </a:r>
                      <a:endParaRPr lang="th-TH" sz="2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</a:rPr>
                        <a:t>๑๒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๑๔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๓๕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9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800">
                          <a:solidFill>
                            <a:schemeClr val="tx1"/>
                          </a:solidFill>
                          <a:effectLst/>
                        </a:rPr>
                        <a:t>การสอบประมวลความรู้</a:t>
                      </a:r>
                      <a:r>
                        <a:rPr lang="en-US" sz="280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สัปดาห์ ๑๕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๒๐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7672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   		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effectLst/>
                        </a:rPr>
                        <a:t>รวม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effectLst/>
                        </a:rPr>
                        <a:t>		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</a:rPr>
                        <a:t>๑๐๐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52400"/>
            <a:ext cx="1770183" cy="1299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1442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8224"/>
            <a:ext cx="7620000" cy="16610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th-TH" sz="3600" dirty="0" smtClean="0"/>
              <a:t>คะแนน </a:t>
            </a:r>
            <a:r>
              <a:rPr lang="th-TH" sz="3600" b="1" dirty="0" smtClean="0"/>
              <a:t>งานเดี่ยว งานทุกชิ้นส่งในห้อง หรือส่งใน </a:t>
            </a:r>
            <a:r>
              <a:rPr lang="en-US" sz="3600" b="1" dirty="0" smtClean="0"/>
              <a:t>Classroom </a:t>
            </a:r>
            <a:r>
              <a:rPr lang="th-TH" sz="3600" b="1" dirty="0" smtClean="0"/>
              <a:t>อย่าลืมเขียน ชื่อ สกุล รหัส วิชา วันเวลาเรียน ไว้ในงานด้วย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09014" y="2132856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th-TH" sz="2800" dirty="0" smtClean="0"/>
              <a:t>สมุดจด ทั้งเทอม</a:t>
            </a:r>
          </a:p>
          <a:p>
            <a:pPr marL="514350" indent="-514350">
              <a:buAutoNum type="arabicPeriod"/>
            </a:pPr>
            <a:r>
              <a:rPr lang="th-TH" sz="2800" dirty="0" smtClean="0"/>
              <a:t>แฟ้มงานเดี่ยว ทั้ง</a:t>
            </a:r>
            <a:r>
              <a:rPr lang="th-TH" sz="2800" dirty="0"/>
              <a:t>เทอม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5" y="3187347"/>
            <a:ext cx="3518520" cy="351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2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การทำโฆษณา </a:t>
            </a:r>
            <a:r>
              <a:rPr lang="en-US" b="1" dirty="0" smtClean="0"/>
              <a:t>TVC 30 </a:t>
            </a:r>
            <a:r>
              <a:rPr lang="th-TH" b="1" dirty="0" smtClean="0"/>
              <a:t>วินาที</a:t>
            </a:r>
            <a:r>
              <a:rPr lang="en-US" b="1" dirty="0" smtClean="0"/>
              <a:t> 1 </a:t>
            </a:r>
            <a:r>
              <a:rPr lang="th-TH" b="1" dirty="0" smtClean="0"/>
              <a:t>ชิ้นงาน</a:t>
            </a:r>
          </a:p>
          <a:p>
            <a:r>
              <a:rPr lang="th-TH" b="1" dirty="0" smtClean="0"/>
              <a:t>จงหา</a:t>
            </a:r>
          </a:p>
          <a:p>
            <a:r>
              <a:rPr lang="th-TH" b="1" dirty="0" smtClean="0"/>
              <a:t>ต้นทุน</a:t>
            </a:r>
          </a:p>
          <a:p>
            <a:r>
              <a:rPr lang="th-TH" b="1" dirty="0" smtClean="0"/>
              <a:t>ช่องทางการหารายได้</a:t>
            </a:r>
          </a:p>
          <a:p>
            <a:r>
              <a:rPr lang="th-TH" b="1" dirty="0" smtClean="0"/>
              <a:t>รายจ่าย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Pre-Test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88952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389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รหัสวิชา AIM3304  รายวิชา ธุรกิจงานสื่อสารการตลาด   </vt:lpstr>
      <vt:lpstr>PowerPoint Presentation</vt:lpstr>
      <vt:lpstr>เข้าไลน์กลุ่มวิชานี้</vt:lpstr>
      <vt:lpstr>PowerPoint Presentation</vt:lpstr>
      <vt:lpstr>PowerPoint Presentation</vt:lpstr>
      <vt:lpstr>อธิบาย มคอ.3</vt:lpstr>
      <vt:lpstr>PowerPoint Presentation</vt:lpstr>
      <vt:lpstr>คะแนน งานเดี่ยว งานทุกชิ้นส่งในห้อง หรือส่งใน Classroom อย่าลืมเขียน ชื่อ สกุล รหัส วิชา วันเวลาเรียน ไว้ในงานด้วย </vt:lpstr>
      <vt:lpstr>Pre-Test</vt:lpstr>
      <vt:lpstr> HOMEWORK งานเดี่ยว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พฤติกรรมผู้บริโภค 2(2-0-4)  (Consumer Behavior)</dc:title>
  <dc:creator>TAO</dc:creator>
  <cp:lastModifiedBy>TAO</cp:lastModifiedBy>
  <cp:revision>14</cp:revision>
  <dcterms:created xsi:type="dcterms:W3CDTF">2020-06-09T06:44:17Z</dcterms:created>
  <dcterms:modified xsi:type="dcterms:W3CDTF">2021-12-02T07:28:38Z</dcterms:modified>
</cp:coreProperties>
</file>