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58" r:id="rId4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597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573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919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818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761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121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71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672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786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40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567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0CEF-F0A4-4726-B4DE-C7EFA87F0E07}" type="datetimeFigureOut">
              <a:rPr lang="th-TH" smtClean="0"/>
              <a:t>15/08/61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2F330-4031-4A1E-98EF-869CD415A0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894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profile/kevin-steven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nt3dd.com/%e0%b8%ad%e0%b8%b2%e0%b8%ab%e0%b8%b2%e0%b8%a3%e0%b8%aa%e0%b8%94%e0%b9%86-%e0%b8%97%e0%b8%b5%e0%b9%88%e0%b8%9b%e0%b8%a5%e0%b8%b9%e0%b8%81%e0%b8%88%e0%b8%b2%e0%b8%81%e0%b9%80%e0%b8%84%e0%b8%a3%e0%b8%b7%e0%b9%88%e0%b8%ad%e0%b8%87%e0%b8%9e%e0%b8%b4%e0%b8%a1%e0%b8%9e%e0%b9%8c%e0%b8%aa%e0%b8%b2%e0%b8%a1%e0%b8%a1%e0%b8%b4%e0%b8%95%e0%b8%b4%e0%b8%82%e0%b8%ad%e0%b8%87%e0%b8%84%e0%b8%b8%e0%b8%93%e0%b9%80%e0%b8%ad%e0%b8%87/" TargetMode="External"/><Relationship Id="rId2" Type="http://schemas.openxmlformats.org/officeDocument/2006/relationships/hyperlink" Target="http://www.print3dd.com/%e0%b8%aa%e0%b8%a3%e0%b9%89%e0%b8%b2%e0%b8%87%e0%b8%9a%e0%b9%89%e0%b8%b2%e0%b8%99%e0%b8%97%e0%b8%b1%e0%b9%89%e0%b8%87%e0%b8%ab%e0%b8%a5%e0%b8%b1%e0%b8%87%e0%b8%94%e0%b9%89%e0%b8%a7%e0%b8%a2-3d-printer-%e0%b8%ad%e0%b8%99%e0%b8%b2%e0%b8%84%e0%b8%95%e0%b9%83%e0%b8%ab%e0%b8%a1%e0%b9%88%e0%b8%82%e0%b8%ad%e0%b8%87%e0%b8%a7%e0%b8%87%e0%b8%81%e0%b8%b2%e0%b8%a3%e0%b8%81%e0%b9%88%e0%b8%ad%e0%b8%aa%e0%b8%a3%e0%b9%89%e0%b8%b2%e0%b8%87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int3dd.com/bio-printing-%e0%b8%9e%e0%b8%b4%e0%b8%a1%e0%b8%9e%e0%b9%8c%e0%b8%ad%e0%b8%a7%e0%b8%b1%e0%b8%a2%e0%b8%a7%e0%b8%b0%e0%b8%88%e0%b8%b2%e0%b8%81%e0%b9%80%e0%b8%84%e0%b8%a3%e0%b8%b7%e0%b9%88%e0%b8%ad%e0%b8%87-3d-printer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ov.go.th/th/government-agency/41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sachagreif?source=post_header_locku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84168" y="214290"/>
            <a:ext cx="2631236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15-16  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Chapter  8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pic>
        <p:nvPicPr>
          <p:cNvPr id="4" name="Picture 3" descr="F:\สวนสุนัน\ผศ\ผศtui\บทที่9\aa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224052" cy="6165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0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h-TH" b="1" dirty="0"/>
              <a:t>เวบไซด์เรพเวอร์นูแอนโพรฟิตดอทคอม</a:t>
            </a:r>
            <a:r>
              <a:rPr lang="en-US" b="1" dirty="0"/>
              <a:t>(revenuesandprofits.com</a:t>
            </a:r>
            <a:r>
              <a:rPr lang="th-TH" b="1" dirty="0"/>
              <a:t> </a:t>
            </a:r>
            <a:r>
              <a:rPr lang="en-US" b="1" dirty="0"/>
              <a:t>)</a:t>
            </a:r>
            <a:r>
              <a:rPr lang="en-US" dirty="0"/>
              <a:t> </a:t>
            </a:r>
            <a:r>
              <a:rPr lang="th-TH" dirty="0"/>
              <a:t>เวบไซด์ที่ให้ข้อมูลเกี่ยวกับรายได้ของธุรกิจต่างๆได้ไห้ข้อมูลรายได้ของบริษัทดิสนีย์ ในบทความ</a:t>
            </a:r>
            <a:r>
              <a:rPr lang="th-TH" b="1" dirty="0"/>
              <a:t> ฮาวดิสนีย์เมคมันนี่</a:t>
            </a:r>
            <a:r>
              <a:rPr lang="en-US" b="1" dirty="0"/>
              <a:t> (How Disney Makes Money? Understanding Disney Business Model Core Elements ,2014)</a:t>
            </a:r>
            <a:r>
              <a:rPr lang="th-TH" b="1" dirty="0"/>
              <a:t> </a:t>
            </a:r>
            <a:r>
              <a:rPr lang="th-TH" dirty="0"/>
              <a:t>ไว้ว่า โมเดลธุรกิจแบบรังแมงมุม สามารถยกตัวอย่างโดยนำรูปแบบบริษัทระดับโลกอย่างดิสนีย์มาใช้</a:t>
            </a:r>
            <a:r>
              <a:rPr lang="th-TH" b="1" dirty="0"/>
              <a:t> บริษัท ดิสนีย์ (</a:t>
            </a:r>
            <a:r>
              <a:rPr lang="en-US" b="1" dirty="0"/>
              <a:t>Disney)</a:t>
            </a:r>
            <a:r>
              <a:rPr lang="en-US" dirty="0"/>
              <a:t> </a:t>
            </a:r>
            <a:r>
              <a:rPr lang="th-TH" dirty="0"/>
              <a:t>เป็น บริษัทบันเทิงระดับโลกที่หลากหลาย มีกลุ่มธุรกิจ </a:t>
            </a:r>
            <a:r>
              <a:rPr lang="en-US" dirty="0"/>
              <a:t>5 </a:t>
            </a:r>
            <a:r>
              <a:rPr lang="th-TH" dirty="0"/>
              <a:t>กลุ่ม ได้แก่ </a:t>
            </a:r>
            <a:endParaRPr lang="en-US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3633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/>
            <a:r>
              <a:rPr lang="th-TH" b="1" dirty="0"/>
              <a:t>เครือข่ายสื่อ(</a:t>
            </a:r>
            <a:r>
              <a:rPr lang="en-US" b="1" dirty="0"/>
              <a:t>Media Networks)</a:t>
            </a:r>
            <a:r>
              <a:rPr lang="th-TH" dirty="0"/>
              <a:t>ประกอบด้วยเครือข่ายโทรทัศน์ สถานีโทรทัศน์ในประเทศ เครือข่ายวิทยุและสถานีวิทยุ เครือข่ายเคเบิลทีวี ของ บริษัท ได้แก่ </a:t>
            </a:r>
            <a:r>
              <a:rPr lang="th-TH" b="1" dirty="0"/>
              <a:t>อีเอสพีเอ็น </a:t>
            </a:r>
            <a:r>
              <a:rPr lang="en-US" b="1" dirty="0"/>
              <a:t>(ESPN), </a:t>
            </a:r>
            <a:r>
              <a:rPr lang="th-TH" b="1" dirty="0"/>
              <a:t>ช่อง ดิสนีย์</a:t>
            </a:r>
            <a:r>
              <a:rPr lang="en-US" b="1" dirty="0"/>
              <a:t>, </a:t>
            </a:r>
            <a:r>
              <a:rPr lang="th-TH" b="1" dirty="0"/>
              <a:t>เอบีซีแฟมิลี่(</a:t>
            </a:r>
            <a:r>
              <a:rPr lang="en-US" b="1" dirty="0"/>
              <a:t>ABC Family) </a:t>
            </a:r>
            <a:r>
              <a:rPr lang="th-TH" b="1" dirty="0"/>
              <a:t>และ ยูบีซีไบแอส(</a:t>
            </a:r>
            <a:r>
              <a:rPr lang="en-US" b="1" dirty="0"/>
              <a:t>UTV / </a:t>
            </a:r>
            <a:r>
              <a:rPr lang="en-US" b="1" dirty="0" err="1"/>
              <a:t>Bindass</a:t>
            </a:r>
            <a:r>
              <a:rPr lang="en-US" b="1" dirty="0"/>
              <a:t>)</a:t>
            </a:r>
            <a:r>
              <a:rPr lang="en-US" dirty="0"/>
              <a:t>  </a:t>
            </a:r>
            <a:r>
              <a:rPr lang="th-TH" dirty="0"/>
              <a:t>ธุรกิจการออกอากาศของ บริษัท ได้แก่ </a:t>
            </a:r>
            <a:r>
              <a:rPr lang="th-TH" b="1" dirty="0"/>
              <a:t>เครือข่ายเอบีซีทีวี( </a:t>
            </a:r>
            <a:r>
              <a:rPr lang="en-US" b="1" dirty="0"/>
              <a:t>ABC TV)</a:t>
            </a:r>
            <a:r>
              <a:rPr lang="en-US" dirty="0"/>
              <a:t> </a:t>
            </a:r>
            <a:r>
              <a:rPr lang="th-TH" dirty="0"/>
              <a:t>และสถานีโทรทัศน์ที่เป็นเจ้าของสถานีวิทยุและสถานีวิทยุ อีเอสพีเอ็น และเครือข่ายวิทยุและสถานีวิทยุของ ดิสนีย์ ยังผลิตรายการโทรทัศน์แอ็คชั่นและแอนิเมชั่นดั้งเดิม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4992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lvl="0"/>
            <a:r>
              <a:rPr lang="th-TH" b="1" dirty="0"/>
              <a:t>สวนสนุกและรีสอร์ท (</a:t>
            </a:r>
            <a:r>
              <a:rPr lang="en-US" b="1" dirty="0"/>
              <a:t>Parks and Resorts)</a:t>
            </a:r>
            <a:r>
              <a:rPr lang="th-TH" dirty="0"/>
              <a:t> สวนสนุกดิสนีย์แลนส์ รวมถึงรีสอร์ทของดิสนีย์ทั่วโลก บริษัท เป็นเจ้าของและดำเนินกิจการ</a:t>
            </a:r>
            <a:r>
              <a:rPr lang="th-TH" b="1" dirty="0"/>
              <a:t>วอลดิสนีย์เวิร์ลรีสอร์ท( </a:t>
            </a:r>
            <a:r>
              <a:rPr lang="en-US" b="1" dirty="0"/>
              <a:t>Walt Disney World Resort )</a:t>
            </a:r>
            <a:r>
              <a:rPr lang="th-TH" dirty="0"/>
              <a:t>ในฟลอริด้า และดิสนีย์แลนด์รีสอร์ทในแคลิฟอร์เนีย ในต่างประเทศ บริษัท มีสัดส่วนการถือหุ้น </a:t>
            </a:r>
            <a:r>
              <a:rPr lang="en-US" dirty="0"/>
              <a:t>51% </a:t>
            </a:r>
            <a:r>
              <a:rPr lang="th-TH" dirty="0"/>
              <a:t>ในดิสนีย์แลนด์ปารีส  ถือหุ้น </a:t>
            </a:r>
            <a:r>
              <a:rPr lang="en-US" dirty="0"/>
              <a:t>48% </a:t>
            </a:r>
            <a:r>
              <a:rPr lang="th-TH" dirty="0"/>
              <a:t>ใน</a:t>
            </a:r>
            <a:r>
              <a:rPr lang="th-TH" b="1" dirty="0"/>
              <a:t>ฮ่องกงดิสนีย์แลนด์รีสอร์ท (</a:t>
            </a:r>
            <a:r>
              <a:rPr lang="en-US" b="1" dirty="0"/>
              <a:t>HKDL)</a:t>
            </a:r>
            <a:r>
              <a:rPr lang="en-US" dirty="0"/>
              <a:t> </a:t>
            </a:r>
            <a:r>
              <a:rPr lang="th-TH" dirty="0"/>
              <a:t>ซึ่งเป็นเจ้าของโรงแรมที่น่าสนใจในเซี่ยงไฮ้ดิสนีย์รีสอร์ท (ซึ่งอยู่ในระหว่างก่อสร้าง) </a:t>
            </a:r>
            <a:r>
              <a:rPr lang="en-US" dirty="0"/>
              <a:t>43% </a:t>
            </a:r>
            <a:r>
              <a:rPr lang="th-TH" dirty="0"/>
              <a:t>มีรายได้จากการสร้างรายได้จากโตเกียวดิสนีย์แลนด์รีสอร์ท ร้านค้าปลีก ร้านอาหารและความบันเทิง ศูนย์กีฬา ศูนย์ประชุม สวนน้ำ และสถานที่พักผ่อนหย่อนใจอื่น ๆ บริษัท ยังดำเนินธุรกิจดิสนีย์ล่องเรือและให้ความสนใจในการสร้างผลประโยชน์ให้กับสโมสรวันหยุดของดิสนีย์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9850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/>
            <a:r>
              <a:rPr lang="th-TH" b="1" dirty="0"/>
              <a:t>สตูดิโอเอนเตอร์เทนเมนต์</a:t>
            </a:r>
            <a:r>
              <a:rPr lang="en-US" b="1" dirty="0"/>
              <a:t> (Studio Entertainment</a:t>
            </a:r>
            <a:r>
              <a:rPr lang="th-TH" b="1" dirty="0"/>
              <a:t>)</a:t>
            </a:r>
            <a:r>
              <a:rPr lang="th-TH" dirty="0"/>
              <a:t>  ผลิตและจัดจำหน่ายภาพยนตร์ และภาพยนตร์แอนิเมชัน ในโรงภาพยนตร์และโทรทัศน์ภายใต้</a:t>
            </a:r>
            <a:r>
              <a:rPr lang="th-TH" b="1" dirty="0"/>
              <a:t>บริษัทวอลดิสนีย์พิคเจอร์( </a:t>
            </a:r>
            <a:r>
              <a:rPr lang="en-US" b="1" dirty="0"/>
              <a:t>Walt Disney Pictures), </a:t>
            </a:r>
            <a:r>
              <a:rPr lang="th-TH" b="1" dirty="0"/>
              <a:t>พิคซ่า(</a:t>
            </a:r>
            <a:r>
              <a:rPr lang="en-US" b="1" dirty="0"/>
              <a:t> Pixar), </a:t>
            </a:r>
            <a:r>
              <a:rPr lang="th-TH" b="1" dirty="0"/>
              <a:t>มาเวล(</a:t>
            </a:r>
            <a:r>
              <a:rPr lang="en-US" b="1" dirty="0"/>
              <a:t> Marvel), </a:t>
            </a:r>
            <a:r>
              <a:rPr lang="th-TH" b="1" dirty="0"/>
              <a:t>ทัชสโตนส์(</a:t>
            </a:r>
            <a:r>
              <a:rPr lang="en-US" b="1" dirty="0"/>
              <a:t> Touchstone),</a:t>
            </a:r>
            <a:r>
              <a:rPr lang="th-TH" b="1" dirty="0"/>
              <a:t>ลูคัสฟิล์ม(</a:t>
            </a:r>
            <a:r>
              <a:rPr lang="en-US" b="1" dirty="0"/>
              <a:t> </a:t>
            </a:r>
            <a:r>
              <a:rPr lang="en-US" b="1" dirty="0" err="1"/>
              <a:t>Lucasfilm</a:t>
            </a:r>
            <a:r>
              <a:rPr lang="en-US" b="1" dirty="0"/>
              <a:t>) </a:t>
            </a:r>
            <a:r>
              <a:rPr lang="th-TH" dirty="0"/>
              <a:t>และ</a:t>
            </a:r>
            <a:r>
              <a:rPr lang="th-TH" b="1" dirty="0"/>
              <a:t> ยูทีวี(</a:t>
            </a:r>
            <a:r>
              <a:rPr lang="en-US" b="1" dirty="0"/>
              <a:t>UTV) </a:t>
            </a:r>
            <a:r>
              <a:rPr lang="th-TH" dirty="0"/>
              <a:t>นอกจากนี้ บริษัท ยังมีการผลิตละครเวที และการบันทึกเสียงเพลง และลิขสิทธิ์โชว์เพื่อความบันเทิงสด รวมทั้งมีผลงานด้านภาพ ดนตรี เสียงและบริการหลังการผลิตอีกด้วย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9233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/>
            <a:r>
              <a:rPr lang="th-TH" b="1" dirty="0"/>
              <a:t>ผลิตภัณฑ์อุปโภคบริโภค</a:t>
            </a:r>
            <a:r>
              <a:rPr lang="en-US" b="1" dirty="0"/>
              <a:t>( Consumer Products)</a:t>
            </a:r>
            <a:r>
              <a:rPr lang="en-US" dirty="0"/>
              <a:t> </a:t>
            </a:r>
            <a:r>
              <a:rPr lang="th-TH" dirty="0"/>
              <a:t>ขายลิขสิทธิ์  คุณสมบัติทางภาพ และวรรณกรรมแก่ผู้ค้าปลีกรายต่างๆ ผู้โปรโมตและผู้เผยแพร่โฆษณาทั่วโลก นอกจากนี้ บริษัท ยังดำเนินธุรกิจจำหน่ายผลิตภัณฑ์ค้าปลีกออนไลน์และขายส่งผ่านทาง</a:t>
            </a:r>
            <a:r>
              <a:rPr lang="th-TH" b="1" dirty="0"/>
              <a:t>เดอะดิสนีย์สโตว์( </a:t>
            </a:r>
            <a:r>
              <a:rPr lang="en-US" b="1" dirty="0"/>
              <a:t>The Disney Store)</a:t>
            </a:r>
            <a:r>
              <a:rPr lang="en-US" dirty="0"/>
              <a:t> </a:t>
            </a:r>
            <a:r>
              <a:rPr lang="th-TH" dirty="0"/>
              <a:t>และ </a:t>
            </a:r>
            <a:r>
              <a:rPr lang="th-TH" b="1" dirty="0"/>
              <a:t>ดิสนีย์สโตว์ดอทคอม(</a:t>
            </a:r>
            <a:r>
              <a:rPr lang="en-US" b="1" dirty="0"/>
              <a:t>DisneyStore.com)</a:t>
            </a:r>
            <a:r>
              <a:rPr lang="en-US" dirty="0"/>
              <a:t> </a:t>
            </a:r>
            <a:r>
              <a:rPr lang="th-TH" dirty="0"/>
              <a:t>จัดพิมพ์หนังสือและนิตยสารเพื่อการศึกษาและหนังสือการ์ตูนสำหรับเด็กและครอบครัวและดำเนินการศูนย์การเรียนรู้ภาษาอังกฤษในประเทศจี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366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/>
            <a:r>
              <a:rPr lang="th-TH" b="1" dirty="0"/>
              <a:t>อินเตอร์แอคทีฟ</a:t>
            </a:r>
            <a:r>
              <a:rPr lang="en-US" b="1" dirty="0"/>
              <a:t> (Interactive)</a:t>
            </a:r>
            <a:r>
              <a:rPr lang="th-TH" dirty="0"/>
              <a:t>ในส่วนนี้ บริษัท จะสร้างและนำเสนอเนื้อหาบันเทิงและไลฟ์สไตล์ที่มีตราสินค้าในแพลตฟอร์มออนไลน์และสื่ออินเตอร์แอคทีฟ รวมถึงการผลิตและจำหน่ายเกมหลายแพลตฟอร์มการออกใบอนุญาตเนื้อหาเกม และการพัฒนาบริการออนไลน์ที่มีตราสินค้า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70154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:\สวนสุนัน\ผศ\ผศtui\บทที่9\Presentation1\Slide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075"/>
            <a:ext cx="8964488" cy="6471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0092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dirty="0"/>
              <a:t>เทรนเทคโนโลยีสื่อในปัจจุบัน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07504" y="1052736"/>
            <a:ext cx="89289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/>
              <a:t>	เค</a:t>
            </a:r>
            <a:r>
              <a:rPr lang="th-TH" b="1" dirty="0"/>
              <a:t>วิน สตีเวน (</a:t>
            </a:r>
            <a:r>
              <a:rPr lang="en-US" b="1" u="sng" dirty="0">
                <a:hlinkClick r:id="rId2"/>
              </a:rPr>
              <a:t>Kevin Stevens</a:t>
            </a:r>
            <a:r>
              <a:rPr lang="en-US" b="1" u="sng" dirty="0"/>
              <a:t>)</a:t>
            </a:r>
            <a:r>
              <a:rPr lang="en-US" u="sng" dirty="0"/>
              <a:t> </a:t>
            </a:r>
            <a:r>
              <a:rPr lang="th-TH" u="sng" dirty="0"/>
              <a:t>นักการตลาด</a:t>
            </a:r>
            <a:r>
              <a:rPr lang="th-TH" dirty="0"/>
              <a:t>ได้กล่าวถึงเทคโนโลยีใหม่ๆที่กำลังจะเป็นที่นิยมในอนาคต</a:t>
            </a:r>
            <a:r>
              <a:rPr lang="th-TH" u="sng" dirty="0"/>
              <a:t>ในบทความ</a:t>
            </a:r>
            <a:r>
              <a:rPr lang="th-TH" b="1" u="sng" dirty="0"/>
              <a:t>ดิจิทัลมีเดียเทรนฟอร์2016 </a:t>
            </a:r>
            <a:r>
              <a:rPr lang="en-US" b="1" dirty="0"/>
              <a:t>(Digital media trends for 2016, 2015)</a:t>
            </a:r>
            <a:r>
              <a:rPr lang="en-US" dirty="0"/>
              <a:t> </a:t>
            </a:r>
            <a:r>
              <a:rPr lang="th-TH" dirty="0"/>
              <a:t>เทคโนโลยีใหม่ๆที่กำลังจะเป็นที่นิยมในอนาคตดังนี้ </a:t>
            </a:r>
            <a:endParaRPr lang="en-US" b="1" dirty="0"/>
          </a:p>
          <a:p>
            <a:r>
              <a:rPr lang="th-TH" b="1" dirty="0"/>
              <a:t>8.2.1 อุปกรณ์โลกเสมือนจริง (</a:t>
            </a:r>
            <a:r>
              <a:rPr lang="en-US" b="1" dirty="0"/>
              <a:t>Visual reality -VR)</a:t>
            </a:r>
            <a:endParaRPr lang="en-US" dirty="0"/>
          </a:p>
          <a:p>
            <a:r>
              <a:rPr lang="th-TH" dirty="0"/>
              <a:t>ในปัจจุบัน</a:t>
            </a:r>
            <a:r>
              <a:rPr lang="th-TH" b="1" dirty="0"/>
              <a:t>อุปกรณ์โลกเสมือนจริง (</a:t>
            </a:r>
            <a:r>
              <a:rPr lang="en-US" b="1" dirty="0"/>
              <a:t>Visual reality -VR)</a:t>
            </a:r>
            <a:r>
              <a:rPr lang="th-TH" dirty="0"/>
              <a:t>กำลังเป็นที่นิยมและเกิดการสร้างสื่อเพื่อรองรับอุปกรณ์นี้ ขณะนี้อุปกรณ์ </a:t>
            </a:r>
            <a:r>
              <a:rPr lang="en-US" dirty="0"/>
              <a:t>VR </a:t>
            </a:r>
            <a:r>
              <a:rPr lang="th-TH" dirty="0"/>
              <a:t>มีให้เลือกใช้งานหลากหลายเช่น</a:t>
            </a:r>
            <a:r>
              <a:rPr lang="th-TH" b="1" dirty="0"/>
              <a:t>กูเกิ้ลการ์ดบอร์ด </a:t>
            </a:r>
            <a:r>
              <a:rPr lang="en-US" b="1" dirty="0"/>
              <a:t>(Google Cardboard) </a:t>
            </a:r>
            <a:r>
              <a:rPr lang="th-TH" dirty="0"/>
              <a:t>แต่ในปีค.ศ.2016 มี</a:t>
            </a:r>
            <a:r>
              <a:rPr lang="th-TH" b="1" dirty="0"/>
              <a:t>ชุดหูฟัง </a:t>
            </a:r>
            <a:r>
              <a:rPr lang="en-US" b="1" dirty="0"/>
              <a:t>VR</a:t>
            </a:r>
            <a:r>
              <a:rPr lang="en-US" dirty="0"/>
              <a:t> </a:t>
            </a:r>
            <a:r>
              <a:rPr lang="th-TH" dirty="0"/>
              <a:t>ที่คาดว่าจะได้รับการเผยแพร่เช่นเดียวกับ </a:t>
            </a:r>
            <a:r>
              <a:rPr lang="th-TH" b="1" dirty="0"/>
              <a:t>โซนี่เพลสเตชันวีอาร์(</a:t>
            </a:r>
            <a:r>
              <a:rPr lang="en-US" b="1" dirty="0"/>
              <a:t>Sony PlayStation VR)</a:t>
            </a:r>
            <a:r>
              <a:rPr lang="en-US" dirty="0"/>
              <a:t> </a:t>
            </a:r>
            <a:r>
              <a:rPr lang="th-TH" dirty="0"/>
              <a:t>นิตยสารนิวยอร์คทามส์ มอบชุดหูฟัง กูเกิ้ลการ์ดบอร์ดจำนวน </a:t>
            </a:r>
            <a:r>
              <a:rPr lang="en-US" dirty="0"/>
              <a:t>1.3 </a:t>
            </a:r>
            <a:r>
              <a:rPr lang="th-TH" dirty="0"/>
              <a:t>ล้านชิ้นให้แก่สมาชิกผู้พิมพ์ในเดือนพฤศจิกายนเพื่อสร้างโลกเสมือนจริงจากทั่วทุกมุมโลก ในตอนนี้อาจเป็นสื่อใหม่ที่เป็นเคล็ดลับในการสร้างแบรนด์ในอนาคต อาจกลายเป็น เป็นโทรศัพท์มือถือและวิดีโอ เป็นสถานที่สำคัญสำหรับการโต้ตอบของผู้บริโภค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9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xresdefaul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7" y="1819275"/>
            <a:ext cx="5724525" cy="3219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96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400" y="3162141"/>
          <a:ext cx="5791200" cy="1402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19069"/>
                <a:gridCol w="4372131"/>
              </a:tblGrid>
              <a:tr h="1175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สัปดาห์ที่ </a:t>
                      </a:r>
                      <a:r>
                        <a:rPr lang="en-US" sz="1600">
                          <a:effectLst/>
                        </a:rPr>
                        <a:t>15-16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บทที่ </a:t>
                      </a: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แบบจำลองธุรกิจของคาแลคเตอร์และการต่อยอดธุรกิจ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เทรนเทคโนโลยีสื่อในปัจจุบัน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นโยบายทางด้านสื่อในประเทศไทยในปัจจุบัน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หน่วยงานรัฐที่ให้การสนับสนุนสื่อใหม่ในปัจจุบัน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829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b="1" dirty="0"/>
              <a:t>8.2.2 เทคโนโลยีความเป็นจริงเสริม หรือ เออาร์ (</a:t>
            </a:r>
            <a:r>
              <a:rPr lang="en-US" b="1" dirty="0"/>
              <a:t>AR : Augmented Reality Technology)</a:t>
            </a:r>
            <a:r>
              <a:rPr lang="en-US" dirty="0"/>
              <a:t/>
            </a:r>
            <a:br>
              <a:rPr lang="en-US" dirty="0"/>
            </a:br>
            <a:r>
              <a:rPr lang="th-TH" dirty="0"/>
              <a:t>            คือ</a:t>
            </a:r>
            <a:r>
              <a:rPr lang="th-TH" b="1" dirty="0"/>
              <a:t>เทคโนโลยีความเป็นจริงเสริม หรือ เออาร์ (</a:t>
            </a:r>
            <a:r>
              <a:rPr lang="en-US" b="1" dirty="0"/>
              <a:t>AR : Augmented Reality Technology)</a:t>
            </a:r>
            <a:r>
              <a:rPr lang="en-US" dirty="0"/>
              <a:t> </a:t>
            </a:r>
            <a:r>
              <a:rPr lang="th-TH" dirty="0"/>
              <a:t>ที่สามารถผนวกโลกแห่งความเป็นจริงและโลกดิจิตอลเข้าด้วยกัน บนเทคโนโลยีเสมือนจริงที่แสดงภาพดิจิตอลซ้อนทับบนสภาพแวดล้อมของจริงได้ เพื่อสร้างความดึงดูด น่าสนใจ และมุมมองเพิ่มเติมแก่สินค้าและบริการต่างๆเทคโนโลยีนี้ทำให้มีการเปลี่ยนแปลงการมีปฏิสัมพันธ์ระหว่างคนกับสิ่งต่างๆ รอบตัว ประสบการณ์ </a:t>
            </a:r>
            <a:r>
              <a:rPr lang="en-US" b="1" dirty="0"/>
              <a:t>AR</a:t>
            </a:r>
            <a:r>
              <a:rPr lang="en-US" dirty="0"/>
              <a:t> </a:t>
            </a:r>
            <a:r>
              <a:rPr lang="th-TH" dirty="0"/>
              <a:t>ที่กลายเป็นปรากฏการณ์ที่ทุกคนพูดถึงในขณะนี้ คงไม่พ้น เกมบนมือถือสุดฮิตอย่าง</a:t>
            </a:r>
            <a:r>
              <a:rPr lang="th-TH" b="1" dirty="0"/>
              <a:t>โปเกมอน โก </a:t>
            </a:r>
            <a:r>
              <a:rPr lang="en-US" b="1" dirty="0"/>
              <a:t>(</a:t>
            </a:r>
            <a:r>
              <a:rPr lang="en-US" b="1" dirty="0" err="1"/>
              <a:t>Pokemon</a:t>
            </a:r>
            <a:r>
              <a:rPr lang="en-US" b="1" dirty="0"/>
              <a:t> Go) </a:t>
            </a:r>
            <a:r>
              <a:rPr lang="th-TH" dirty="0"/>
              <a:t>ที่ทำให้คนคลั่งไคล้ไปทั่วโลก เกมนี้ก็เป็นสิ่งที่มาช่วยพิสูจน์ว่า เทคโนโลยี เออาร์ ได้ก้าวเข้าสู่ตลาดผู้บริโภคเป็นที่เรียบร้อยแล้ว</a:t>
            </a:r>
            <a:r>
              <a:rPr lang="en-US" dirty="0"/>
              <a:t> </a:t>
            </a:r>
            <a:r>
              <a:rPr lang="th-TH" dirty="0"/>
              <a:t>คุณอาจเห็นแอปพลิเคชันการแปลภาษาในทันที หรือบอกเส้นทางแผนที่ซ้อนทับบนถนนผ่านกล้องถ่ายรูปในโทรศัพท์ของคุณ สิ่งที่ดีเกี่ยวกับ เออาร์ สำหรับแบรนด์คือการทำงานได้ดีกับสื่อแบบดั้งเดิม โฆษณากลางแจ้งและโฆษณาสิ่งพิมพ์สามารถใช้ เออาร์ เพื่อดึงข้อมูลเพิ่มเติมและองค์ประกอบเชิงโต้ตอบทั้งหมดซึ่งอาจเป็นไปไม่ได้ที่จะนำมารวมไว้ในโฆษณามาตรฐา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40029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/>
              <a:t>8.2.3 มัลติแพลตฟอร์มทีวีและอีโคซิสเต็ม (</a:t>
            </a:r>
            <a:r>
              <a:rPr lang="en-US" b="1" dirty="0"/>
              <a:t>Multi platform TV &amp; Ecosystem)</a:t>
            </a:r>
            <a:endParaRPr lang="en-US" dirty="0"/>
          </a:p>
          <a:p>
            <a:r>
              <a:rPr lang="th-TH" b="1" dirty="0"/>
              <a:t>มัลติแพลตฟอร์มทีวี(</a:t>
            </a:r>
            <a:r>
              <a:rPr lang="en-US" b="1" dirty="0"/>
              <a:t>Multi platform TV)</a:t>
            </a:r>
            <a:r>
              <a:rPr lang="th-TH" dirty="0"/>
              <a:t>คือโทรทัศน์ที่รองรับระบบออนไลน์ สามารถรับชมคลิ๊ปทางอินเตอร์เนตอย่าง</a:t>
            </a:r>
            <a:r>
              <a:rPr lang="th-TH" b="1" dirty="0"/>
              <a:t>ยูทูป(</a:t>
            </a:r>
            <a:r>
              <a:rPr lang="en-US" b="1" dirty="0" err="1"/>
              <a:t>Youtube</a:t>
            </a:r>
            <a:r>
              <a:rPr lang="en-US" b="1" dirty="0"/>
              <a:t>)</a:t>
            </a:r>
            <a:r>
              <a:rPr lang="th-TH" dirty="0"/>
              <a:t>ผ่านทางหน้าจอโทรทัศน์ เกิดขึ้นจากไลฟ์สไตย์ของผู้บริโภคที่เปลี่ยนไป คนทั่วไปรับชมสื่อจากโทรศัพย์มือถือและอินเตอร์เนตมากขึ้นหัวใจหลักของสื่อในอนาคตคือการ</a:t>
            </a:r>
            <a:r>
              <a:rPr lang="en-US" dirty="0"/>
              <a:t> “</a:t>
            </a:r>
            <a:r>
              <a:rPr lang="th-TH" dirty="0"/>
              <a:t>ผสมผสาน</a:t>
            </a:r>
            <a:r>
              <a:rPr lang="en-US" dirty="0"/>
              <a:t>”</a:t>
            </a:r>
            <a:r>
              <a:rPr lang="th-TH" dirty="0"/>
              <a:t>แพลตฟอร์มแต่ละประเภทเข้าด้วยกัน เพื่อนำพา</a:t>
            </a:r>
            <a:r>
              <a:rPr lang="en-US" dirty="0"/>
              <a:t> “</a:t>
            </a:r>
            <a:r>
              <a:rPr lang="th-TH" dirty="0"/>
              <a:t>คอนเทนต์</a:t>
            </a:r>
            <a:r>
              <a:rPr lang="en-US" dirty="0"/>
              <a:t>” </a:t>
            </a:r>
            <a:r>
              <a:rPr lang="th-TH" dirty="0"/>
              <a:t>ไปอยู่ใกล้กับผู้บริโภคให้มากที่สุด เช่นกรณี</a:t>
            </a:r>
            <a:r>
              <a:rPr lang="en-US" dirty="0"/>
              <a:t> </a:t>
            </a:r>
            <a:r>
              <a:rPr lang="en-US" b="1" dirty="0"/>
              <a:t>“</a:t>
            </a:r>
            <a:r>
              <a:rPr lang="th-TH" b="1" dirty="0"/>
              <a:t>ทีวีดิจิตอล</a:t>
            </a:r>
            <a:r>
              <a:rPr lang="en-US" b="1" dirty="0"/>
              <a:t>”</a:t>
            </a:r>
            <a:r>
              <a:rPr lang="en-US" dirty="0"/>
              <a:t> </a:t>
            </a:r>
            <a:r>
              <a:rPr lang="th-TH" dirty="0"/>
              <a:t>ผสานเข้ากับสื่อออนไลน์ โดยสื่อทีวี มีประสิทธิภาพเข้าถึงคนกลุ่มกว้าง ขณะที่สื่อออนไลน์ เหมาะสำหรับการเจาะจงกลุ่มเป้าหมาย และทำให้เกิด</a:t>
            </a:r>
            <a:r>
              <a:rPr lang="th-TH" b="1" dirty="0"/>
              <a:t>อีโคซิสเต็ม( </a:t>
            </a:r>
            <a:r>
              <a:rPr lang="en-US" b="1" dirty="0"/>
              <a:t>Ecosystem</a:t>
            </a:r>
            <a:r>
              <a:rPr lang="th-TH" b="1" dirty="0"/>
              <a:t>)</a:t>
            </a:r>
            <a:r>
              <a:rPr lang="th-TH" dirty="0"/>
              <a:t>หรือกลยุทธ์ระบบนิเวศ ที่บูรณาการร่วมกันทั้งฝั่งของสื่อ</a:t>
            </a:r>
            <a:r>
              <a:rPr lang="en-US" dirty="0"/>
              <a:t>, </a:t>
            </a:r>
            <a:r>
              <a:rPr lang="th-TH" dirty="0"/>
              <a:t>เอเยนซี่ และผู้ลงโฆษณา อาทิเช่นผู้ใช้ผลิตภัณฑ์ของบริษัทแอปเปิ้ลเริ่มต้นจากการใช้</a:t>
            </a:r>
            <a:r>
              <a:rPr lang="th-TH" b="1" dirty="0"/>
              <a:t>ไอแพด( </a:t>
            </a:r>
            <a:r>
              <a:rPr lang="en-US" b="1" dirty="0"/>
              <a:t>iPod)</a:t>
            </a:r>
            <a:r>
              <a:rPr lang="en-US" dirty="0"/>
              <a:t> </a:t>
            </a:r>
            <a:r>
              <a:rPr lang="th-TH" dirty="0"/>
              <a:t>เป็นเครื่องเล่นในการฟังเพลง เมื่อมี</a:t>
            </a:r>
            <a:r>
              <a:rPr lang="th-TH" b="1" dirty="0"/>
              <a:t>ไอโฟน( </a:t>
            </a:r>
            <a:r>
              <a:rPr lang="en-US" b="1" dirty="0"/>
              <a:t>iPhone)</a:t>
            </a:r>
            <a:r>
              <a:rPr lang="en-US" dirty="0"/>
              <a:t> </a:t>
            </a:r>
            <a:r>
              <a:rPr lang="th-TH" dirty="0"/>
              <a:t>ออกมาก็ขยับขึ้นมาใช้ไอโฟนเป็นโทรศัพท์มือถือ จากนั้นเมื่อติดใจในทั้งรูปแบบ ความง่าย ในการใช้งานของผลิตภัณฑ์แอปเปิ้ล จากนั้นเมื่อมีโอกาสซื้อโน้ตบุ๊คหรือเครื่องคอมพิวเตอร์ก็จะพบว่าเพื่อให้อุปกรณ์ต่างๆ เชื่อมต่อกันมากขึ้นก็เลยซื้อ</a:t>
            </a:r>
            <a:r>
              <a:rPr lang="th-TH" b="1" dirty="0"/>
              <a:t>ไอแม็ค( </a:t>
            </a:r>
            <a:r>
              <a:rPr lang="en-US" b="1" dirty="0"/>
              <a:t>iMac)</a:t>
            </a:r>
            <a:r>
              <a:rPr lang="en-US" dirty="0"/>
              <a:t> </a:t>
            </a:r>
            <a:r>
              <a:rPr lang="th-TH" dirty="0"/>
              <a:t>และเพื่อให้ทำงานได้สอดคล้องกันมากขึ้นก็จะใช้ซอฟต์แวร์ของแอปเปิ้ล เนื่องจากสื่อทุกวันนี้ ไม่ได้มีแค่ </a:t>
            </a:r>
            <a:r>
              <a:rPr lang="th-TH" b="1" dirty="0"/>
              <a:t>ออฟไลน์แพลทฟอร์ม(</a:t>
            </a:r>
            <a:r>
              <a:rPr lang="en-US" b="1" dirty="0"/>
              <a:t>Offline Platform) </a:t>
            </a:r>
            <a:r>
              <a:rPr lang="th-TH" dirty="0"/>
              <a:t>เท่านั้น แต่ต้องผสมผสานเข้ากับ</a:t>
            </a:r>
            <a:r>
              <a:rPr lang="th-TH" b="1" dirty="0"/>
              <a:t>ออนไลน์แพลทฟอร์ม( </a:t>
            </a:r>
            <a:r>
              <a:rPr lang="en-US" b="1" dirty="0"/>
              <a:t>Online Platform)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54471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h-TH" b="1" dirty="0"/>
              <a:t>8.2.4 แอด เพอเสิลนอลไลฟ์เซชัน (</a:t>
            </a:r>
            <a:r>
              <a:rPr lang="en-US" b="1" dirty="0"/>
              <a:t>AD Personalization</a:t>
            </a:r>
            <a:r>
              <a:rPr lang="en-US" dirty="0"/>
              <a:t> )</a:t>
            </a:r>
          </a:p>
          <a:p>
            <a:pPr fontAlgn="base"/>
            <a:r>
              <a:rPr lang="th-TH" dirty="0"/>
              <a:t>คือการทำโฆษณา การตลาดทางด้าน ดิจิทัล ที่พยายามนำเสนอสินค้า และบริการให้ตรงกับใจผู้บริโภคให้ได้มากที่สุด โดยไม่จำเป็นต้องเสนอสินค้าชนิดเดียวกันให้กับทุกคน แต่มุ่งเจาะจงไปที่ความต้องการที่แท้จริงของแต่ละคนหรือกลุ่มของผู้บริโภค ตัวอย่างแอด เพอเสิลนอลไลฟ์เซชัน นั้นเกิดขึ้นในอุตสาหกรรม </a:t>
            </a:r>
            <a:r>
              <a:rPr lang="th-TH" b="1" dirty="0"/>
              <a:t>อีคอมเมิร์ส(</a:t>
            </a:r>
            <a:r>
              <a:rPr lang="en-US" b="1" dirty="0"/>
              <a:t>E-Commerce)</a:t>
            </a:r>
            <a:r>
              <a:rPr lang="en-US" dirty="0"/>
              <a:t> </a:t>
            </a:r>
            <a:r>
              <a:rPr lang="th-TH" dirty="0"/>
              <a:t>อย่างเช่นเวบขายหนังสืออย่าง</a:t>
            </a:r>
            <a:r>
              <a:rPr lang="th-TH" b="1" dirty="0"/>
              <a:t>อาเมซอน( </a:t>
            </a:r>
            <a:r>
              <a:rPr lang="en-US" b="1" dirty="0"/>
              <a:t>Amazon)</a:t>
            </a:r>
            <a:r>
              <a:rPr lang="en-US" dirty="0"/>
              <a:t> </a:t>
            </a:r>
            <a:r>
              <a:rPr lang="th-TH" dirty="0"/>
              <a:t>ที่บริการขายหนังสือต่าง ๆ</a:t>
            </a:r>
            <a:r>
              <a:rPr lang="en-US" dirty="0"/>
              <a:t>  </a:t>
            </a:r>
            <a:r>
              <a:rPr lang="th-TH" dirty="0"/>
              <a:t>ซึ่งระบบของอาเมซอนนั้นทำการเก็บข้อมูลผู้ซื้อและกลุ่มเพื่อนของผู้ซื้อทั้งหลาย ทำให้สามารถรับรู้ว่าผู้ซื้อนั้นมีแน้วโน้มจะชอบสินค้าอะไร และมีพฤติกรรมการซื้อแบบไหน ทำให้เมื่อมีสินค้าที่ตรงความต้องการ หรือสิ่งที่ตรงกับพฤติกรรมผู้บริโภคเอง ก็ยังสามารถแนะนำสินค้าเหล่านั้นได้ด้วย นอกจากนี้ยังสามารถแจ้งเตือนผู้ใช้ด้วยว่าเพื่อนของผู้บรฺโภคนั้นซื้อหนังสืออะไรบ้าง เพื่อเป็นการกระตุ้นให้ผู้บริโภคนั้นซื้อตาม ด้วยวิธีนี้ทำให้อาเมซอน นั้นสามารถสร้างรายได้ เพิ่มขึ้น </a:t>
            </a:r>
            <a:r>
              <a:rPr lang="en-US" dirty="0"/>
              <a:t>10-30% </a:t>
            </a:r>
            <a:r>
              <a:rPr lang="th-TH" dirty="0"/>
              <a:t>ต่อปีเลยทีเดียว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14682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fontAlgn="base"/>
            <a:r>
              <a:rPr lang="th-TH" b="1" dirty="0"/>
              <a:t>8.2.5 เครื่องพิมพ์ </a:t>
            </a:r>
            <a:r>
              <a:rPr lang="en-US" b="1" dirty="0"/>
              <a:t>3</a:t>
            </a:r>
            <a:r>
              <a:rPr lang="th-TH" b="1" dirty="0"/>
              <a:t>มิติ</a:t>
            </a:r>
            <a:r>
              <a:rPr lang="en-US" b="1" dirty="0"/>
              <a:t>(3D Printer)</a:t>
            </a:r>
            <a:endParaRPr lang="en-US" dirty="0"/>
          </a:p>
          <a:p>
            <a:r>
              <a:rPr lang="th-TH" b="1" dirty="0"/>
              <a:t>เครื่องพิมพ์ </a:t>
            </a:r>
            <a:r>
              <a:rPr lang="en-US" b="1" dirty="0"/>
              <a:t>3</a:t>
            </a:r>
            <a:r>
              <a:rPr lang="th-TH" b="1" dirty="0"/>
              <a:t>มิติ </a:t>
            </a:r>
            <a:r>
              <a:rPr lang="en-US" b="1" dirty="0"/>
              <a:t>(3D Printer)</a:t>
            </a:r>
            <a:r>
              <a:rPr lang="en-US" dirty="0"/>
              <a:t> </a:t>
            </a:r>
            <a:r>
              <a:rPr lang="th-TH" dirty="0"/>
              <a:t>หรือ </a:t>
            </a:r>
            <a:r>
              <a:rPr lang="th-TH" b="1" dirty="0"/>
              <a:t>แรพปิด โปรโตไทป์( </a:t>
            </a:r>
            <a:r>
              <a:rPr lang="en-US" b="1" dirty="0"/>
              <a:t>Rapid Prototype -RP)</a:t>
            </a:r>
            <a:r>
              <a:rPr lang="en-US" dirty="0"/>
              <a:t> </a:t>
            </a:r>
            <a:r>
              <a:rPr lang="th-TH" dirty="0"/>
              <a:t>หรือ นั้นมีใช้กันมาเกือบ </a:t>
            </a:r>
            <a:r>
              <a:rPr lang="en-US" dirty="0"/>
              <a:t>30 </a:t>
            </a:r>
            <a:r>
              <a:rPr lang="th-TH" dirty="0"/>
              <a:t>ปีแล้ว แต่ใช้กันในวงจำกัดในบริษัทขนาดใหญ่ หรือ ในแลปใหญ่ๆเท่านั้นเช่นในอุตสาหกรรมสร้างเครื่องประดับ เพิ่งจะได้รับความนิยมในผู้ใช้จำนวนมาก และมีราคาลดลง เมื่อประมาณปี </a:t>
            </a:r>
            <a:r>
              <a:rPr lang="en-US" dirty="0"/>
              <a:t>2009 </a:t>
            </a:r>
            <a:r>
              <a:rPr lang="th-TH" dirty="0"/>
              <a:t>นี่เอง </a:t>
            </a:r>
            <a:endParaRPr lang="en-US" dirty="0"/>
          </a:p>
          <a:p>
            <a:r>
              <a:rPr lang="th-TH" dirty="0"/>
              <a:t>เครื่องพิมพ์ </a:t>
            </a:r>
            <a:r>
              <a:rPr lang="en-US" dirty="0"/>
              <a:t>3</a:t>
            </a:r>
            <a:r>
              <a:rPr lang="th-TH" dirty="0"/>
              <a:t>มิติมีหลายประเภทแตกต่างกันออกไป บางชนิดพิมพ์โดยฉีดเส้นพลาสติกออกมาก บางชนิดพ่นน้ำพลาสติกเรซิ่นออกมา แล้วฐานแสงให้เรซิ่นแข็งในแต่ละชั้น บางชนิดฉีดซีเมนต์ใช้</a:t>
            </a:r>
            <a:r>
              <a:rPr lang="th-TH" u="sng" dirty="0">
                <a:hlinkClick r:id="rId2" tooltip="สร้างบ้านทั้งหลังด้วย 3D Printer อนาคตใหม่ของวงการก่อสร้าง"/>
              </a:rPr>
              <a:t>สร้างบ้าน</a:t>
            </a:r>
            <a:r>
              <a:rPr lang="en-US" dirty="0"/>
              <a:t>, </a:t>
            </a:r>
            <a:r>
              <a:rPr lang="th-TH" dirty="0"/>
              <a:t>ฉีดน้ำตาล</a:t>
            </a:r>
            <a:r>
              <a:rPr lang="th-TH" u="sng" dirty="0">
                <a:hlinkClick r:id="rId3"/>
              </a:rPr>
              <a:t>ทำขนม</a:t>
            </a:r>
            <a:r>
              <a:rPr lang="en-US" dirty="0"/>
              <a:t>, </a:t>
            </a:r>
            <a:r>
              <a:rPr lang="th-TH" dirty="0"/>
              <a:t>หรือแม้กระทั่งสเต็มเซลล์</a:t>
            </a:r>
            <a:r>
              <a:rPr lang="th-TH" u="sng" dirty="0">
                <a:hlinkClick r:id="rId4" tooltip="Bio-Printing พิมพ์อวัยวะจากเครื่อง 3D Printer"/>
              </a:rPr>
              <a:t>กับการพิมพ์อวัยวะ</a:t>
            </a:r>
            <a:r>
              <a:rPr lang="en-US" dirty="0"/>
              <a:t> </a:t>
            </a:r>
            <a:r>
              <a:rPr lang="th-TH" dirty="0"/>
              <a:t>ก็มี การสร้างโมเดลจากโปรแกรมสามมิติสามารถนำไปขายได้ในอินเตอร์เนตแล้วสร้างเป็นของเล่น โมเดลฟิกเกอร์ไว้ที่บ้านได้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7259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/>
              <a:t>8.2.6 โฮโลแกรม (</a:t>
            </a:r>
            <a:r>
              <a:rPr lang="en-US" b="1" dirty="0"/>
              <a:t>Hologram)</a:t>
            </a:r>
            <a:endParaRPr lang="en-US" dirty="0"/>
          </a:p>
          <a:p>
            <a:r>
              <a:rPr lang="th-TH" dirty="0"/>
              <a:t>โฮโลแกรม เป็นภาพที่มีลักษณะ </a:t>
            </a:r>
            <a:r>
              <a:rPr lang="en-US" dirty="0"/>
              <a:t>3 </a:t>
            </a:r>
            <a:r>
              <a:rPr lang="th-TH" dirty="0"/>
              <a:t>มิติ ซึ่งแตกต่างจากภาพ </a:t>
            </a:r>
            <a:r>
              <a:rPr lang="en-US" dirty="0"/>
              <a:t>2 </a:t>
            </a:r>
            <a:r>
              <a:rPr lang="th-TH" dirty="0"/>
              <a:t>มิติ ภาพฮอโลแกรมจะใช้หลักการสร้างภาพให้มีการแทรกสอดของแสงที่มากระทบรูปภาพ โดยการฉายแสงเลเซอร์จากแหล่งเดียวกัน แยกเป็น </a:t>
            </a:r>
            <a:r>
              <a:rPr lang="en-US" dirty="0"/>
              <a:t>2 </a:t>
            </a:r>
            <a:r>
              <a:rPr lang="th-TH" dirty="0"/>
              <a:t>ลำแสง ลำแสงหนึ่งเป็นลำแสงอ้างอิงเล็งตรงไปที่แผ่นฟิล์ม อีกลำแสงหนึ่งเล็งไปที่วัตถุและสะท้อนไปยังฟิล์ม แสงจากทั้งสองแหล่งจะถูกบันทึกไว้บนฟิล์มในรูปแบบของ</a:t>
            </a:r>
            <a:r>
              <a:rPr lang="th-TH" b="1" dirty="0"/>
              <a:t>การแทรกสอด (</a:t>
            </a:r>
            <a:r>
              <a:rPr lang="en-US" b="1" dirty="0"/>
              <a:t>Interference Pattern)</a:t>
            </a:r>
            <a:r>
              <a:rPr lang="en-US" dirty="0"/>
              <a:t> </a:t>
            </a:r>
            <a:r>
              <a:rPr lang="th-TH" dirty="0"/>
              <a:t>ซึ่งมองไม่คล้ายกับรูปของวัตถุต้นแบบ ก่อให้เกิด</a:t>
            </a:r>
            <a:r>
              <a:rPr lang="th-TH" b="1" dirty="0"/>
              <a:t>ภาพเสมือน (</a:t>
            </a:r>
            <a:r>
              <a:rPr lang="en-US" b="1" dirty="0"/>
              <a:t>Virtual image)</a:t>
            </a:r>
            <a:r>
              <a:rPr lang="en-US" dirty="0"/>
              <a:t> </a:t>
            </a:r>
            <a:r>
              <a:rPr lang="th-TH" dirty="0"/>
              <a:t>ขึ้นมาตามมุมของแสงที่มาตกกระทบ ทำให้ตาของเรารับแสงอีกด้านหนึ่งของแผ่นโฮโลแกรม เกิดเห็นภาพ </a:t>
            </a:r>
            <a:r>
              <a:rPr lang="en-US" dirty="0"/>
              <a:t>3 </a:t>
            </a:r>
            <a:r>
              <a:rPr lang="th-TH" dirty="0"/>
              <a:t>มิติขึ้น</a:t>
            </a:r>
            <a:endParaRPr lang="en-US" dirty="0"/>
          </a:p>
          <a:p>
            <a:r>
              <a:rPr lang="th-TH" dirty="0"/>
              <a:t>โฮโลแกรมถูกนำไปใช้ในการสร้างสื่อต่างๆมากขึ้น ด้วยความเจริญทางเทคโนโลยีทำให้มีความสมจริงมากขึ้นและราคาถูกลง สามารถสร้างสื่อที่เกิดความสมจริงมากขึ้นเช่น นำศิลปินที่เสียชีวิตไปแล้วมาแสดงคอนเสิร์ท หรือศิลปินการ์ตูนอย่าง </a:t>
            </a:r>
            <a:r>
              <a:rPr lang="th-TH" b="1" dirty="0"/>
              <a:t>ฮัสสึเนะมิกุ</a:t>
            </a:r>
            <a:r>
              <a:rPr lang="th-TH" dirty="0"/>
              <a:t>  หรือการประชุมทางไกลที่สามารถเห็นผู้ร่วมประชุมโดยตัวจริงไม่ได้มาอยู่ที่ตรงนั้นเป็นต้น ปัจจุบัน</a:t>
            </a:r>
            <a:r>
              <a:rPr lang="th-TH" b="1" dirty="0"/>
              <a:t>ไมโครซอฟต์เปิดตัวระบบปฏิบัติการล่าสุด วินโดวส์เท็น ที่พร้อมวางขายแว่นสร้างภาพเสมือนจริงโฮโลเลนส์( </a:t>
            </a:r>
            <a:r>
              <a:rPr lang="en-US" b="1" dirty="0" err="1"/>
              <a:t>HoloLens</a:t>
            </a:r>
            <a:r>
              <a:rPr lang="th-TH" b="1" dirty="0"/>
              <a:t>) </a:t>
            </a:r>
            <a:r>
              <a:rPr lang="th-TH" dirty="0"/>
              <a:t> โดยแว่นโฮโลเลนส์ช่วยให้ผู้ใช้สามารถสร้างภาพเสมือนสามมิติขึ้นในโลกจริงได้ ผู้สวมใส่แว่นนี้สามารถปรับแต่งภาพโฮโลแกรมได้ตามใจชอบ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9608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dirty="0"/>
              <a:t>นโยบายทางด้านสื่อในประเทศไทยในปัจจุบัน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300" b="1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70451" y="1772816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/>
              <a:t>ไทยแลนด์ </a:t>
            </a:r>
            <a:r>
              <a:rPr lang="en-US" b="1" dirty="0"/>
              <a:t>4.0</a:t>
            </a:r>
            <a:r>
              <a:rPr lang="en-US" dirty="0"/>
              <a:t>  </a:t>
            </a:r>
            <a:r>
              <a:rPr lang="th-TH" dirty="0"/>
              <a:t>เป็นวิสัยทัศน์เชิงนโยบายการพัฒนาเศรษฐกิจของประเทศไทย หรือ โมเดลพัฒนาเศรษฐกิจของรัฐบาล ภายใต้การนำของ</a:t>
            </a:r>
            <a:r>
              <a:rPr lang="th-TH" b="1" dirty="0"/>
              <a:t>พลเอกประยุทธ์ จันทร์โอชา</a:t>
            </a:r>
            <a:r>
              <a:rPr lang="th-TH" dirty="0"/>
              <a:t> นายกรัฐมนตรีและหัวหน้า</a:t>
            </a:r>
            <a:r>
              <a:rPr lang="th-TH" b="1" dirty="0"/>
              <a:t>คณะรักษาความสงบแห่งชาติ (คสช.) </a:t>
            </a:r>
            <a:r>
              <a:rPr lang="th-TH" dirty="0"/>
              <a:t>ที่เข้ามาบริหารประเทศบนวิสัยทัศน์ที่ ว่า มั่นคง มั่งคั่ง และยั่งยืน ที่มีภารกิจสำคัญในการขับเคลื่อนปฏิรูปประเทศด้านต่าง ๆ เพื่อปรับแก้ จัดระบบ ปรับทิศทาง และสร้างหนทางพัฒนาประเทศให้เจริญ สามารถรับมือกับโอกาสและภัยคุกคามแบบใหม่ ๆ ที่เปลียนแปลงอย่างเร็ว รุนแรงในศตวรรษที่ </a:t>
            </a:r>
            <a:r>
              <a:rPr lang="en-US" dirty="0"/>
              <a:t>21 </a:t>
            </a:r>
            <a:r>
              <a:rPr lang="th-TH" dirty="0"/>
              <a:t>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1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	กระทรวง</a:t>
            </a:r>
            <a:r>
              <a:rPr lang="th-TH" b="1" dirty="0"/>
              <a:t>เทคโนโลยีสารสนเทศและการสื่อสาร</a:t>
            </a:r>
            <a:r>
              <a:rPr lang="th-TH" dirty="0"/>
              <a:t> อธิบายหลักเศรษฐกิจดิจิทัล ในเอกสาร</a:t>
            </a:r>
            <a:r>
              <a:rPr lang="th-TH" b="1" dirty="0"/>
              <a:t>แผนพัฒนาดิจิทัลเพื่อเศรษฐกิจและสังคม</a:t>
            </a:r>
            <a:r>
              <a:rPr lang="en-US" b="1" dirty="0"/>
              <a:t>,</a:t>
            </a:r>
            <a:r>
              <a:rPr lang="th-TH" b="1" dirty="0"/>
              <a:t>พิมพ์ครั้งที่ </a:t>
            </a:r>
            <a:r>
              <a:rPr lang="en-US" b="1" dirty="0"/>
              <a:t>1 (2559)</a:t>
            </a:r>
            <a:r>
              <a:rPr lang="th-TH" dirty="0"/>
              <a:t> ไว้ว่า </a:t>
            </a:r>
            <a:r>
              <a:rPr lang="th-TH" b="1" dirty="0"/>
              <a:t>เศรษฐกิจดิจิทัล หรือ ดิจิทัลอีโคโนมี(</a:t>
            </a:r>
            <a:r>
              <a:rPr lang="en-US" b="1" dirty="0"/>
              <a:t>DIGITAL ECONOMY)</a:t>
            </a:r>
            <a:r>
              <a:rPr lang="en-US" dirty="0"/>
              <a:t> </a:t>
            </a:r>
            <a:r>
              <a:rPr lang="th-TH" dirty="0"/>
              <a:t>เป็นยุทธศาสตร์ที่สำคัญของรัฐบาลที่ต้องการขับเคลื่อนประเทศไทยไปสู่ระบบเศรษฐกิจใหม่ที่ใช้ดิจิทัลเทคโนโลยีมาช่วยเพิ่มประสิทธิภาพ เพิ่มผลผลิต เพิ่มผลงาน โดยใช้เวลาและทรัพยากรน้อยลง แต่สามารถสร้างมูลค่าเพิ่มให้กับสินค้าและบริการมากขึ้น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89574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การพัฒนาเศรษฐกิจของประเทศไทยในปัจจุบันโดยรัฐบาลมี</a:t>
            </a:r>
            <a:r>
              <a:rPr lang="th-TH" b="1" dirty="0"/>
              <a:t>แผนพัฒนาไทยแลนด์ </a:t>
            </a:r>
            <a:r>
              <a:rPr lang="en-US" b="1" dirty="0"/>
              <a:t>4.0</a:t>
            </a:r>
            <a:r>
              <a:rPr lang="en-US" dirty="0"/>
              <a:t>  </a:t>
            </a:r>
            <a:r>
              <a:rPr lang="th-TH" dirty="0"/>
              <a:t>โดยมียุทธศาสตร์ที่สำคัญของรัฐบาลคือ</a:t>
            </a:r>
            <a:r>
              <a:rPr lang="th-TH" b="1" dirty="0"/>
              <a:t>เศรษฐกิจดิจิทัล หรือ ดิจิทัลอีโคโนมี(</a:t>
            </a:r>
            <a:r>
              <a:rPr lang="en-US" b="1" dirty="0"/>
              <a:t>DIGITAL ECONOMY)</a:t>
            </a:r>
            <a:r>
              <a:rPr lang="en-US" dirty="0"/>
              <a:t> </a:t>
            </a:r>
            <a:r>
              <a:rPr lang="th-TH" dirty="0"/>
              <a:t>ที่ต้องการขับเคลื่อนประเทศไทยไปสู่ระบบเศรษฐกิจใหม่ที่ใช้ดิจิทัลเทคโนโลยีมาช่วยเพิ่มประสิทธิภาพ เพิ่มผลผลิต เพิ่มผลงาน โดยใช้เวลาและทรัพยากรน้อยลง แต่สามารถสร้างมูลค่าเพิ่มให้กับสินค้าและบริการมากขึ้น สำนักงานส่งเสริมเศรษฐกิจดิจทัล หรือดีป้า ในฐานะที่เป็นหน่วยงานหลักในการส่งเสริมอุตสาหกรรมจึงขออาสาเป็นศูนย์กลางการส่งเสริมและพัฒนากลุ่มธุรกิจ</a:t>
            </a:r>
            <a:r>
              <a:rPr lang="th-TH" b="1" dirty="0"/>
              <a:t>ดิจิทัลสราทอัพ(</a:t>
            </a:r>
            <a:r>
              <a:rPr lang="en-US" b="1" dirty="0"/>
              <a:t>Digital Startup</a:t>
            </a:r>
            <a:r>
              <a:rPr lang="en-US" dirty="0"/>
              <a:t>)</a:t>
            </a:r>
            <a:r>
              <a:rPr lang="th-TH" dirty="0"/>
              <a:t>โดยการจัดให้มี</a:t>
            </a:r>
            <a:r>
              <a:rPr lang="th-TH" b="1" dirty="0"/>
              <a:t>โครงการดิจิทัลสราทอัพ(</a:t>
            </a:r>
            <a:r>
              <a:rPr lang="en-US" b="1" dirty="0"/>
              <a:t>Digital Startup)</a:t>
            </a:r>
            <a:r>
              <a:rPr lang="en-US" dirty="0"/>
              <a:t> </a:t>
            </a:r>
            <a:r>
              <a:rPr lang="th-TH" dirty="0"/>
              <a:t>ขึ้นมาเพื่อสร้างแรงบันดาลใจ พัฒนาศักยภาพ กระตุ้นให้เกิดความคิดสร้างสรรค์ และพัฒนาเป็นผลงานสร้างสรรค์ที่สามารถใช้งานได้จริง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27302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h-TH" b="1" dirty="0"/>
              <a:t>หน่วยงานรัฐที่ให้การสนับสนุนสื่อใหม่ในปัจจุบัน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8.</a:t>
            </a:r>
            <a:r>
              <a:rPr lang="th-TH" b="1" dirty="0"/>
              <a:t>4</a:t>
            </a:r>
            <a:r>
              <a:rPr lang="th-TH" b="1" dirty="0" smtClean="0"/>
              <a:t>.1 </a:t>
            </a:r>
            <a:r>
              <a:rPr lang="th-TH" b="1" dirty="0"/>
              <a:t>สำนักงานส่งเสริมเศรษฐกิจดิจิทัล หรือ ดีป้า(</a:t>
            </a:r>
            <a:r>
              <a:rPr lang="en-US" b="1" dirty="0"/>
              <a:t>DEPA)</a:t>
            </a:r>
            <a:r>
              <a:rPr lang="th-TH" dirty="0"/>
              <a:t> </a:t>
            </a:r>
            <a:endParaRPr lang="en-US" dirty="0"/>
          </a:p>
          <a:p>
            <a:r>
              <a:rPr lang="th-TH" dirty="0"/>
              <a:t>ในประเทศไทยหน่วยงานรัฐที่ให้การสนับสนุนอุตสาหกรรมแอนิเมชันขึ้นตรงกับ </a:t>
            </a:r>
            <a:r>
              <a:rPr lang="th-TH" b="1" dirty="0"/>
              <a:t>สำนักงานส่งเสริมอุตสาหกรรมซอฟต์แวร์แห่งชาติหรือซิป้า (</a:t>
            </a:r>
            <a:r>
              <a:rPr lang="en-US" b="1" dirty="0"/>
              <a:t>SIPA) </a:t>
            </a:r>
            <a:r>
              <a:rPr lang="th-TH" b="1" dirty="0"/>
              <a:t>เป็นหน่วยงานสังกัด</a:t>
            </a:r>
            <a:r>
              <a:rPr lang="th-TH" u="sng" dirty="0">
                <a:hlinkClick r:id="rId2"/>
              </a:rPr>
              <a:t>กระทรวงดิจิทัลเพื่อเศรษฐกิจและสังคม</a:t>
            </a:r>
            <a:r>
              <a:rPr lang="en-US" dirty="0"/>
              <a:t> </a:t>
            </a:r>
            <a:r>
              <a:rPr lang="th-TH" dirty="0"/>
              <a:t>โดยดูแล พัฒนาและส่งเสริมผู้ประกอบการและบุคลากรที่ทำธุรกิจทางด้านสื่อดิจิทัลในประเทศไทย 2 ด้านหลักคือ ด้านแอนิเมชันและด้านเกมส์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40438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ในด้านการส่งออกนั้น ในปี </a:t>
            </a:r>
            <a:r>
              <a:rPr lang="en-US" dirty="0"/>
              <a:t>2558 </a:t>
            </a:r>
            <a:r>
              <a:rPr lang="th-TH" dirty="0"/>
              <a:t>ประเทศไทยมีการผลิตดิจิทัลคอนเทนต์เพื่อการส่งออกรวมทั้งสิ้น </a:t>
            </a:r>
            <a:r>
              <a:rPr lang="en-US" dirty="0"/>
              <a:t>1,545 </a:t>
            </a:r>
            <a:r>
              <a:rPr lang="th-TH" dirty="0"/>
              <a:t>ล้านบาท ประกอบด้วยสาขาแอนิเมชันซึ่งมีมูลค่าการส่งออก </a:t>
            </a:r>
            <a:r>
              <a:rPr lang="en-US" dirty="0"/>
              <a:t>499 </a:t>
            </a:r>
            <a:r>
              <a:rPr lang="th-TH" dirty="0"/>
              <a:t>ล้านบาท สำหรับสาขาเกมมีมูลค่าการส่งออก </a:t>
            </a:r>
            <a:r>
              <a:rPr lang="en-US" dirty="0"/>
              <a:t>1,046 </a:t>
            </a:r>
            <a:r>
              <a:rPr lang="th-TH" dirty="0"/>
              <a:t>ล้านบาท การสำรวจตลาดดิจิทัลคอนเทนต์ในปีนี้ ได้รับความร่วมมือเป็นอย่างดียิ่งจากสมาคมต่าง ๆ ที่เกี่ยวข้องกับอุตสาหกรรมดิจิทัลคอนเทนต์ของประเทศไทย ได้แก่ </a:t>
            </a:r>
            <a:r>
              <a:rPr lang="th-TH" b="1" dirty="0"/>
              <a:t>สมาคมผู้ประกอบการแอนิเมชัน</a:t>
            </a:r>
            <a:r>
              <a:rPr lang="th-TH" dirty="0"/>
              <a:t>และ</a:t>
            </a:r>
            <a:r>
              <a:rPr lang="th-TH" b="1" dirty="0"/>
              <a:t>คอมพิวเตอร์กราฟิกส์ไทย (</a:t>
            </a:r>
            <a:r>
              <a:rPr lang="en-US" b="1" dirty="0"/>
              <a:t>TACGA)</a:t>
            </a:r>
            <a:r>
              <a:rPr lang="en-US" dirty="0"/>
              <a:t> </a:t>
            </a:r>
            <a:r>
              <a:rPr lang="th-TH" dirty="0"/>
              <a:t>และ</a:t>
            </a:r>
            <a:r>
              <a:rPr lang="th-TH" b="1" dirty="0"/>
              <a:t>สมาคมดิจิทัลคอนเทนต์ไทย (</a:t>
            </a:r>
            <a:r>
              <a:rPr lang="en-US" b="1" dirty="0"/>
              <a:t>DCAT)</a:t>
            </a:r>
            <a:r>
              <a:rPr lang="en-US" dirty="0"/>
              <a:t> </a:t>
            </a:r>
            <a:r>
              <a:rPr lang="th-TH" b="1" dirty="0"/>
              <a:t>สมาคมธุรกิจบางกอกเอซีเอ็มซิกกราฟ (</a:t>
            </a:r>
            <a:r>
              <a:rPr lang="en-US" b="1" dirty="0"/>
              <a:t>BASA) </a:t>
            </a:r>
            <a:r>
              <a:rPr lang="th-TH" b="1" dirty="0"/>
              <a:t>สมาคมอุตสาหกรรมซอฟต์แวร์เกมไทย (</a:t>
            </a:r>
            <a:r>
              <a:rPr lang="en-US" b="1" dirty="0"/>
              <a:t>TGA)</a:t>
            </a:r>
            <a:r>
              <a:rPr lang="en-US" dirty="0"/>
              <a:t> </a:t>
            </a:r>
            <a:r>
              <a:rPr lang="th-TH" dirty="0"/>
              <a:t>ตลอดจนถึงผู้ประกอบการในอุตสาหกรรมนี้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3038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Chapter8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แนวโน้มธุรกิจสื่อสารมวลชน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163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b="1" dirty="0"/>
              <a:t>ในปัจจุบัน พ.ศ.2560 สำนักงานส่งเสริมอุตสาหกรรมซอฟต์แวร์แห่งชาติหรือซิป้า (</a:t>
            </a:r>
            <a:r>
              <a:rPr lang="en-US" b="1" dirty="0"/>
              <a:t>SIPA)</a:t>
            </a:r>
            <a:r>
              <a:rPr lang="th-TH" b="1" dirty="0"/>
              <a:t> เปลี่ยนชื่อเป็นสำนักงานส่งเสริมเศรษฐกิจดิจิทัล หรือ ดีป้า(</a:t>
            </a:r>
            <a:r>
              <a:rPr lang="en-US" b="1" dirty="0"/>
              <a:t>DEPA)</a:t>
            </a:r>
            <a:r>
              <a:rPr lang="th-TH" dirty="0"/>
              <a:t> ตามยุทธศาสตร์</a:t>
            </a:r>
            <a:r>
              <a:rPr lang="th-TH" b="1" dirty="0"/>
              <a:t>ไทยแลนส์สี่จุดศูนย์( </a:t>
            </a:r>
            <a:r>
              <a:rPr lang="en-US" b="1" dirty="0"/>
              <a:t>Thailand 4.0</a:t>
            </a:r>
            <a:r>
              <a:rPr lang="th-TH" b="1" dirty="0"/>
              <a:t>)</a:t>
            </a:r>
            <a:r>
              <a:rPr lang="th-TH" dirty="0"/>
              <a:t> โดยตอบสนองนโยบายเศรษฐกิจดิจิทัลของรัฐบาล มีวัตถุประสงค์เพื่อส่งเสริม และสนับสนุนให้เกิดการพัฒนาอุตสาหกรรมและนวัตกรรมดิจิทัล พัฒนาและส่งเสริมให้เกิดการนำไปใช้เทคโนโลยีดิจิทัลให้เป็นประโยชน์ต่อเศรษฐกิจ สังคม วัฒนธรรม และความมั่นคงของประเทศ ตาม </a:t>
            </a:r>
            <a:r>
              <a:rPr lang="th-TH" b="1" dirty="0"/>
              <a:t>พระราชบัญญัติการพัฒนาดิจิทัลเพื่อเศรษฐกิจและสังคม พ.ศ. 2560</a:t>
            </a:r>
            <a:r>
              <a:rPr lang="th-TH" dirty="0"/>
              <a:t> ให้ไว้ ณ วันที่ 23 มกราคม พ.ศ. 2560 ปีที่ 2 ในรัชกาลปัจจุบัน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44856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มีพันธกิจหลักคือการเดินหน้าพัฒนาความรู้ สร้างความเข้าใจ ส่งเสริมสนับสนุนให้ผู้ประกอบการดิจิทัล และผู้สนใจนำองค์ความรู้ด้านเทคโนโลยี นวัตกรรม และทรัพย์สินทางปัญญามายกระดับธุรกิจ สามารถสร้างความได้เปรียบในการแข่งขันทั้งตลาดในประเทศและต่างประเทศได้ ซึ่งการส่งเสริมผู้ประกอบการดิจิทัลนั้นสอดคล้องกับยุทธศาสตร์ </a:t>
            </a:r>
            <a:r>
              <a:rPr lang="th-TH" b="1" dirty="0"/>
              <a:t>ไทยแลนส์สี่จุดศูนย์ ( </a:t>
            </a:r>
            <a:r>
              <a:rPr lang="en-US" b="1" dirty="0"/>
              <a:t>Thailand 4.0</a:t>
            </a:r>
            <a:r>
              <a:rPr lang="th-TH" b="1" dirty="0"/>
              <a:t>) </a:t>
            </a:r>
            <a:r>
              <a:rPr lang="th-TH" dirty="0"/>
              <a:t>โดยจะตอบสนองนโยบายเศรษฐกิจดิจิทัลของรัฐบาล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37862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h-TH" b="1" dirty="0" smtClean="0"/>
              <a:t>8.4.</a:t>
            </a:r>
            <a:r>
              <a:rPr lang="en-US" b="1" dirty="0" smtClean="0"/>
              <a:t>2</a:t>
            </a:r>
            <a:r>
              <a:rPr lang="th-TH" b="1" dirty="0" smtClean="0"/>
              <a:t> </a:t>
            </a:r>
            <a:r>
              <a:rPr lang="th-TH" b="1" dirty="0"/>
              <a:t>เอซีเอ็ม ซิกกราฟ แบ๊งค็อก แชปเตอร์( </a:t>
            </a:r>
            <a:r>
              <a:rPr lang="en-US" b="1" dirty="0"/>
              <a:t>ACM SIGGRAPH Bangkok Chapter)</a:t>
            </a:r>
            <a:endParaRPr lang="en-US" dirty="0"/>
          </a:p>
          <a:p>
            <a:r>
              <a:rPr lang="th-TH" b="1" dirty="0"/>
              <a:t>เอซีเอ็ม ซิกกราฟ แบ๊งค็อก แชปเตอร์( </a:t>
            </a:r>
            <a:r>
              <a:rPr lang="en-US" b="1" dirty="0"/>
              <a:t>ACM SIGGRAPH Bangkok Chapter)</a:t>
            </a:r>
            <a:r>
              <a:rPr lang="en-US" dirty="0"/>
              <a:t> </a:t>
            </a:r>
            <a:r>
              <a:rPr lang="th-TH" dirty="0"/>
              <a:t>คือองค์กรสาขาของ </a:t>
            </a:r>
            <a:r>
              <a:rPr lang="th-TH" b="1" dirty="0"/>
              <a:t>เอซีเอ็ม ซิกกราฟ(</a:t>
            </a:r>
            <a:r>
              <a:rPr lang="en-US" b="1" dirty="0"/>
              <a:t>ACM SIGGRAPH) </a:t>
            </a:r>
            <a:r>
              <a:rPr lang="th-TH" dirty="0"/>
              <a:t>คือองค์กรที่จัดตั้งขึ้นในประเทศอเมริกา เพื่อส่งเสริมการเพิ่มพูนศักยภาพและความ เชี่ยวชาญทางด้านเทคโนโลยี โดยเฉพาะทางด้าน</a:t>
            </a:r>
            <a:r>
              <a:rPr lang="th-TH" b="1" dirty="0"/>
              <a:t>คอมพิวเตอร์กราฟฟิค</a:t>
            </a:r>
            <a:r>
              <a:rPr lang="th-TH" dirty="0"/>
              <a:t> และ </a:t>
            </a:r>
            <a:r>
              <a:rPr lang="th-TH" b="1" dirty="0"/>
              <a:t>อินเตอร์แอคทีฟ เทคนิค(</a:t>
            </a:r>
            <a:r>
              <a:rPr lang="en-US" b="1" dirty="0"/>
              <a:t>Interactive Technique)</a:t>
            </a:r>
            <a:r>
              <a:rPr lang="en-US" dirty="0"/>
              <a:t> </a:t>
            </a:r>
            <a:r>
              <a:rPr lang="th-TH" dirty="0"/>
              <a:t>เพื่อสนับสนุนและพัฒนาบุคลากรในอุตสาหกรรมและวงการ การศึกษาเปิดรับสมาชิกทั้งในรูปแบบรายบุคคล และ</a:t>
            </a:r>
            <a:r>
              <a:rPr lang="th-TH" b="1" dirty="0"/>
              <a:t>รูปแบบกลุ่มที่มีความสนใจเฉพาะด้าน (</a:t>
            </a:r>
            <a:r>
              <a:rPr lang="en-US" b="1" dirty="0"/>
              <a:t>Special Interest Group – SIG)</a:t>
            </a:r>
            <a:r>
              <a:rPr lang="en-US" dirty="0"/>
              <a:t> </a:t>
            </a:r>
            <a:r>
              <a:rPr lang="th-TH" dirty="0"/>
              <a:t>จากแต่ละชุมชนในประเทศต่าง ๆ ทั่วโลก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75370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en-US" b="1" dirty="0"/>
              <a:t>8.4.3 Startup Thailand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สตราทอัพไทยแลนส์(</a:t>
            </a:r>
            <a:r>
              <a:rPr lang="en-US" dirty="0"/>
              <a:t>Startup Thailand) </a:t>
            </a:r>
            <a:r>
              <a:rPr lang="th-TH" dirty="0"/>
              <a:t>เป็นหน่วยงานระดับประเทศที่ก่อตั้งขึ้นเพื่อสนับสนุนและส่งเสริมวิสาหกิจเริ่มต้น (</a:t>
            </a:r>
            <a:r>
              <a:rPr lang="en-US" dirty="0"/>
              <a:t>Startup) </a:t>
            </a:r>
            <a:r>
              <a:rPr lang="th-TH" dirty="0"/>
              <a:t>และระบบนิเวศของวิสาหกิจเริ่มต้น (</a:t>
            </a:r>
            <a:r>
              <a:rPr lang="en-US" dirty="0"/>
              <a:t>Startup Ecosystem) </a:t>
            </a:r>
            <a:r>
              <a:rPr lang="th-TH" dirty="0"/>
              <a:t>ตามนโยบายของคณะกรรมการส่งเสริมวิสาหกิจเริ่มต้นแห่งชาติ (</a:t>
            </a:r>
            <a:r>
              <a:rPr lang="en-US" dirty="0"/>
              <a:t>National Startup Committee: NSC) </a:t>
            </a:r>
            <a:r>
              <a:rPr lang="th-TH" dirty="0"/>
              <a:t>โดยมีกระทรวงวิทยาศาสตร์และเทคโนโลยีเป็นหน่วยงานรับผิดชอบหลัก ร่วมกับหน่วยงานต่างๆ ที่เกี่ยวข้อง เพื่อพัฒนาวิสาหกิจเริ่มต้นให้ใช้ทรัพยากรของประเทศในการผลิตสินค้าและบริการ มุ่งเน้นการสร้างมูลค่าเพิ่ม การจ้างงานในท้องถิ่น และการกระจายรายได้สู่ภูมิภาค รวมทั้งก่อให้เกิดอุตสาหกรรมเป้าหมายใหม่ เพื่อเป็นกลไกในการขับเคลื่อนประเทศ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09909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th-TH" dirty="0"/>
              <a:t>จากวิสัยทัศน์ของท่านนายกรัฐมนตรี พล.อ.ประยุทธ์ จันทร์โอชา ที่ต้องการปรับโครงสร้างระบบเศรษฐกิจของประเทศด้วยการพัฒนา </a:t>
            </a:r>
            <a:r>
              <a:rPr lang="en-US" dirty="0"/>
              <a:t>“</a:t>
            </a:r>
            <a:r>
              <a:rPr lang="th-TH" dirty="0"/>
              <a:t>วิสาหกิจเริ่มต้น</a:t>
            </a:r>
            <a:r>
              <a:rPr lang="en-US" dirty="0"/>
              <a:t>” </a:t>
            </a:r>
            <a:r>
              <a:rPr lang="th-TH" dirty="0"/>
              <a:t>ให้เป็นนักรบทางเศรษฐกิจใหม่ (</a:t>
            </a:r>
            <a:r>
              <a:rPr lang="en-US" dirty="0"/>
              <a:t>New Economic Warrior: NEW) </a:t>
            </a:r>
            <a:r>
              <a:rPr lang="th-TH" dirty="0"/>
              <a:t>และกำหนดให้ประเทศไทยเป็นพื้นที่เปิดสำหรับการเติบโตของอาเซียน โดยได้กำหนดแนวทางส่งเสริมวิสาหกิจเริ่มต้นของไทย ดังนี้</a:t>
            </a:r>
            <a:endParaRPr lang="en-US" dirty="0"/>
          </a:p>
          <a:p>
            <a:r>
              <a:rPr lang="en-US" dirty="0"/>
              <a:t>1.</a:t>
            </a:r>
            <a:r>
              <a:rPr lang="th-TH" dirty="0"/>
              <a:t>พื้นที่เปิดสำหรับผู้ที่มีทักษะสูงจากทั่วโลก (</a:t>
            </a:r>
            <a:r>
              <a:rPr lang="en-US" dirty="0"/>
              <a:t>Open for Talent) </a:t>
            </a:r>
            <a:r>
              <a:rPr lang="th-TH" dirty="0"/>
              <a:t>เพื่อเพิ่มขีดความสามารถในการแข่งขันของวิสาหกิจเริ่มต้นของไทยให้สามารถเติบโตสู่ตลาดโลกได้ ประเทศไทยจำเป็นต้องดึงดูดและพัฒนาบุคลากรที่มีประสบการณ์ ความสามารถ และเข้าใจการพัฒนาธุรกิจในระดับโลก</a:t>
            </a:r>
            <a:endParaRPr lang="en-US" dirty="0"/>
          </a:p>
          <a:p>
            <a:r>
              <a:rPr lang="en-US" dirty="0"/>
              <a:t>2.</a:t>
            </a:r>
            <a:r>
              <a:rPr lang="th-TH" dirty="0"/>
              <a:t>พื้นที่เปิดสำหรับการเร่งการเติบโตของวิสาหกิจเริ่มต้น (</a:t>
            </a:r>
            <a:r>
              <a:rPr lang="en-US" dirty="0"/>
              <a:t>Open for Business Growth) </a:t>
            </a:r>
            <a:r>
              <a:rPr lang="th-TH" dirty="0"/>
              <a:t>การพัฒนาธุรกิจของวิสาหกิจเริ่มต้นเป็นการพัฒนาผลิตภัณฑ์หรือบริการควบคู่กับการพัฒนารูปแบบธุรกิจนวัตกรรม ดังนั้นจึงมีความจำเป็นที่จะต้องมีการพัฒนาความเป็นผู้ประกอบการ (</a:t>
            </a:r>
            <a:r>
              <a:rPr lang="en-US" dirty="0"/>
              <a:t>Entrepreneurial) </a:t>
            </a:r>
            <a:r>
              <a:rPr lang="th-TH" dirty="0"/>
              <a:t>ตั้งแต่ระดับมหาวิทยาลัยและวิสาหกิจเริ่มต้นทั่วไป ตลอดจนดำเนินการเร่งสร้างและวิสาหกิจเริ่มต้น (</a:t>
            </a:r>
            <a:r>
              <a:rPr lang="en-US" dirty="0"/>
              <a:t>Acceleration Program) </a:t>
            </a:r>
            <a:r>
              <a:rPr lang="th-TH" dirty="0"/>
              <a:t>อย่างเป็นระบบ เพื่อเพิ่มขีดความสามารถในการแข่งขันของวิสาหกิจเริ่มต้นให้พร้อมก้าวสู่เวทีการระดมทุนจากนานาชาติ สามารถขยายฐานกิจการไปยังต่างประเทศได้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194892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</a:t>
            </a:r>
            <a:r>
              <a:rPr lang="th-TH" dirty="0"/>
              <a:t>พื้นที่เปิดสำหรับการลงทุนในวิสาหกิจเริ่มต้น (</a:t>
            </a:r>
            <a:r>
              <a:rPr lang="en-US" dirty="0"/>
              <a:t>Open for Investment) </a:t>
            </a:r>
            <a:r>
              <a:rPr lang="th-TH" dirty="0"/>
              <a:t>ทุกช่วงระยะเวลาการเติบโตของวิสาหกิจเริ่มต้นจำเป็นต้องระดมทุนเพื่อพัฒนาผลิตภัณฑ์และบริการนวัตกรรมตลอดจนขยายตลาดสู่ต่างประเทศ ซึ่งแต่ละช่วงมีความต้องการเงินทุนแตกต่างกัน ดังนั้นประเทศไทยต้องพัฒนาสิทธิประโยชน์ต่างๆเพื่อนักลงทุนทั้งในและต่างประเทศ ได้แก่ นักลงทุนบุคคล บริษัทลงทุนร่วมเสี่ยงทั้งในลักษณะกองทุน และองค์กร ตลอดจนการระดมทุนสาธารณะ อีกทั้งพัฒนานวัตกรรมการเงิน (</a:t>
            </a:r>
            <a:r>
              <a:rPr lang="en-US" dirty="0"/>
              <a:t>Financing Innovation) </a:t>
            </a:r>
            <a:r>
              <a:rPr lang="th-TH" dirty="0"/>
              <a:t>เพื่อสนับสนุนการเติบโตของวิสาหกิจเริ่มต้นของประเทศไทยสู่ตลาดโลก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56218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4.</a:t>
            </a:r>
            <a:r>
              <a:rPr lang="th-TH" dirty="0"/>
              <a:t>พื้นที่เปิดสำหรับการพัฒนาระบบนิเวศที่เอื้อต่อการเติบโตของวิสาหกิจเริ่มต้น (</a:t>
            </a:r>
            <a:r>
              <a:rPr lang="en-US" dirty="0"/>
              <a:t>Open for Ecosystem) </a:t>
            </a:r>
            <a:r>
              <a:rPr lang="th-TH" dirty="0"/>
              <a:t>เพื่อการพัฒนาระบบนิเวศวิสาหกิจเริ่มต้นอย่างเป็นระบบและยั่งยืน ประเทศไทยต้องดำเนินยุทธศาสตร์ การพัฒนา </a:t>
            </a:r>
            <a:r>
              <a:rPr lang="en-US" dirty="0"/>
              <a:t>“</a:t>
            </a:r>
            <a:r>
              <a:rPr lang="th-TH" dirty="0"/>
              <a:t>เศรษฐกิจนวัตกรรมเชิงพื้นที่</a:t>
            </a:r>
            <a:r>
              <a:rPr lang="en-US" dirty="0"/>
              <a:t>” </a:t>
            </a:r>
            <a:r>
              <a:rPr lang="th-TH" dirty="0"/>
              <a:t>โดยมีการวางแผนและออกแบบพื้นที่และสังคมเมือง เพื่อพัฒนาเมืองหรือย่านให้เป็นกลุ่มคลัสเตอร์ของผู้ประกอบธุรกิจนวัตกรรมและวิสาหกิจเริ่มต้นหรือเรียกว่า ย่านนวัตกรรม (</a:t>
            </a:r>
            <a:r>
              <a:rPr lang="en-US" dirty="0"/>
              <a:t>Innovation District) </a:t>
            </a:r>
            <a:r>
              <a:rPr lang="th-TH" dirty="0"/>
              <a:t>โดยพัฒนาโครงสร้างพื้นฐาน เครื่องมือ และกลไกที่เอื้อต่อการประกอบธุรกิจและส่งเสริมคุณภาพชีวิตของผู้พักอาศัยและผู้ดำเนินกิจกรรมในย่าน เพื่อเชื่อมต่อประชาคม รวมถึงมีกลไกที่ส่งเสริมการสร้างนวัตกรรม สร้างสรรค์สิ่งใหม่ร่วมกัน มีกิจกรรมแบ่งปันความรู้แก่กันของวิสาหกิจเริ่มต้น ชุมชน ธุรกิจ และหน่วยงานในพื้นที่ เร่งดำเนินการให้มีสิทธิประโยชน์เพื่อสนับสนุนภาคส่วนต่างๆในระบบนิเวศของวิสาหกิจเริ่มต้น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49717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/>
              <a:t>สรุป </a:t>
            </a:r>
            <a:endParaRPr lang="en-US" dirty="0"/>
          </a:p>
          <a:p>
            <a:r>
              <a:rPr lang="th-TH" dirty="0"/>
              <a:t>ในปัจจุบันเทคโนโลยีใหม่ๆในการทำสื่อเกิดขึ้นมากมาย เทคโนโลยีมีการพัฒนาและเกิดสิ่งใหม่เสมอๆ นักสื่อสารมวลชนมีความจำเป็นต้องศึกษาข้อมูลเรียนรู้เพื่อนำไปต่อยอดในธุรกิจ เป็นช่องทางหารายได้ใหม่ๆ ลดต้นทุน เพิ่มมูลค่าให้กับผลิตภัณฑ์รวมทั้งสร้างความน่าสนใจให้กับกลุ่มผู้บริโภคมากขึ้น การใช้สื่อใหม่ๆให้เหมาะสมเพื่อให้การสื่อสารมีประสิทธิภาพที่สุด</a:t>
            </a:r>
            <a:endParaRPr lang="en-US" dirty="0"/>
          </a:p>
          <a:p>
            <a:r>
              <a:rPr lang="th-TH" dirty="0"/>
              <a:t>โมเดลธุรกิจในธุรกิจการ์ตูนเป็นการใช้</a:t>
            </a:r>
            <a:r>
              <a:rPr lang="th-TH" b="1" dirty="0"/>
              <a:t>โมเดลธุรกิจแบบรังแมงมุม (</a:t>
            </a:r>
            <a:r>
              <a:rPr lang="en-US" b="1" dirty="0"/>
              <a:t>Spider web</a:t>
            </a:r>
            <a:r>
              <a:rPr lang="th-TH" dirty="0"/>
              <a:t> </a:t>
            </a:r>
            <a:r>
              <a:rPr lang="en-US" b="1" dirty="0"/>
              <a:t>business model)</a:t>
            </a:r>
            <a:r>
              <a:rPr lang="en-US" dirty="0"/>
              <a:t> </a:t>
            </a:r>
            <a:r>
              <a:rPr lang="th-TH" dirty="0"/>
              <a:t>คือโมเดลธุรกิจในการต่อยอดธุรกิจ เพิ่มช่องทางการหารายได้ที่ต่อเนื่องจากผลิตภัณฑ์หลัก การมีกลุ่มผลิตภัณฑ์ที่หลากหลายมีข้อได้เปรียบ หมายความว่าธุรกิจกำลังครอบคลุมฐานทั้งหมดของธุรกิจนั้นๆ และอาจมีช่องทางหาเงินหลายช่องทางไว้กระจายความเสี่ยงในการลงทุน ต้นทุนในการผลิตในบางหน่วยอาจลดลงไป เช่น ค่าออกแบบเป็นต้น ยกตัวอย่างธุรกิจของบริษัทดิสนีย์ที่แตกขาออกเป็น 5 สาขาในการสร้างช่องทางหารายได้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40097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h-TH" dirty="0"/>
              <a:t>สำหรับการสร้างธุรกิจการ์ตูนควรเริ่มจากหาผลิตภัณฑ์หลัก ที่ไม่ต้องลงทุนสูง แล้วสร้างช่องทางหารายได้ในธุรกิจอื่นๆที่ส่งเสริมกันเพื่อกระจายความเสี่ยงในการลงทุน ช่องทางการสร้างรายได้สัมพันธ์กับธรรมชาติของตัวการ์ตูนที่ออกแบบ นักออกแบบควรหาจุดสมดุลย์ระหว่างงานออกแบบและการตลาด และควรใช้เทคโนโลยีใหม่ๆมาเสริมช่องทางในการหารายได้ เพื่อสร้างความประทับใจให้กับผู้บริโภค</a:t>
            </a:r>
            <a:endParaRPr lang="en-US" dirty="0"/>
          </a:p>
          <a:p>
            <a:r>
              <a:rPr lang="th-TH" dirty="0"/>
              <a:t>เทคโนโลยีมีการพัฒนาและเกิดสิ่งใหม่เสมอๆ ผู้สร้างสื่อมีความจำเป็นต้องศึกษาข้อมูลเรียนรู้เพื่อนำไปต่อยอดในธุรกิจ เป็นช่องทางหารายได้ใหม่ๆ ลดต้นทุน และเพิ่มมูลค่าให้กับผลิตภัณฑ์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2452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วิสัยทัศน์เชิงนโยบายการพัฒนาเศรษฐกิจของประเทศไทยในปัจจุบันโดยรัฐบาลมี</a:t>
            </a:r>
            <a:r>
              <a:rPr lang="th-TH" b="1" dirty="0"/>
              <a:t>แผนพัฒนาไทยแลนด์ </a:t>
            </a:r>
            <a:r>
              <a:rPr lang="en-US" b="1" dirty="0"/>
              <a:t>4.0</a:t>
            </a:r>
            <a:r>
              <a:rPr lang="en-US" dirty="0"/>
              <a:t>  </a:t>
            </a:r>
            <a:r>
              <a:rPr lang="th-TH" dirty="0"/>
              <a:t>โดยมียุทธศาสตร์ที่สำคัญของรัฐบาลคือ</a:t>
            </a:r>
            <a:r>
              <a:rPr lang="th-TH" b="1" dirty="0"/>
              <a:t>เศรษฐกิจดิจิทัล</a:t>
            </a:r>
            <a:r>
              <a:rPr lang="th-TH" dirty="0"/>
              <a:t> หรือ </a:t>
            </a:r>
            <a:r>
              <a:rPr lang="th-TH" b="1" dirty="0"/>
              <a:t>ดิจิทัลอีโคโนมี(</a:t>
            </a:r>
            <a:r>
              <a:rPr lang="en-US" b="1" dirty="0"/>
              <a:t>DIGITAL ECONOMY</a:t>
            </a:r>
            <a:r>
              <a:rPr lang="en-US" dirty="0"/>
              <a:t>) </a:t>
            </a:r>
            <a:r>
              <a:rPr lang="th-TH" dirty="0"/>
              <a:t>ที่ต้องการขับเคลื่อนประเทศไทยไปสู่ระบบเศรษฐกิจใหม่ที่ใช้ดิจิทัลเทคโนโลยีมาช่วยเพิ่มประสิทธิภาพ เพิ่มผลผลิต เพิ่มผลงาน โดยใช้เวลาและทรัพยากรน้อยลง แต่สามารถสร้างมูลค่าเพิ่มให้กับสินค้าและบริการมากขึ้น สำนักงานส่งเสริมเศรษฐกิจดิจทัล หรือดีป้า ในฐานะที่เป็นหน่วยงานหลักในการส่งเสริมอุตสาหกรรมจึงขออาสาเป็นศูนย์กลางการส่งเสริมและพัฒนากลุ่มธุรกิจ</a:t>
            </a:r>
            <a:r>
              <a:rPr lang="th-TH" b="1" dirty="0"/>
              <a:t>ดิจิทัลสราทอัพ(</a:t>
            </a:r>
            <a:r>
              <a:rPr lang="en-US" b="1" dirty="0"/>
              <a:t>Digital Startup)</a:t>
            </a:r>
            <a:r>
              <a:rPr lang="th-TH" dirty="0"/>
              <a:t>โดยการจัดให้มี</a:t>
            </a:r>
            <a:r>
              <a:rPr lang="th-TH" b="1" dirty="0"/>
              <a:t>โครงการดิจิทัลสราทอัพ(</a:t>
            </a:r>
            <a:r>
              <a:rPr lang="en-US" b="1" dirty="0"/>
              <a:t>Digital Startup)</a:t>
            </a:r>
            <a:r>
              <a:rPr lang="en-US" dirty="0"/>
              <a:t> </a:t>
            </a:r>
            <a:r>
              <a:rPr lang="th-TH" dirty="0"/>
              <a:t>ขึ้นมาเพื่อสร้างแรงบันดาลใจ พัฒนาศักยภาพ กระตุ้นให้เกิดความคิดสร้างสรรค์ และพัฒนาเป็นผลงานสร้างสรรค์ที่สามารถใช้งานได้จริง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6277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b="1" dirty="0"/>
              <a:t>แบบจำลองธุรกิจของคาแลคเตอร์และการต่อยอดธุรกิจ</a:t>
            </a:r>
            <a:endParaRPr lang="en-US" b="1" dirty="0"/>
          </a:p>
          <a:p>
            <a:pPr lvl="0"/>
            <a:r>
              <a:rPr lang="th-TH" b="1" dirty="0"/>
              <a:t>เทรนเทคโนโลยีสื่อในปัจจุบัน</a:t>
            </a:r>
            <a:endParaRPr lang="en-US" b="1" dirty="0"/>
          </a:p>
          <a:p>
            <a:pPr lvl="0"/>
            <a:r>
              <a:rPr lang="th-TH" b="1" dirty="0"/>
              <a:t>นโยบายทางด้านสื่อในประเทศไทยในปัจจุบัน</a:t>
            </a:r>
            <a:endParaRPr lang="en-US" b="1" dirty="0"/>
          </a:p>
          <a:p>
            <a:pPr lvl="0"/>
            <a:r>
              <a:rPr lang="th-TH" b="1" dirty="0"/>
              <a:t>หน่วยงานรัฐที่ให้การสนับสนุนสื่อใหม่ในปัจจุบัน</a:t>
            </a:r>
            <a:endParaRPr lang="en-US" b="1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680716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หน่วยงานรัฐที่ช่วยสนับสนุนวงการแอนิเมชันในประเทศไทย สำนักงานส่งเสริม</a:t>
            </a:r>
            <a:r>
              <a:rPr lang="th-TH" b="1" dirty="0"/>
              <a:t>เศรษฐกิจดิจิทัล หรือ ดีป้า(</a:t>
            </a:r>
            <a:r>
              <a:rPr lang="en-US" b="1" dirty="0"/>
              <a:t>DEPA)</a:t>
            </a:r>
            <a:r>
              <a:rPr lang="en-US" dirty="0"/>
              <a:t> </a:t>
            </a:r>
            <a:r>
              <a:rPr lang="th-TH" dirty="0"/>
              <a:t>มีเป้าหมายสนับสนุน ให้คำปรึกษา ส่งเสริม และหาเงินทุนให้กับบริษัทและบุคลากรแอนิเมชันมัลติมีเดียในประเทศไทย  </a:t>
            </a:r>
            <a:r>
              <a:rPr lang="th-TH" b="1" dirty="0"/>
              <a:t>เอซีเอ็ม ซิกกราฟ แบ๊งค็อก แชปเตอร์( </a:t>
            </a:r>
            <a:r>
              <a:rPr lang="en-US" b="1" dirty="0"/>
              <a:t>ACM SIGGRAPH Bangkok Chapter)</a:t>
            </a:r>
            <a:r>
              <a:rPr lang="th-TH" b="1" dirty="0"/>
              <a:t> </a:t>
            </a:r>
            <a:r>
              <a:rPr lang="th-TH" dirty="0"/>
              <a:t>เป็นองค์กรที่ช่วยสนับสนุก ให้คำปรึกษา อบรมบุคลากรและบริษัทแอนิเมชันในประเทศไทย</a:t>
            </a:r>
            <a:r>
              <a:rPr lang="th-TH" b="1" dirty="0"/>
              <a:t> </a:t>
            </a:r>
            <a:r>
              <a:rPr lang="en-US" b="1" dirty="0"/>
              <a:t>Startup Thailand</a:t>
            </a:r>
            <a:r>
              <a:rPr lang="en-US" dirty="0"/>
              <a:t> </a:t>
            </a:r>
            <a:r>
              <a:rPr lang="th-TH" dirty="0"/>
              <a:t>เป็นหน่วยงานระดับประเทศที่ก่อตั้งขึ้นเพื่อสนับสนุนและส่งเสริมวิสาหกิจเริ่มต้น (</a:t>
            </a:r>
            <a:r>
              <a:rPr lang="en-US"/>
              <a:t>Startup)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182765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จง</a:t>
            </a:r>
            <a:r>
              <a:rPr lang="th-TH" dirty="0"/>
              <a:t>อธิบายความหมายของแบบจำลองธุรกิจได้</a:t>
            </a:r>
          </a:p>
          <a:p>
            <a:r>
              <a:rPr lang="th-TH" dirty="0" smtClean="0"/>
              <a:t>จง</a:t>
            </a:r>
            <a:r>
              <a:rPr lang="th-TH" dirty="0"/>
              <a:t>ยกตัวอย่างการต่อยอดธุรกิจของธุรกิจต่างๆในปัจจุบัน</a:t>
            </a:r>
          </a:p>
          <a:p>
            <a:r>
              <a:rPr lang="th-TH" dirty="0" smtClean="0"/>
              <a:t>จง</a:t>
            </a:r>
            <a:r>
              <a:rPr lang="th-TH" dirty="0"/>
              <a:t>ยกตัวอย่างสื่อใหม่ๆในปัจจุบันที่ใช้เทคโนโลยีสื่อใหม่ๆตามที่กล่าวมา</a:t>
            </a:r>
          </a:p>
          <a:p>
            <a:r>
              <a:rPr lang="th-TH" dirty="0" smtClean="0"/>
              <a:t>จง</a:t>
            </a:r>
            <a:r>
              <a:rPr lang="th-TH" dirty="0"/>
              <a:t>อธิบายนโยบายเศรษฐกิจดิจิทัล หรือ ดิจิทัลอีโคโนมี(</a:t>
            </a:r>
            <a:r>
              <a:rPr lang="en-US" dirty="0"/>
              <a:t>DIGITAL ECONOMY)</a:t>
            </a:r>
          </a:p>
          <a:p>
            <a:r>
              <a:rPr lang="th-TH" dirty="0" smtClean="0"/>
              <a:t>นักศึกษา</a:t>
            </a:r>
            <a:r>
              <a:rPr lang="th-TH" dirty="0"/>
              <a:t>นำเอาโครงงานเรียนไปขอสนับสนุนจากหน่วยงานรัฐได้อย่างไร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987716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pic>
        <p:nvPicPr>
          <p:cNvPr id="1026" name="Picture 2" descr="http://upic.me/i/r2/ljq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19600"/>
            <a:ext cx="1752600" cy="1891225"/>
          </a:xfrm>
          <a:prstGeom prst="rect">
            <a:avLst/>
          </a:prstGeom>
          <a:noFill/>
        </p:spPr>
      </p:pic>
      <p:pic>
        <p:nvPicPr>
          <p:cNvPr id="1028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2400"/>
            <a:ext cx="1828800" cy="23853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smtClean="0"/>
              <a:t>Homework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71600" y="1443841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จงเขียนอธิบายพร้อมยกตัวอย่างประกอบ ตามหัวข้อในบทเรียน ต่อไปนี้</a:t>
            </a:r>
            <a:endParaRPr lang="en-US" dirty="0"/>
          </a:p>
          <a:p>
            <a:r>
              <a:rPr lang="th-TH" dirty="0"/>
              <a:t>- แบบจำลองธุรกิจของคาแลคเตอร์และการต่อยอดธุรกิจ</a:t>
            </a:r>
            <a:endParaRPr lang="en-US" dirty="0"/>
          </a:p>
          <a:p>
            <a:r>
              <a:rPr lang="th-TH" dirty="0"/>
              <a:t>- เทรนเทคโนโลยีสื่อในปัจจุบัน</a:t>
            </a:r>
            <a:endParaRPr lang="en-US" dirty="0"/>
          </a:p>
          <a:p>
            <a:r>
              <a:rPr lang="th-TH" dirty="0"/>
              <a:t>- นโยบายทางด้านสื่อในประเทศไทยในปัจจุบัน</a:t>
            </a:r>
            <a:endParaRPr lang="en-US" dirty="0"/>
          </a:p>
          <a:p>
            <a:r>
              <a:rPr lang="th-TH" dirty="0"/>
              <a:t>- หน่วยงานรัฐที่ให้การสนับสนุนสื่อใหม่ในปัจจุบัน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0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เกริ่นนำ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ในปัจจุบันเทคโนโลยีใหม่ๆในการทำสื่อเกิดขึ้นมากมาย เทคโนโลยีมีการพัฒนาและเกิดสิ่งใหม่เสมอๆ นักสื่อสารมวลชนมีความจำเป็นต้องศึกษาข้อมูลเรียนรู้เพื่อนำไปต่อยอดในธุรกิจ เป็นช่องทางหารายได้ใหม่ๆ ลดต้นทุน เพิ่มมูลค่าให้กับผลิตภัณฑ์รวมทั้งสร้างความน่าสนใจให้กับกลุ่มผู้บริโภคมากขึ้น การใช้สื่อใหม่ๆให้เหมาะสมเพื่อให้การสื่อสารมีประสิทธิภาพที่สุด</a:t>
            </a:r>
            <a:endParaRPr lang="en-US" dirty="0"/>
          </a:p>
          <a:p>
            <a:r>
              <a:rPr lang="th-TH" b="1" dirty="0"/>
              <a:t>การสร้างสื่อใหม่ (</a:t>
            </a:r>
            <a:r>
              <a:rPr lang="en-US" b="1" dirty="0"/>
              <a:t>New media</a:t>
            </a:r>
            <a:r>
              <a:rPr lang="th-TH" b="1" dirty="0"/>
              <a:t>)</a:t>
            </a:r>
            <a:r>
              <a:rPr lang="th-TH" dirty="0"/>
              <a:t> หมายถึง สื่อที่เอื้อให้ผู้ส่งสารและผู้รับสารทำหน้าที่ส่งสารและรับสารได้พร้อมกันเป็น</a:t>
            </a:r>
            <a:r>
              <a:rPr lang="th-TH" b="1" dirty="0"/>
              <a:t>การสื่อสารสองทาง(2 </a:t>
            </a:r>
            <a:r>
              <a:rPr lang="en-US" b="1" dirty="0"/>
              <a:t>Way Communication</a:t>
            </a:r>
            <a:r>
              <a:rPr lang="th-TH" b="1" dirty="0"/>
              <a:t>)</a:t>
            </a:r>
            <a:r>
              <a:rPr lang="th-TH" dirty="0"/>
              <a:t> และสื่อยังทำหน้าที่ส่งสารได้หลายอย่างรวมกัน คือ ภาพ เสียง และข้อความไปพร้อมกัน โดยรวมเอาเทคโนโลยีของสื่อดั้งเดิม เข้ากับความก้าวหน้าของระบบเทคโนโลยีสัมพันธ์ ทำให้สื่อสามารถสื่อสารได้สองทางผ่านทางระบบเครือข่ายและมีศักยภาพเป็น</a:t>
            </a:r>
            <a:r>
              <a:rPr lang="th-TH" b="1" dirty="0"/>
              <a:t>สื่อแบบประสม (</a:t>
            </a:r>
            <a:r>
              <a:rPr lang="en-US" b="1" dirty="0"/>
              <a:t>Multimedia</a:t>
            </a:r>
            <a:r>
              <a:rPr lang="th-TH" b="1" dirty="0"/>
              <a:t>)</a:t>
            </a:r>
            <a:r>
              <a:rPr lang="th-TH" dirty="0"/>
              <a:t> ปัจจุบันสื่อใหม่พัฒนาขึ้นหลากหลาย ที่เป็นที่รู้จักและนิยมกันมากขึ้น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5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dirty="0"/>
              <a:t>แบบจำลองธุรกิจของคาแลคเตอร์และการต่อยอดธุรกิจ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83568" y="1340768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/>
              <a:t>การดำเนินการสร้างธุรกิจโดยทั่วไป ต้องหาเป้าหมายของลูกค้าให้ได้ ต้องรู้ว่า ลูกค้าต้องการอะไร และ ลูกค้าอยู่ที่ไหน เพื่อจะได้นำเสนอ หรือ ให้บริการให้ตรงกับความต้องการของลูกค้าได้ หากเข้าใจลูกค้าว่าต้องการอะไรอย่างแท้จริง และ ลูกค้าอยู่ที่ไหน จะทำให้เลือกทำเล หรือ สร้างสินค้าและบริการได้ตรงกับความต้องการของลูกค้า ก่อนจะเริ่มสร้างธุรกิจต้องเข้าใจสิ่งเหล่านี้ให้ดีเสียก่อนที่จะลงทุนไป โดยไม่คำนึงถึงเรื่องเหล่านี้ซึ่งอาจจะทำให้เสียเงินไปกับการลงทุนที่ไม่สามารถเรียกเงินลงทุนกลับมาได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875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467544" y="151180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/>
              <a:t>อเล็คซานเดอร์ ออสเตอร์วาลเดอร์</a:t>
            </a:r>
            <a:r>
              <a:rPr lang="en-US" sz="3600" b="1" dirty="0"/>
              <a:t> (Alexander </a:t>
            </a:r>
            <a:r>
              <a:rPr lang="en-US" sz="3600" b="1" dirty="0" err="1"/>
              <a:t>Osterwalder</a:t>
            </a:r>
            <a:r>
              <a:rPr lang="th-TH" sz="3600" b="1" dirty="0"/>
              <a:t>)</a:t>
            </a:r>
            <a:r>
              <a:rPr lang="th-TH" sz="3600" dirty="0"/>
              <a:t> และ </a:t>
            </a:r>
            <a:r>
              <a:rPr lang="th-TH" sz="3600" b="1" dirty="0"/>
              <a:t>อีวฟ์ พิคนัวส์</a:t>
            </a:r>
            <a:r>
              <a:rPr lang="en-US" sz="3600" b="1" dirty="0"/>
              <a:t>(Yves </a:t>
            </a:r>
            <a:r>
              <a:rPr lang="en-US" sz="3600" b="1" dirty="0" err="1"/>
              <a:t>Pigneur</a:t>
            </a:r>
            <a:r>
              <a:rPr lang="th-TH" sz="3600" b="1" dirty="0"/>
              <a:t> )</a:t>
            </a:r>
            <a:r>
              <a:rPr lang="th-TH" sz="3600" dirty="0"/>
              <a:t>ได้ให้ความหมายของ</a:t>
            </a:r>
            <a:r>
              <a:rPr lang="th-TH" sz="3600" b="1" dirty="0"/>
              <a:t>แบบจำลองธุรกิจ</a:t>
            </a:r>
            <a:r>
              <a:rPr lang="en-US" sz="3600" b="1" dirty="0"/>
              <a:t> (Business Model)</a:t>
            </a:r>
            <a:r>
              <a:rPr lang="th-TH" sz="3600" dirty="0"/>
              <a:t>ในหนังสือ </a:t>
            </a:r>
            <a:r>
              <a:rPr lang="th-TH" sz="3600" b="1" dirty="0"/>
              <a:t>คู่มือสร้างโมเดลธุรกิจ </a:t>
            </a:r>
            <a:r>
              <a:rPr lang="en-US" sz="3600" b="1" dirty="0"/>
              <a:t>Business Model Generation</a:t>
            </a:r>
            <a:r>
              <a:rPr lang="th-TH" sz="3600" dirty="0"/>
              <a:t> (2015) ไว้ว่า </a:t>
            </a:r>
            <a:r>
              <a:rPr lang="th-TH" sz="3600" b="1" dirty="0"/>
              <a:t>แบบจำลองธุรกิจ</a:t>
            </a:r>
            <a:r>
              <a:rPr lang="en-US" sz="3600" b="1" dirty="0"/>
              <a:t> (Business Model)</a:t>
            </a:r>
            <a:r>
              <a:rPr lang="th-TH" sz="3600" dirty="0"/>
              <a:t> คือ โครงสร้างการทำรายได้ของธุรกิจ หรือเรียกทับศัพท์ว่า โมเดลธุรกิจ นี้สิ่งที่จะบอกว่าธุรกิจเรา </a:t>
            </a:r>
            <a:r>
              <a:rPr lang="en-US" sz="3600" b="1" dirty="0"/>
              <a:t>“</a:t>
            </a:r>
            <a:r>
              <a:rPr lang="th-TH" sz="3600" b="1" dirty="0"/>
              <a:t>ทำเงินอย่างไร</a:t>
            </a:r>
            <a:r>
              <a:rPr lang="en-US" sz="3600" b="1" dirty="0"/>
              <a:t>” </a:t>
            </a:r>
            <a:r>
              <a:rPr lang="th-TH" sz="3600" dirty="0"/>
              <a:t>โดยจะคำนึงถึงคุณค่าหลักๆที่ลูกค้าต้องการจากสินค้าและยินยอมที่จะจ่ายเงินเพื่อแลกกับการทำธุรกรรม รวมไปถึงวิธีการและค่าใช้จ่ายที่เราใช้กับทาง</a:t>
            </a:r>
            <a:r>
              <a:rPr lang="th-TH" sz="3600" b="1" dirty="0"/>
              <a:t>ผู้ผลิต(</a:t>
            </a:r>
            <a:r>
              <a:rPr lang="en-US" sz="3600" b="1" dirty="0"/>
              <a:t>supplier)</a:t>
            </a:r>
            <a:r>
              <a:rPr lang="th-TH" sz="3600" b="1" dirty="0"/>
              <a:t> </a:t>
            </a:r>
            <a:r>
              <a:rPr lang="th-TH" sz="3600" dirty="0"/>
              <a:t>เพื่อนำให้มาสู่คุณค่าดังกล่าว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17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467544" y="797511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/>
              <a:t>ซาช่า เกอรีฟ</a:t>
            </a:r>
            <a:r>
              <a:rPr lang="en-US" sz="4000" b="1" dirty="0"/>
              <a:t>(</a:t>
            </a:r>
            <a:r>
              <a:rPr lang="en-US" sz="4000" b="1" u="sng" dirty="0" err="1">
                <a:hlinkClick r:id="rId2"/>
              </a:rPr>
              <a:t>Sacha</a:t>
            </a:r>
            <a:r>
              <a:rPr lang="en-US" sz="4000" b="1" u="sng" dirty="0">
                <a:hlinkClick r:id="rId2"/>
              </a:rPr>
              <a:t> Greif</a:t>
            </a:r>
            <a:r>
              <a:rPr lang="en-US" sz="4000" b="1" u="sng" dirty="0"/>
              <a:t>)</a:t>
            </a:r>
            <a:r>
              <a:rPr lang="th-TH" sz="4000" dirty="0"/>
              <a:t> ได้อธิบายโมเดลธุรกิจแบบรังแมงมุม ใน</a:t>
            </a:r>
            <a:r>
              <a:rPr lang="th-TH" sz="4000" b="1" dirty="0"/>
              <a:t>บทความ เดอะสไปเดอร์เวบสเตรทิจี</a:t>
            </a:r>
            <a:r>
              <a:rPr lang="en-US" sz="4000" b="1" dirty="0"/>
              <a:t> (The </a:t>
            </a:r>
            <a:r>
              <a:rPr lang="en-US" sz="4000" b="1" dirty="0" err="1"/>
              <a:t>Spiderweb</a:t>
            </a:r>
            <a:r>
              <a:rPr lang="en-US" sz="4000" b="1" dirty="0"/>
              <a:t> Strategy , 2014)</a:t>
            </a:r>
            <a:r>
              <a:rPr lang="en-US" sz="4000" dirty="0"/>
              <a:t> </a:t>
            </a:r>
            <a:r>
              <a:rPr lang="th-TH" sz="4000" dirty="0"/>
              <a:t> ไว้ว่าการต่อยอดธุรกิจ คือช่องทางการหารายได้ที่ต่อเนื่องจากผลิตภัณฑ์หลัก การมีกลุ่มผลิตภัณฑ์ที่หลากหลายมีข้อได้เปรียบ หมายความว่าธุรกิจกำลังครอบคลุมฐานทั้งหมดของธุรกิจนั้นๆ และอาจมีช่องทางหาเงินหลายช่องทางไว้กระจายความเสี่ยงในการลงทุน ต้นทุนในการผลิตในบางหน่วยอาจลดลงไป เช่น ค่าออกแบบเป็นต้น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801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2" name="Rectangle 1"/>
          <p:cNvSpPr/>
          <p:nvPr/>
        </p:nvSpPr>
        <p:spPr>
          <a:xfrm>
            <a:off x="467544" y="366623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4000" dirty="0"/>
              <a:t>โมเดลธุรกิจนี้เรียกว่า </a:t>
            </a:r>
            <a:r>
              <a:rPr lang="th-TH" sz="4000" b="1" dirty="0"/>
              <a:t>โมเดลธุรกิจแบบรังแมงมุม (</a:t>
            </a:r>
            <a:r>
              <a:rPr lang="en-US" sz="4000" b="1" dirty="0"/>
              <a:t>Spider web</a:t>
            </a:r>
            <a:r>
              <a:rPr lang="th-TH" sz="4000" b="1" dirty="0"/>
              <a:t> </a:t>
            </a:r>
            <a:r>
              <a:rPr lang="en-US" sz="4000" b="1" dirty="0"/>
              <a:t>business model)</a:t>
            </a:r>
            <a:r>
              <a:rPr lang="th-TH" sz="4000" dirty="0"/>
              <a:t> รูปแบบโมเดลธุรกิจแบบนี้ ยึดผลิตภัณฑ์หลักตั้งอยู่ตรงศูนย์กลาง และต่อยอดขยายแขนขาเป็นผลิตภัณฑ์อื่นๆที่ส่งเสริมกันเป็นช่องทางหารายได้เพิ่ม ผลิตภัณฑ์ใหม่ๆที่สร้างเพิ่มขึ้นควรส่งเสริมผลิตภัณฑ์เดิม ผลิตภัณฑ์ที่สร้างใหม่อาจไม่ใช่ผลิตภัณฑ์ที่สร้างกำไรมากกว่า แต่เป็นช่องทางช่วยกระจายความเสี่ยงในการทำธุรกิจ และผลิตภัณฑ์เหล่านี้สามารถช่วยให้ผลิตภัณฑ์หลักสามารถสร้างรายได้ได้มากขึ้นโดยการเพิ่มปริมาณการเข้าชม หรือเพิ่มเรื่องราวให้ธุรกิจ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961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3436</Words>
  <Application>Microsoft Office PowerPoint</Application>
  <PresentationFormat>On-screen Show (4:3)</PresentationFormat>
  <Paragraphs>97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Angsana New</vt:lpstr>
      <vt:lpstr>Arial</vt:lpstr>
      <vt:lpstr>Calibri</vt:lpstr>
      <vt:lpstr>Cordia New</vt:lpstr>
      <vt:lpstr>Times New Roman</vt:lpstr>
      <vt:lpstr>Office Theme</vt:lpstr>
      <vt:lpstr>PowerPoint Presentation</vt:lpstr>
      <vt:lpstr>PowerPoint Presentation</vt:lpstr>
      <vt:lpstr>Chapter8</vt:lpstr>
      <vt:lpstr>หัวข้อเนื้อหา</vt:lpstr>
      <vt:lpstr>เกริ่นนำ</vt:lpstr>
      <vt:lpstr>แบบจำลองธุรกิจของคาแลคเตอร์และการต่อยอดธุรกิจ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เทรนเทคโนโลยีสื่อในปัจจุบัน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นโยบายทางด้านสื่อในประเทศไทยในปัจจุบัน</vt:lpstr>
      <vt:lpstr>PowerPoint Presentation</vt:lpstr>
      <vt:lpstr>PowerPoint Presentation</vt:lpstr>
      <vt:lpstr>หน่วยงานรัฐที่ให้การสนับสนุนสื่อใหม่ในปัจจุบัน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คำถามท้ายบท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FMS-00</cp:lastModifiedBy>
  <cp:revision>3</cp:revision>
  <dcterms:created xsi:type="dcterms:W3CDTF">2018-08-07T09:03:16Z</dcterms:created>
  <dcterms:modified xsi:type="dcterms:W3CDTF">2018-08-15T06:52:09Z</dcterms:modified>
</cp:coreProperties>
</file>