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73" r:id="rId2"/>
    <p:sldId id="274" r:id="rId3"/>
    <p:sldId id="313" r:id="rId4"/>
    <p:sldId id="314" r:id="rId5"/>
    <p:sldId id="333" r:id="rId6"/>
    <p:sldId id="335" r:id="rId7"/>
    <p:sldId id="336" r:id="rId8"/>
    <p:sldId id="348" r:id="rId9"/>
    <p:sldId id="337" r:id="rId10"/>
    <p:sldId id="350" r:id="rId11"/>
    <p:sldId id="339" r:id="rId12"/>
    <p:sldId id="343" r:id="rId13"/>
    <p:sldId id="344" r:id="rId14"/>
    <p:sldId id="346" r:id="rId15"/>
    <p:sldId id="347" r:id="rId16"/>
    <p:sldId id="315" r:id="rId17"/>
    <p:sldId id="316" r:id="rId18"/>
    <p:sldId id="318" r:id="rId19"/>
    <p:sldId id="319" r:id="rId20"/>
    <p:sldId id="351" r:id="rId21"/>
    <p:sldId id="327" r:id="rId22"/>
    <p:sldId id="32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97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47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7052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50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48176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78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82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281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93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87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0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60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24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79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27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60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7C660-3417-450C-AC0F-D8E1FA702E9A}" type="datetimeFigureOut">
              <a:rPr lang="en-US" smtClean="0"/>
              <a:t>10-May-23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F1543943-6F40-4560-9506-7AD41D7A7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18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isaritiaw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5560" y="2132856"/>
            <a:ext cx="7848600" cy="1600200"/>
          </a:xfrm>
        </p:spPr>
        <p:txBody>
          <a:bodyPr>
            <a:normAutofit fontScale="90000"/>
          </a:bodyPr>
          <a:lstStyle/>
          <a:p>
            <a:r>
              <a:rPr lang="th-TH" sz="4800" b="1" dirty="0"/>
              <a:t>รหัสวิชา </a:t>
            </a:r>
            <a:r>
              <a:rPr lang="en-US" sz="4800" b="1" dirty="0"/>
              <a:t>MCA1109 </a:t>
            </a:r>
            <a:br>
              <a:rPr lang="th-TH" sz="4800" b="1" dirty="0"/>
            </a:br>
            <a:r>
              <a:rPr lang="th-TH" sz="4800" b="1" dirty="0"/>
              <a:t>รายวิชา</a:t>
            </a:r>
            <a:r>
              <a:rPr lang="en-US" sz="4800" b="1" dirty="0"/>
              <a:t>  </a:t>
            </a:r>
            <a:r>
              <a:rPr lang="th-TH" sz="4800" b="1" dirty="0"/>
              <a:t>การนำเสนอเชิงนิเทศศาสตร์ 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88088" y="5105400"/>
            <a:ext cx="3376464" cy="1752600"/>
          </a:xfrm>
        </p:spPr>
        <p:txBody>
          <a:bodyPr/>
          <a:lstStyle/>
          <a:p>
            <a:r>
              <a:rPr lang="th-TH" b="1" dirty="0">
                <a:solidFill>
                  <a:schemeClr val="tx1"/>
                </a:solidFill>
              </a:rPr>
              <a:t>อ. อิสรี ไพเราะ(อ.ต๊ะ)</a:t>
            </a:r>
          </a:p>
          <a:p>
            <a:r>
              <a:rPr lang="en-US" b="1" dirty="0">
                <a:solidFill>
                  <a:schemeClr val="tx1"/>
                </a:solidFill>
                <a:hlinkClick r:id="rId2"/>
              </a:rPr>
              <a:t>isaritiaw@gmail.com</a:t>
            </a:r>
            <a:endParaRPr lang="th-TH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MB. 0863583508</a:t>
            </a:r>
          </a:p>
          <a:p>
            <a:endParaRPr lang="en-US" dirty="0"/>
          </a:p>
        </p:txBody>
      </p:sp>
      <p:sp>
        <p:nvSpPr>
          <p:cNvPr id="15364" name="AutoShape 4" descr="data:image/jpeg;base64,/9j/4AAQSkZJRgABAQAAAQABAAD/2wCEAAkGBhQQEBAQEBIPEBAQDw8VFRQVDw8QFBQQGBAVFRUUFRUXHCYeFxkjGRQUHy8gJCcpLCwsFR8xNTAqNSYrLCkBCQoKDgwOGg8PGiolHyQtKTAvLCwsLSwvKjU0LCksLy0qKi4sMCwpLCwwLCwsKSwpNCwsLCwqKSwpLCwpLCkpLP/AABEIAMMBAwMBIgACEQEDEQH/xAAbAAABBQEBAAAAAAAAAAAAAAAAAQIEBQYDB//EAD8QAAIBAgQCCAMFBwMEAwAAAAECAAMRBAUSIQYxEyJBUWFxgZEyocEHI0JSsRRicoKS0eGisvAzY8LSFmSj/8QAGwEBAAIDAQEAAAAAAAAAAAAAAAEFAgMEBgf/xAAzEQACAgIBAwEFBgUFAAAAAAAAAQIDBBESBSExQRMiYYHBMnGRodHwFSMkUbEUM0Lh8f/aAAwDAQACEQMRAD8A9xhCEgBCEIAQhCAEIQgBCEIAQhCAEIQgBCEIAQhOdarpEA6Qkb9s8PnF/bB3GTojaJEJwGLHjHDEr3xobR1hOYrr3iOFQd495BI6ES8WAEIQgBCEIAQhCAEIQgBCEIAQhCAEIQgBCEIAQhCAEIQgBCEIAQhCAEi408vWSpDxx3HlJXkh+CNeES8S8zNYt4l4l4l5JA68NUZeF5AJGFqHWB3yylXgReoPAGV/EfFJwtVEVA4td+d7HlaZQrlZLjEwtvhRXzn4NJCVOR8Qri9ZRGVU07m25IvYDnLaYTg4PjLyba7Y2x5we0EIytVCqWPJQSZisx4qcsQpKjuE2048rn7pzZebXipOfqbiEzfD+fNUYI5vfke280kwtqlVLjI2Y2TDIhzgEIQmo6QhCEAIQhACEIQAhCEAIQkCvnVJDYtv4bzKMXLwjCdkK1ub0T4Tlh8UtQXQgidZDWuzMk1JbQQhCQSEIQgBIGNPW9BJ8wXGlKtWqsgqClTpFaqlNYqMyAKabkECxNQ2t3TTdfChcpmyur2j1vQ3H/aFhqYbQXqsFqbBWQakNipLWt52tM3mP2g16jAUbUFFWjYgKzlWQlkfVceo7paYHhqhSqA6TUK1641VDqvS6LUQV+E9Yje19pWYjhBCFakzU3CYVrEl0atUZlJN7lQNtlsN+UrP4pGb13SLeqvErf2W/i+/5FhlP2mKwH7VT6MlWYsl2UIDYXX4r3HZNZgc3pVxelUR9gSAesoIuNSndfWeQZnkdagGvTZlCMiug6QNoq9drLdlUcrsBzk/D8M4guSR0IGJo6rvZjTZgisum4bmdiROqOckttpozyOn40lyrlx8/Ffh5PQMz4xw1AdaqrsadR1VOvrCgkgMOqDt2kSgbirEYxlp4amaFDEUXCV3VrpVUOTZlJU/Dy585wyvhGlQalqvVqJiaqBiLIydEzEGnci97j0khMX0fQqoAUHEuAAAADUIFgOW1Qzjt6lKfar9+TjmsbH+ynJ/3f0X4eTZcGU3FACs/S1F1Kz/AJiHO/lJmfZEuJS9rVFHVPL+U+EbwvTth1Pad/ff6y4l5XKUNPffsVVsY2qSkuz2eW4PMHwdYkDQL2Zbcj2giehZdnVOsgYMFNtwSBY+vOQ+IOGlxI1LZaoHPsYdzf3mTfJq9LqlHUcr/Evut5aSdWTFNvUighHIwJtRXKD/AH8jeY9Omo1EQglkIFiDv2Ty7GIVdtZC2JuG2K+Bk6niHQ7MysO4kbxlfH1WcO7pUK8hVw+Hqj3K6v8AVN9FU6G+PdfgceXk1ZaXtE4tfP8AQv8Ag3AFiKu+gcja1z4d82cx2W8bWstdEHIaqYI/0m9vea6jWDqGU3DC4M4MxWOfKa0XPTJY6r4Uy3rz6P8AAfCEJxFqEIQgBEJimY3Ps7YsQCQoOwm+iiV0tI48zMhiw5SNgtQHkQfWOnm2GzxlYEMR6zcZLmgxFPUPiRtLfxaQf0Im3IxZU9zRhdRhldktMsYRLwvOQsyHnFYpRdhztPK8dmx1HftnrONZNJV+TAi252nlGf8ABtfpWagFrozbBatOkR/EKhHyJllg2RgnsoerY07mnH8C+4PzhjWpoLkOSD4CxN/eegzJ8F8InCqHrFWq22CnUFvz63aZq5zZU4zsbid/T6Z00qMxZFx2YLRF2PkO2SZ57xlmhWs6luXIdw0rt87+sxx6lbPizLOyHj1c4ruaelxShNiCB53lzSrBgGUggzxujmR1T0Xg/EM6VL/CClvPTv8ASdWXixrjyiVvTeoWXzcLDQzG5sdVar50F/qxJB+SzZTO4nAqzM1rEte4JG97g7SgzMSWTFJPWj0cLVW+5QV3IVz/ANvMD69KFX5Tvp+809n7TTX0TD6/1EmVMqFiAxAsRvY9Um59zIxZFa5clg7NsABcpp7e4Sq/g2VLtBJ+fD/XRNnUKKu9j0Qn61Ikczg6xHnXa4+ayRVN3cf/AGqKjySktUfMGH7LZRouy6cKnZcLTqFmJHiD2d05VatiGIItVrOdjy0lE9wR7Tjtw76m1KDXy+ZvhkV2R5QkmiNUzAJoJ7Di6n/6EA/0uZU08QpKJbdcPTH8zE3/ANgkTH4k6dJvcYZV/ma4PrcCLlPXxAH/AHEHoFB/8p1U469f33/7OC2+TlpfvwevZPT00UHh/iTZxwq2RR+6J1npn5Ml4FiQhIJPNOI3FOtXPL7xvmSZRPiSdzffkLWHnaXPFjXr1PGsfkT/AGlGzXJ9J6aj7CPn+X/uyXxZzoZhrrVaR501otf+MP8A+nznqXBmI1YYD8rEek8xwuD/AOtVHM1ACf3VAA+d56BwFU+7YeJ+k5cv3qH8GWHTv5eZHX/KP0X1RrIRLxZRHsBIQhJAGefcR4Mo7A7cyPEd83OMxgpi55nkJms3xaVlIqL0gANgAAw/hOxB9Z24kpwfJLsVHU4VXR4Semjz7G4opcjsBN7iehfZvh6gwnS1QVNdtSqRYhANINvGxPlaY/LM2weHrFqmBxLMDsz1Fq28kZrT0vKs8pYhQaZIuPhZSjexm/MsnNa4vRy9Lopqlvmm/wCyLGR8djBSXUeZ2A7zYn6TveYnN89LY2thmNlpqgpjb4igZj5m4HpK+qKlNJlzkWOFUpR8jMdnzFidRkHFUqOMGjEIr/law1qfA/TlIONveQXzDow7X+Fe/e/ZPROmCh2PDRybpW9yRg8yGDZlSpVupt/1G0+HV5T0ThfO/wBqo6z8atpbx2BB+fyng2Y570mKqjYWIAsQQRaeg/ZRnH3tWix+NAy+ak3+TH2lfkRjZXyXlF7hSspvUZN6f7X6Hpz1AoJOwExHGvDqY0irRqaKygAhtSpUA5X22bx8u4Tjx7xccPiKeGXVc0VqDeytqd1377aOXj7VuTYupjA5clKS9Vjvct+Vd+drb9l5oopaXtEzszMqPJ1SjtFblHA2LqVQrUxTRWBNRq1MrYHsCMSfaerZVlq4emKa7nmT3tMBRyLC02LIKysfxDEVFPyMukzWpQQMjvVpr8Qc6mA8+0eM23122JbZzYuTj1NuK/Pf0X5GxvOFTCK3ZY+ETD4oVER15OoI9RFNa0rNaL/aa2YzNc4KhwbBRUqKCOZCvZb+/wApn2xhJ9ZNz7L2q0UXS4dqyEEC+kkNcsPy72PnfsmbbXh30V1dWJsLqdz+6eTekucGyKjp+TyvV6LJz5Lwa7KsQezumgKgykybKKlSi7FWolqb6NQsxOk6Tbs3mcyPMClXDNc6OmVXW5sUYgbjkbXJ9Jy5lkZT90selUTrq9/1NvWwCN8SKfNQZHoZFRR1dUCsD2bb99p1zasy4jRTIVAqXFr9YliT7afaSOGan7RRWu9h95UAA5EK2kE38jOJqL7tFpxezSLsAO4RbznrhqmJuOl4ExmqRszr6aNVu6m3vawhLb0RKWk2eZZ3X11CdzdnblfmT/eVlP6yficQFNyL7ge5A+sZiqFjcT00GlqJ8/ug5bsLLKMAXweJt8QRnHpUufkDL/gRSAdQKk6ufdtG8H4NXpPTYXV6diPAmS+FsLVR3WqpUU2Kg2sCLW27++V91nu2Q+ZeY9P8yi1L01/6aeES8SVB6UW8ZVrKg1OyqO9iFHuY68xf2huQ+Fvun323Zr6m/na/zgktuKqmmkK6jWFDfCeY0kix8xb1mUwfEVCqNnCk9jbfPlK2kwsQjPTDcwjFQT3leR9RM/U4IcG+GrfyOLj3E7Kb+C0yry8N2S5RNXmONUHqsjNa9gVJA75VjOXVwymxBuD49kx+brXwtRenQ06yC4PMOnbY9olhTxwqItReTD2aW1dsZrR5u/GnVLl3/Q96y7GitRpVV5VKaN7i9pjuJuFxXxjV1r9H1KYIVA56Rbi5OoW6unbwkfg/iO2XV03L4QM1hct0BbUSo53W7j0E6UKq6futOk73XtuL3J5km9995V14/vtN+D0F+c1XFpb2u/6FbnWBq00LipSa176m6H2Jv7XmNxFcuR0i9TUC2ncHwLDa03WZZYlcfeKGI5HtEpqOQU6T6gzKR+Xqn3EsPZzlHjy/Ipf9RTCfLh+ZgeI6WvGLUSwNRdrWALAbD12EsuF8zNOslZWKGnZgbXv4Ed3OaLinK6eIQuiqMTRGtGGxfTuUe3O4Fr8wZg6WJUMWQnS41eR7R7k+845xlUnFltVZXktTj6G54qqvmVSjW6SilSijKPu2XUCSRfrG3M+80mWIaWDoISLhCTblqJNz7zy9MxI3uAJtOFc+FWk1N2BNM7WYE6T4c7X7fGTiySlpmvqVblXuPks2rG8scC2oMv5lI9xK12X8wtI+Y8SUsLTJuGqOCEW9ifHwEtbpR4HmcWuftdG14TzDXhVAN+jd19AxI/WcOJOJlw5WmxAZwWtvfQDbYefb4TDfZ5xSKJqUqmoqw1DSLkNf/MjfaXXqV6+HrUKdYrTpgE6L2Oskiwvta0pHFRu2/B7KMpWYuo9n4NIvEob4bGV2IxmJL6qWKKC/w6EUepA3mNw+aLyJ0ntBllhcyI2DXHZc3t4yyUapeiKGU8iHiTN7lWcVyLVWB/eBsbysp8Khma1ZijNq06QGXe+x/wASny/NvvBTJ61gfSazL6nWXx2mu7FrcW4m3G6jkQsjGx9vidMRXOqtUO+kOf6aYH0lvwkujBYcd6av6mLfWVWIyio1OqgK3qBwGN9tR7R5Ey2y7DNTpol/gRV9haU56lFwHjw8hqDOoMgkkB5VcUYjThmH5mVfnf6Sbrmc4zxdkppftZvlYfqZvojysSOTMs4USfwMnRpdJXpp+9f25fMiWnEVAJXqKOQbb1AP1nHhGnrxWrsW3/t9BJPFFS+Iqea/7Flty/qOPwPNOGsLl/eX0ZfcGnq/yfWacGZXg82X+T6zSh5WZa/msv8Apj/pona8IzVCcpZDyZneOsB0uDdh8VAioP4QCH/0kn0l+WjHsQQdwQQR3jtkDZ4zTrydgsbpYHxEiZzl5w2Iq0d7I3VPfTO6n2NvMGRkqyDIuvtMpCvg6dUWLU7H07R7Xnm3DtY6zQ7Kh6vg3YfaemO3T4R6Z3IBnleX1eixKX2NOqFPkTYH2M6qZuK7HBk0qbXLwz0nKsnqYaqtZGFQEMrp8Oukws6/UeIEzVeviMG5Oiqqkk6gCQLm55X2uTNXhsdsJPp4wHZgDMFfPe2Zyw6nHilpGay7jzULNpb5H5bfKNbiYVazU2ATloYHZvAzQvwjhcW3WQIx/EvVb3EwXHHDb5dVVdRqJzR+Rt2q3jynbVllVkdMXr3X+C9XF6W9bGYDEZYaVatd+qtR9Kk/hJuPkR7TT4bHdLTWp2kWb+LvlbnlEalxJJ2Uoy/h1aSAxHiD8hNmX78FNehp6Y/Y2OuXqbL7OsjRE/aqyaqji9Mso0005Ai/N23N+wW7bzXY3on3dFcjl1QWHkeYmP4f4sBp0aVa2oUksw2GjdVuO8abGaSnVVxdSCPA3mVdUHFGq/JuhN7Rkc1qqKvVoYlV7fvgf9JH1kV+GDiKdToqoeoai1EWoppEELbTquynbUL3HObarRB5gGcqJVDsADN7x1NeWckeoSqf2UvkecYajVwtY06yPSfTcBhzF+ankw35i80eEz5h2+80WZ4AYqk1JrXIJQ23SpbYg9ncfAzzajij27HtHcZXX1uuXf1LzCyI3w93to2xxdGsLVqdN/NQZy/+KYaob0nqUSe5tQ9mmew+LtLXCY8giaU2vB1ySl2ktnLiPhuvgjRr3FSlYL0i3+IEldS9lwSJq8pxepFcdwMkV8QKuCZXGpQVJHetxf5XlBwyxQPRbnRqMndsDsfa07sWxy3GRT9SojBRnA9KpPqUEdoBnQGVeU4waLMQLHa/jLSV1sOEmi7x7lbWpfAXXA140iNKzA3nPEZgFBJ5CY3ibMFrG4bZQNiLWM2FXDhgQRcGU+I4ZpMb6PmbTpx7IVvk/JX5tFl8eEWteuyk4Sxq02Yki5B7e+30Ej5pjS9Vj+Yk+55S0xWStT3pUwee1gfkech4bAk/HSqggi3UYA+p/vO6icXJ2tlTm1zjCOPBP79dmafhw6U/lWXqVpQZXRcfEunuF7+8uKaGV18lKbkXeHB10xg/QmCpCcgsJoO07loxnjGecXqSCTGfaLhRroVRzKOhPgpDD/c0xo35G89D4pN1osfw1hfyZWH62mTbBUhjnSoo6OphyRYlbOrruLcjYmQzJDMlxWltJ5NtMFx/kjU8R0tK4JO9u7sM3NagtKoulyyFgN7agb7XtsRGcbUQKaVCOYHqeyEQyBkuYGpRpsdmKi47mtv85a08TMjkWMbU6sAO1QPn9JfrUkEo0OW46zDeQ/tUp9Lh0qfl/wCf3kKhiLES0z1enwTDmQD+kyi9MxmuUdHmmSV9N6Z5ODb+MXtPRsLwbQq0NNQsWdRqOoi58uzeeUJXsTuAyncdzCet5TmF6akHmoPynRbY9JJ9jix6Y83KS79imzL7OqyBThnVxTUqA2zEatQBI2237O2VDYzE4U2rU6qW/FYkf1CekUMwkwYhHFnAIPeJhC+UTZdh12GCwPFxYDrA+gnfA58WrNSqaQbjSRtcFQwv6H5GaevwBhcSbqvROfxIdO/iORmG4yyCrl+JpBjqVlVVqD8Vj1SR2EbDyvO+rL395TZHS9J+q/wbSlzDc7WtudvSeaZ9huixeITs6Z2H8LnWvyYTfZNjulpK3eN/PkZnuP8AAgGlieQa1J/4gCUPquofyibcyPKCkjl6VP2dzrfr9DOUq0nYbEcpV0z3ESXSlWeja7m6wFfVhqq/uH9JGSsgxAqIyt0yWYBlPWXkbDvBt/LG8OVLqy96zJZTkzpiajKWulR7aiSApNxz7LGZ1Wezls1ZOP7evij0vLvvKqKfhLC/pvNkJg+GccGxCKdJChyWsQAQtxvN0pmzJuVrTj4NHT8WWNGSnrbZ0AhpgI8TlLIZoiGlO1ooEgaI/QQGHknTF0wTo4pStOyrFCxwEE6HCEBCCSK5kaq0k1JErCYmRS59T6WmUBsdSsD4qwP/ADzmTzbL3qVadQHRoBBtuTcWt5Tb4ijeVtbCSAYrF4VgLm5tY+xvJfF414JG7tJ+cusTluoEHtBErcwy13w3QbXtbVva3faSDFZbQ++S3aSPlL2u4RtL3Q9moFQfInYwGTdCA3MqVN/USbxjvh6L/lemfTUIYREA7pc5XV1IyHtExjZhpN028Ow+k0nCuYCs1uTLa4+ogHnHEuRacU1luGO/ge+bXhfEEUEQndAF9ht8pw47UUqvLrG9pVcL409I6E3uAR+h+klkLybyniZLpYuUqVJ3StMTI1OWY+zDeR/tJTpaFJ7XNOrSI/qAPyJlZg8TYiWfEP3uEcdyzKL00zCa3FozeUfdV6tH8JPSJ5E9YehlzmOCFejUon8a9U91RSGQ+4EzoxS2pVdaF6dtViOsh2bbn3N6TRdNcC0vavfhwZ4zK3TarY/eeecSZNXpaKzhVBYrdSD1iLgOBvewPsZV4XMWU9cXHeOc9A4wwmvDU7cxWB8+o4mJqZfa8qr4KubjE9NiXSvpU5+WbfhRQ41DkRMxmOdF8Y2Hp7IrEOe1m228t5p+Cxal/J9JnsPw6WrmuuzM7HwNzeaWdcV2NhSrtTGHFNQxKsLE2ABtcn+02mExOoC/OZXLsISUZvwqQB5kG/ymjw4jfbRi4+9stEadFkak07qZBkdRHARojxBIoEW0QRwgkLRbQigQAhHQgENxOLpJRE5ssxMiC9KR6lCWLJOLU4BVVcPIdXCy7anI1WjAM7jMEGVlPJgRKfOMuarR6Enb81t7eU11XDyHVwkAwD8O6eUl8M0OixFvzL+h/wAzT1sFID5aVqJUXfSTcdtjbl7QCg+0Kleuh71P0lHkmDtXQ99x7j/E1XFGXtiKlMqDZQbk7dnISFRwHRMh7nX9bSSPUsGUA2uL90XTJPF1Bf2bpAqhxbrAANbz5zMrmjIeqdQ7jv7GYmRoaT2M0OHfXRZT3TIYDOEqnSeq3ce3yM1uU0za3hAPHa+TuMTWpF6llqMQutwNBN12v3G3pPRspxLrSXplChVA1FrXsOZHfInED0sNUatUALcgLC5PdIvD+ZHGVA9QDQG6qW2A8u+b4Wyh3izltxq7u01ss8xxZqp1F1qKtMC3PSVa5Hfvb3kOtkpcEDa4lni8WyV3p0kuTo3vpVRbw3v4fOW2Cw5sL7mTN8km33MKo+zbilqPoVeQ4F6VMoVudNgQRY7ePKWWX5ToVQbEgC/naWlKhJdOjNR0bOGHw9pOppHJTnZKcEjqYkhBOaJOqiAPWdBGKI8QSOEcIgiwBRFEBFgCwhCQDiRGETqRGkSDI4FZzZZIIjCsAisk5PTkwrGMkAgPRnB8PLI04xqcAqHwsjvhZdNSnF6EAoauElbmOWllOn4gVI7OTA/Saiph5Fq4aAZbPwXwppgHWRa1jzmXTJ3A609Fq4SQ6uB8IBhHy4ieh8HuWopq3Onn2ynxOBt2Sz4Qf7sDz/WGDI8Y4I1sVU7QtgB3dphwpgmoNZgbXNiBeX1bD68RW/jH+0S2weX27JJBwwuCLVKlQi2phbvsBz/WXFChOlDDyZToyTBoZTpySiRVpzsqQNCKk6qsVVjwIJ0AWPAgBHgQSKBHAQAiiAKBFEAI4QAgIRRIAsIRYByIiER5ES0gyOZEaROtohEA5FY0rOxEbpgHApGlJIKxpWARmpzm1KSysaUgEFqU4vh5ZGnGGlAKp8LOD4K8ujRidBIJKFsrB7ImFyMUySh0gk3Fri5527pf9BE6KAUtDJFQsRclmuSe0/TlJiYS0nilHCnMjFkVaE6rSncU48JJIOSpOgSPCRwWAMCx4WOCxwEAaBHARQI4CAIBHWgBHSAIIsIogAIsIsAIQhBI2JCEgkIhiQgAYkIQBLRLQhAGmJaEIAERtoQgBpiWhCQSFo0rCEkgNMUCEIIFtHgRISSB1osISQLHAQhAFtCEJAHQhCAKIsIQBYQhACLCEA//2Q=="/>
          <p:cNvSpPr>
            <a:spLocks noChangeAspect="1" noChangeArrowheads="1"/>
          </p:cNvSpPr>
          <p:nvPr/>
        </p:nvSpPr>
        <p:spPr bwMode="auto">
          <a:xfrm>
            <a:off x="1524001" y="-904875"/>
            <a:ext cx="2466975" cy="18573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228600"/>
            <a:ext cx="27432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Week  4-</a:t>
            </a:r>
            <a:r>
              <a:rPr lang="en-US" b="1" dirty="0">
                <a:solidFill>
                  <a:schemeClr val="bg1"/>
                </a:solidFill>
              </a:rPr>
              <a:t>5</a:t>
            </a:r>
            <a:r>
              <a:rPr lang="en-US" b="1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4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51C2D-5DB4-97BB-6F5B-916E434EB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1403"/>
            <a:ext cx="11353800" cy="1800520"/>
          </a:xfrm>
        </p:spPr>
        <p:txBody>
          <a:bodyPr>
            <a:normAutofit/>
          </a:bodyPr>
          <a:lstStyle/>
          <a:p>
            <a:r>
              <a:rPr lang="th-TH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สัมภาษณ์ กัลยา </a:t>
            </a:r>
            <a:r>
              <a:rPr lang="th-TH" b="1" i="0" dirty="0" err="1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ทิ</a:t>
            </a:r>
            <a:r>
              <a:rPr lang="th-TH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ณพง</a:t>
            </a:r>
            <a:r>
              <a:rPr lang="th-TH" b="1" i="0" dirty="0" err="1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ษ์</a:t>
            </a:r>
            <a:r>
              <a:rPr lang="th-TH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แห่ง “เกศทิพย์” คณะละครวิทยุหนึ่งเดียวที่อยู่รอดมาถึงโลกดิจิทัล</a:t>
            </a:r>
            <a:br>
              <a:rPr lang="th-TH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</a:br>
            <a:endParaRPr lang="en-US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098" name="Picture 2" descr="สัมภาษณ์ กัลยา ทิณพงษ์ แห่ง “เกศทิพย์” คณะละครวิทยุหนึ่งเดียวที่อยู่รอดมาถึงโลกดิจิทัล">
            <a:extLst>
              <a:ext uri="{FF2B5EF4-FFF2-40B4-BE49-F238E27FC236}">
                <a16:creationId xmlns:a16="http://schemas.microsoft.com/office/drawing/2014/main" id="{7809CA17-1CA8-00A4-1FC9-CB87426593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8862"/>
            <a:ext cx="4787170" cy="282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สัมภาษณ์ กัลยา ทิณพงษ์ แห่ง “เกศทิพย์” คณะละครวิทยุหนึ่งเดียวที่อยู่รอดมาถึงโลกดิจิทัล">
            <a:extLst>
              <a:ext uri="{FF2B5EF4-FFF2-40B4-BE49-F238E27FC236}">
                <a16:creationId xmlns:a16="http://schemas.microsoft.com/office/drawing/2014/main" id="{6EAA2BF3-C928-95A5-A11B-81CED1578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2188"/>
            <a:ext cx="4787170" cy="253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สัมภาษณ์ กัลยา ทิณพงษ์ แห่ง “เกศทิพย์” คณะละครวิทยุหนึ่งเดียวที่อยู่รอดมาถึงโลกดิจิทัล">
            <a:extLst>
              <a:ext uri="{FF2B5EF4-FFF2-40B4-BE49-F238E27FC236}">
                <a16:creationId xmlns:a16="http://schemas.microsoft.com/office/drawing/2014/main" id="{D6DCC701-7C59-C186-82A9-5DF24F4DC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444" y="966246"/>
            <a:ext cx="3659248" cy="290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สัมภาษณ์ กัลยา ทิณพงษ์ แห่ง “เกศทิพย์” คณะละครวิทยุหนึ่งเดียวที่อยู่รอดมาถึงโลกดิจิทัล">
            <a:extLst>
              <a:ext uri="{FF2B5EF4-FFF2-40B4-BE49-F238E27FC236}">
                <a16:creationId xmlns:a16="http://schemas.microsoft.com/office/drawing/2014/main" id="{50549371-687E-2154-60DC-0C5784093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444" y="3874416"/>
            <a:ext cx="3699039" cy="298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สัมภาษณ์ กัลยา ทิณพงษ์ แห่ง “เกศทิพย์” คณะละครวิทยุหนึ่งเดียวที่อยู่รอดมาถึงโลกดิจิทัล">
            <a:extLst>
              <a:ext uri="{FF2B5EF4-FFF2-40B4-BE49-F238E27FC236}">
                <a16:creationId xmlns:a16="http://schemas.microsoft.com/office/drawing/2014/main" id="{FB22393A-E7FA-4997-2545-0693A43DB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417" y="966246"/>
            <a:ext cx="3745583" cy="589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321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A4373-49BF-CF74-1C3D-6BF5D09C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8853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B2B6B-5F33-E37D-52DC-4E1805770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46755"/>
            <a:ext cx="3110845" cy="6311244"/>
          </a:xfrm>
        </p:spPr>
        <p:txBody>
          <a:bodyPr/>
          <a:lstStyle/>
          <a:p>
            <a:pPr marL="0" indent="0">
              <a:buNone/>
            </a:pPr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บุคลิกภาพภายใน...</a:t>
            </a:r>
          </a:p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* ความเชื่อมั่นในตนเอง</a:t>
            </a:r>
          </a:p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* ความกระตือรือร้น</a:t>
            </a: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* ความรอบรู้ /คิดริเริ่ม (จินตนาการ)</a:t>
            </a: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540BFB-3C3A-E745-7272-1B8FC683598C}"/>
              </a:ext>
            </a:extLst>
          </p:cNvPr>
          <p:cNvSpPr txBox="1"/>
          <p:nvPr/>
        </p:nvSpPr>
        <p:spPr>
          <a:xfrm>
            <a:off x="2905812" y="546756"/>
            <a:ext cx="84479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8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ห้องเช่าไร้</a:t>
            </a:r>
            <a:r>
              <a:rPr lang="th-TH" sz="2800" b="1" i="0" dirty="0" err="1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ฮีตเต</a:t>
            </a:r>
            <a:r>
              <a:rPr lang="th-TH" sz="28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อร์? และชีวิตที่เหี่ยวเฉายิ่งกว่าพืชผลัดใบในฤดูหนาวของ </a:t>
            </a:r>
            <a:r>
              <a:rPr lang="th-TH" sz="2800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เจ.เค. </a:t>
            </a:r>
            <a:r>
              <a:rPr lang="th-TH" sz="2800" b="1" i="0" dirty="0" err="1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โรว์ลิ่ง</a:t>
            </a:r>
            <a:br>
              <a:rPr lang="th-TH" sz="28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28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นักเขียนผู้รอดชีวิตจากความล้มเหลวด้วยเวทมนตร์และจินตนาการในวรรณกรรม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96352E6-31EE-B505-0280-62F63D7EC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14" y="1859084"/>
            <a:ext cx="4807670" cy="499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7782727B-81DA-BBB7-B83E-9933ABD98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784" y="1859083"/>
            <a:ext cx="4179216" cy="499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966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55D26-E4A8-CCE9-A431-6C24A45FD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140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36C7F-CFAE-439B-733B-F4B4FC512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43060"/>
            <a:ext cx="12192000" cy="64149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* ความจริงใจ</a:t>
            </a: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DAC914-0040-E3D6-D93F-DD709D902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1472"/>
            <a:ext cx="12192000" cy="556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94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DFBFF-FC7B-EF16-078F-9F91F8564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68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8DA1A-A321-3EAA-23E5-7D5414A9F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09048"/>
            <a:ext cx="12192000" cy="63489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* ปฏิภาณไหวพริบ</a:t>
            </a:r>
          </a:p>
          <a:p>
            <a:pPr marL="0" indent="0" algn="l">
              <a:buNone/>
            </a:pPr>
            <a:r>
              <a:rPr lang="th-TH" sz="3200" b="1" i="0" dirty="0">
                <a:solidFill>
                  <a:srgbClr val="FF000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                      สปิริตผู้ประกาศ! ช่อง 7 ขึ้นรูปผิด นักข่าวขออภัยออกทีวี-กราบบนโต๊ะ 3 ครั้ง-แบมือ!</a:t>
            </a:r>
          </a:p>
          <a:p>
            <a:pPr marL="0" indent="0">
              <a:buNone/>
            </a:pPr>
            <a:r>
              <a:rPr lang="th-TH" sz="3200" b="1" i="0" dirty="0">
                <a:solidFill>
                  <a:srgbClr val="0070C0"/>
                </a:solidFill>
                <a:effectLst/>
                <a:latin typeface="Angsana New" panose="02020603050405020304" pitchFamily="18" charset="-34"/>
                <a:cs typeface="Angsana New" panose="02020603050405020304" pitchFamily="18" charset="-34"/>
              </a:rPr>
              <a:t>จากการที่ได้นำเสนอข่าวเกี่ยวกับกรณีพระเถระ 5 รูป ที่เกี่ยวข้องกับคดีทุจริตเงินทอนวัด แต่ทางทีมงานได้เสนอภาพพระผิด จากภาพพระพรหมดิลก เจ้าอาวาสวัดสามพระยาวรวิหาร เป็นภาพพระพรหมมุนี วัดราชบพิธสถิตมหาสีมารามราชวรวิหาร</a:t>
            </a:r>
            <a:endParaRPr lang="en-US" sz="3200" b="1" dirty="0">
              <a:solidFill>
                <a:srgbClr val="0070C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8196" name="Picture 4" descr="สปิริตผู้ประกาศ! ช่อง 7  ขึ้นรูปผิด นักข่าวขออภัยออกทีวี-กราบบนโต๊ะ 3 ครั้ง-แบมืิอ!">
            <a:extLst>
              <a:ext uri="{FF2B5EF4-FFF2-40B4-BE49-F238E27FC236}">
                <a16:creationId xmlns:a16="http://schemas.microsoft.com/office/drawing/2014/main" id="{78FEB9E1-AAE4-34C7-4E92-7D5A23351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612" y="3429000"/>
            <a:ext cx="974338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328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4FF55-70FD-1CC0-32AE-869F81010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025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5ECE1-6ACA-0718-61DF-16EF5B881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4206"/>
            <a:ext cx="12192000" cy="64337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* ความจำ</a:t>
            </a:r>
          </a:p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* ความรับผิดชอบ</a:t>
            </a: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C5B1261-6320-86E7-022B-E8C0C9DFA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361"/>
            <a:ext cx="12192000" cy="497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529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37742-0D71-F12E-AE89-A47505C9D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254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B1610-DCC0-5CBE-5FAD-B2D3DAAB9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61912"/>
            <a:ext cx="12192000" cy="6396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* อารมณ์ขัน</a:t>
            </a: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5122" name="Picture 2" descr="ทิดน้อย - &quot;เท่ง เถิดเทิง&quot; เล่นเอง! กำกับเอง! - YouTube">
            <a:extLst>
              <a:ext uri="{FF2B5EF4-FFF2-40B4-BE49-F238E27FC236}">
                <a16:creationId xmlns:a16="http://schemas.microsoft.com/office/drawing/2014/main" id="{5DA2A43E-7C24-E5FA-8245-F4AB05A79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8034"/>
            <a:ext cx="5882326" cy="550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7CAA33-6F1C-7666-722A-6B2ED814D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326" y="1"/>
            <a:ext cx="6309673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31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4BE18-0624-511A-81B0-5C5BD23FA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312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1D9F8-2F29-52EB-7E9C-FBC45CE8E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386499"/>
            <a:ext cx="6231117" cy="64715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h-TH" sz="36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การพิจารณาบุคลิกภาพ...</a:t>
            </a:r>
          </a:p>
          <a:p>
            <a:pPr lvl="0"/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ลักษณะทางกาย </a:t>
            </a: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(รูปร่าง  ความสูง  น้ำหนัก  สีผม  ผิวพรรณ  หน้าตา  ท่าทาง)</a:t>
            </a:r>
          </a:p>
          <a:p>
            <a:pPr lvl="0"/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ลักษณะทางจิต </a:t>
            </a: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(สติปัญญา  ความจำ  จินตนาการ  ความถนัด  ทัศนคติ  ความสนใจ ความตั้งใจ  การตัดสินใจ  ความมีเหตุผล)</a:t>
            </a: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lvl="0"/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อุปนิสัย</a:t>
            </a: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(ความประพฤติหรือความมีศีลธรรมจรรยา  มารยาท  คุณธรรม  ความสุภาพอ่อนโยน  ซื่อสัตย์  ไม่เห็นแก่ตัว การเคารพกฎหมาย)</a:t>
            </a:r>
            <a:r>
              <a:rPr lang="th-TH" sz="36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...ความกล้าแสดงออก</a:t>
            </a:r>
            <a:endParaRPr lang="en-US" sz="3600" b="1" dirty="0">
              <a:solidFill>
                <a:srgbClr val="FF000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lvl="0"/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อารมณ์ </a:t>
            </a: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(ตื่นเต้น  โกรธ  กล้าหาญ  หวาดกลัว  ตกใจง่าย  ร่าเริง  หงุดหงิด)</a:t>
            </a: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220" name="Picture 4" descr="ปุ้ม เปรมสุดา' ผู้ประกาศข่าว ทำงาน 3 เดือน โดนด่าทุกวัน - YouTube">
            <a:extLst>
              <a:ext uri="{FF2B5EF4-FFF2-40B4-BE49-F238E27FC236}">
                <a16:creationId xmlns:a16="http://schemas.microsoft.com/office/drawing/2014/main" id="{5C4BE876-5745-7D39-4EA4-565E1D066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118" y="0"/>
            <a:ext cx="5960881" cy="356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นางนี่ได้ทุกสถานการณ์จริงๆ เปรมสุดา ฝนฟ้าอากาศ 5555 - Pantip">
            <a:extLst>
              <a:ext uri="{FF2B5EF4-FFF2-40B4-BE49-F238E27FC236}">
                <a16:creationId xmlns:a16="http://schemas.microsoft.com/office/drawing/2014/main" id="{13E26E5F-4456-0324-06A4-5F0C5BA78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118" y="3563333"/>
            <a:ext cx="5960882" cy="329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489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B3523-C6D3-D28C-FF3E-1E0FFBA72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312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9C63A-3F24-6B54-21AF-D05CA79E7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29938"/>
            <a:ext cx="5514680" cy="6528061"/>
          </a:xfrm>
        </p:spPr>
        <p:txBody>
          <a:bodyPr/>
          <a:lstStyle/>
          <a:p>
            <a:pPr lvl="0"/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การสมาคม </a:t>
            </a: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(ชอบคบหาสมาคม  ชอบเก็บตัว  เมตตาปราณี  เห็นอกเห็นใจผู้อื่น  หรือไม่สนใจใครเอาแต่ประโยชน์ส่วนตน)</a:t>
            </a: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ความรู้ความสามารถซึ่งเป็นปัจจัยส่งเสริมบุคลิกภาพของคนเราเป็นอย่างมาก </a:t>
            </a: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(มีความรู้สูง มีความชำนาญ มีอำนาจ - อิทธิพล มียศถาบรรดาศักดิ์  มีฐานะทางด้านการเงินดี) </a:t>
            </a:r>
            <a:r>
              <a:rPr lang="th-TH" sz="36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...มีผลต่อการยอมรับทางสังคม</a:t>
            </a: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42" name="Picture 2" descr="ธีรภาพ โลหิตกุล - Mixmaya.Com">
            <a:extLst>
              <a:ext uri="{FF2B5EF4-FFF2-40B4-BE49-F238E27FC236}">
                <a16:creationId xmlns:a16="http://schemas.microsoft.com/office/drawing/2014/main" id="{1A0DC5B8-DB23-CF7B-333D-2AD84CA79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484" y="0"/>
            <a:ext cx="639451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548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6C545-FD05-DB12-A4CD-B5382197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681036"/>
          </a:xfrm>
        </p:spPr>
        <p:txBody>
          <a:bodyPr>
            <a:normAutofit/>
          </a:bodyPr>
          <a:lstStyle/>
          <a:p>
            <a:r>
              <a:rPr lang="th-TH" b="1" dirty="0">
                <a:solidFill>
                  <a:srgbClr val="FF0000"/>
                </a:solidFill>
              </a:rPr>
              <a:t>การพัฒนาทักษะของผู้พูดและการนำเสนอในงานนิเทศศาสตร์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0BF63-9AD7-DF7E-9289-D5AE0ADF8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33254"/>
            <a:ext cx="7569724" cy="5924745"/>
          </a:xfrm>
        </p:spPr>
        <p:txBody>
          <a:bodyPr>
            <a:normAutofit lnSpcReduction="10000"/>
          </a:bodyPr>
          <a:lstStyle/>
          <a:p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เป็นนักฟังที่ดี </a:t>
            </a: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...มีความสามารถในการฟัง จดจำเรื่องราวได้แม่นยำ รู้จักวิเคราะห์ประเด็น หรือแยกแยะสาระสำคัญ </a:t>
            </a: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หมั่นหาความรู้อยู่เสมอ </a:t>
            </a: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...เป็นผู้ที่ใฝ่รู้ - หาความรู้ เพื่อพัฒนาตนเองอยู่ตลอดเวลา  เป็นคนที่ทันสมัยทันเหตุการณ์ สนใจข่าวสารรอบด้าน </a:t>
            </a:r>
          </a:p>
          <a:p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ยอมรับฟังคำวิจารณ์ </a:t>
            </a: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...นักพูดที่ดีต้องกล้ารับฟังคำวิจารณ์จากผู้ฟัง และถือว่าคำวิจารณ์เหล่านั้นคือ ข้อคิด - ข้อเตือนใจให้เรานำมาปรับปรุงและพัฒนาตนเอง</a:t>
            </a: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เป็นตัวของตัวเอง </a:t>
            </a: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...ต้องกล้าพูดกล้าแสดงความคิดเห็นในสิ่งที่ถูกที่ควร  รวมทั้งมีแนวคิดและรูปแบบการพูดที่ไม่ซ้ำแบบใคร</a:t>
            </a: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266" name="Picture 2" descr="ช่อง 3 ส่ง สรยุทธ-กรรชัย นำทีมคอนเทนต์เกาะติดเลือกตั้ง กทม.">
            <a:extLst>
              <a:ext uri="{FF2B5EF4-FFF2-40B4-BE49-F238E27FC236}">
                <a16:creationId xmlns:a16="http://schemas.microsoft.com/office/drawing/2014/main" id="{ED0C7C31-1764-8286-96D6-9157081D4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724" y="1225485"/>
            <a:ext cx="4622275" cy="563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885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BA26D-D49A-8708-97E4-7681C7B97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426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7FBB3-63EA-EF0E-42AE-4119ACF6E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80767"/>
            <a:ext cx="5307291" cy="6377232"/>
          </a:xfrm>
        </p:spPr>
        <p:txBody>
          <a:bodyPr>
            <a:normAutofit lnSpcReduction="10000"/>
          </a:bodyPr>
          <a:lstStyle/>
          <a:p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มีจุดมุ่งหมายของการพูดที่ชัดเจน </a:t>
            </a: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...มีการเตรียมแผนการพูด และมีประเด็นของการพูดที่ชัดเจน  </a:t>
            </a: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มีไหวพริบและชั้นเชิงดี </a:t>
            </a: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...กระตุ้นอารมณ์ผู้ฟังให้เกิดความพอใจและสนใจที่จะฟังผู้พูดอย่างต่อเนื่องจนจบ / การรู้จักแก้ไขปัญหาเฉพาะหน้าอย่างทันทีทันด่วน</a:t>
            </a:r>
          </a:p>
          <a:p>
            <a:pPr marL="0" indent="0">
              <a:buNone/>
            </a:pPr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* มีความสามารถในการพูด </a:t>
            </a: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...มีศิลปะในการถ่ายทอดความรู้ - ความคิดให้แก่ผู้ฟังเข้าใจอย่างแจ่มแจ้ง  รู้จักใช้ภาษาและถ้อยคำที่ก่อให้เกิดความประทับใจแก่ผู้ฟัง  </a:t>
            </a:r>
          </a:p>
          <a:p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290" name="Picture 2" descr="รวมตัวท็อป! 7 #พ่อค้าแม่ค้าออนไลน์... - MyCloudFulfillment | Facebook">
            <a:extLst>
              <a:ext uri="{FF2B5EF4-FFF2-40B4-BE49-F238E27FC236}">
                <a16:creationId xmlns:a16="http://schemas.microsoft.com/office/drawing/2014/main" id="{E138349E-6D0C-E893-FB94-965485743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375" y="1"/>
            <a:ext cx="6573625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224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11DF569-B0A3-4957-AC13-066505D27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ตัวแทนเนื้อหา 3">
            <a:extLst>
              <a:ext uri="{FF2B5EF4-FFF2-40B4-BE49-F238E27FC236}">
                <a16:creationId xmlns:a16="http://schemas.microsoft.com/office/drawing/2014/main" id="{73C650A0-8E19-4F6A-8262-3924649268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397531"/>
              </p:ext>
            </p:extLst>
          </p:nvPr>
        </p:nvGraphicFramePr>
        <p:xfrm>
          <a:off x="2718594" y="1800225"/>
          <a:ext cx="6387306" cy="352802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534681">
                  <a:extLst>
                    <a:ext uri="{9D8B030D-6E8A-4147-A177-3AD203B41FA5}">
                      <a16:colId xmlns:a16="http://schemas.microsoft.com/office/drawing/2014/main" val="3036423925"/>
                    </a:ext>
                  </a:extLst>
                </a:gridCol>
                <a:gridCol w="4852625">
                  <a:extLst>
                    <a:ext uri="{9D8B030D-6E8A-4147-A177-3AD203B41FA5}">
                      <a16:colId xmlns:a16="http://schemas.microsoft.com/office/drawing/2014/main" val="651877190"/>
                    </a:ext>
                  </a:extLst>
                </a:gridCol>
              </a:tblGrid>
              <a:tr h="3351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 dirty="0">
                          <a:solidFill>
                            <a:schemeClr val="tx1"/>
                          </a:solidFill>
                          <a:effectLst/>
                        </a:rPr>
                        <a:t>สัปดาห์ที่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3200">
                          <a:solidFill>
                            <a:schemeClr val="tx1"/>
                          </a:solidFill>
                          <a:effectLst/>
                        </a:rPr>
                        <a:t>หัวข้อ</a:t>
                      </a: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th-TH" sz="3200">
                          <a:solidFill>
                            <a:schemeClr val="tx1"/>
                          </a:solidFill>
                          <a:effectLst/>
                        </a:rPr>
                        <a:t>รายละเอียด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5347402"/>
                  </a:ext>
                </a:extLst>
              </a:tr>
              <a:tr h="304034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ngsana New" panose="02020603050405020304" pitchFamily="18" charset="-34"/>
                        </a:rPr>
                        <a:t>4-5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thaiDi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th-TH" sz="3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การพัฒนาบุคลิกภาพ การใช้เสียง เทคนิค ลีลา รวมทั้งการแก้ปัญหาในการสื่อสารและนำเสนอ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thaiDi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54365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1077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EA833-388D-018F-E9FB-AF52B3A2C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524"/>
            <a:ext cx="10515600" cy="8484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14340" name="Picture 4" descr="10 อันดับยูทูปเบอร์ที่มีคนติดตามมากที่สุดในประเทศไทย 2564 ล่าสุด #Ep5 -  YouTube">
            <a:extLst>
              <a:ext uri="{FF2B5EF4-FFF2-40B4-BE49-F238E27FC236}">
                <a16:creationId xmlns:a16="http://schemas.microsoft.com/office/drawing/2014/main" id="{CDDB8C6B-5CD6-3E59-D576-3446F6CDA5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5864"/>
            <a:ext cx="12192000" cy="613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759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2EDC3-4CEE-FEB4-5FE9-FD26A0E46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093508"/>
          </a:xfrm>
        </p:spPr>
        <p:txBody>
          <a:bodyPr/>
          <a:lstStyle/>
          <a:p>
            <a:r>
              <a:rPr lang="th-TH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ความล้มเหลวในการพูดเกิดขึ้นได้เมื่อ...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D635A-8AD4-D8B5-AFCF-DFBA815F6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80388"/>
            <a:ext cx="4006392" cy="58776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มีความประหม่า (ทางกาย / ทางความคิด)</a:t>
            </a:r>
          </a:p>
          <a:p>
            <a:pPr>
              <a:buFontTx/>
              <a:buChar char="-"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ขาดข้อมูล</a:t>
            </a:r>
          </a:p>
          <a:p>
            <a:pPr>
              <a:buFontTx/>
              <a:buChar char="-"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ประสบการณ์น้อย</a:t>
            </a:r>
          </a:p>
          <a:p>
            <a:pPr>
              <a:buFontTx/>
              <a:buChar char="-"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ขาดความเตรียมพร้อม </a:t>
            </a:r>
          </a:p>
          <a:p>
            <a:pPr>
              <a:buFontTx/>
              <a:buChar char="-"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สิ่งแวดล้อม (อากาศ / เสียงดัง / ห้องมีขนาดใหญ่)</a:t>
            </a: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3316" name="Picture 4" descr="ไทยแลนด์ก็อตทาเลนต์ ซีซั่น 5 เพิ่มกติกา ปุ่มทอง ลัดเข้ารอบ">
            <a:extLst>
              <a:ext uri="{FF2B5EF4-FFF2-40B4-BE49-F238E27FC236}">
                <a16:creationId xmlns:a16="http://schemas.microsoft.com/office/drawing/2014/main" id="{8DF12A30-3F81-3451-AEA9-012952B5B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946" y="0"/>
            <a:ext cx="5810054" cy="36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สับเละ! กรณี 'สิทธัตถะ เอมเมอรัล' จริยธรรมรายการโชว์..อยู่ไหน?">
            <a:extLst>
              <a:ext uri="{FF2B5EF4-FFF2-40B4-BE49-F238E27FC236}">
                <a16:creationId xmlns:a16="http://schemas.microsoft.com/office/drawing/2014/main" id="{B630E600-B99B-D6B7-DD16-69DE93CD8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561" y="3601039"/>
            <a:ext cx="7563439" cy="325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224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7900B-7588-159B-7A70-F2749008A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254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F9BF2-7A6E-2F4D-9091-D8BC8FB8A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80766"/>
            <a:ext cx="12192000" cy="6377233"/>
          </a:xfrm>
        </p:spPr>
        <p:txBody>
          <a:bodyPr/>
          <a:lstStyle/>
          <a:p>
            <a:pPr marL="0" indent="0">
              <a:buNone/>
            </a:pPr>
            <a:r>
              <a:rPr lang="th-TH" sz="36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วิธีแก้ไขความประหม่า...</a:t>
            </a:r>
          </a:p>
          <a:p>
            <a:pPr>
              <a:buFontTx/>
              <a:buChar char="-"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รู้และเข้าใจเนื้อหาดี</a:t>
            </a:r>
          </a:p>
          <a:p>
            <a:pPr>
              <a:buFontTx/>
              <a:buChar char="-"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หมั่นฝึกซ้อม</a:t>
            </a:r>
          </a:p>
          <a:p>
            <a:pPr>
              <a:buFontTx/>
              <a:buChar char="-"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เตรียมความพร้อม (ทั้งร่างกายและจิตใจ)</a:t>
            </a:r>
          </a:p>
          <a:p>
            <a:pPr>
              <a:buFontTx/>
              <a:buChar char="-"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หายใจลึกๆ...(การนั่งสมาธิให้จิตใจสงบ)</a:t>
            </a:r>
          </a:p>
          <a:p>
            <a:pPr>
              <a:buFontTx/>
              <a:buChar char="-"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เปล่งเสียงดังด้วยความมั่นใจ / ฟังชัด</a:t>
            </a:r>
          </a:p>
          <a:p>
            <a:pPr>
              <a:buFontTx/>
              <a:buChar char="-"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กวาดสายตาดูผู้ฟัง</a:t>
            </a:r>
          </a:p>
          <a:p>
            <a:pPr>
              <a:buFontTx/>
              <a:buChar char="-"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ยิ้มด้วยความมั่นใจ</a:t>
            </a:r>
          </a:p>
          <a:p>
            <a:pPr>
              <a:buFontTx/>
              <a:buChar char="-"/>
            </a:pPr>
            <a:endParaRPr lang="th-TH" dirty="0"/>
          </a:p>
          <a:p>
            <a:pPr>
              <a:buFontTx/>
              <a:buChar char="-"/>
            </a:pPr>
            <a:endParaRPr lang="en-US" dirty="0"/>
          </a:p>
        </p:txBody>
      </p:sp>
      <p:pic>
        <p:nvPicPr>
          <p:cNvPr id="15362" name="Picture 2" descr="นิค วูจิซิค หนุ่มพิการหัวใจนักสู้!!">
            <a:extLst>
              <a:ext uri="{FF2B5EF4-FFF2-40B4-BE49-F238E27FC236}">
                <a16:creationId xmlns:a16="http://schemas.microsoft.com/office/drawing/2014/main" id="{247B1491-A6D1-D028-24A0-53260A59E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834" y="1696825"/>
            <a:ext cx="6163166" cy="516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909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E7056-10EA-3C7D-499C-4EDC2B900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895545"/>
          </a:xfrm>
        </p:spPr>
        <p:txBody>
          <a:bodyPr/>
          <a:lstStyle/>
          <a:p>
            <a:r>
              <a:rPr lang="th-TH" sz="44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การพัฒนาบุคลิกภาพในการพูดและการนำเสนอในงานนิเทศศาสตร์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902B2-7F88-8136-CF6C-88137846D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95546"/>
            <a:ext cx="5184742" cy="59624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ความหมายบุคลิกภาพ</a:t>
            </a:r>
          </a:p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ลักษณะต่าง ๆ ของแต่ละบุคคลที่ทำให้บุคคลนั้นมีความแตกต่างจากบุคคลอื่น  ได้แก่ ความสนใจ ความต้องการ ทัศนคติ ความถนัดทางธรรมชาติ </a:t>
            </a:r>
          </a:p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สภาพของอารมณ์ ด้านสรีรวิทยา และด้านรูปลักษณ์ภายนอก </a:t>
            </a:r>
            <a:b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AA3D13D-58AA-F2E9-B394-92B72885B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42" y="895545"/>
            <a:ext cx="7007258" cy="596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457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17A89-67A2-B355-FE50-9424B94FB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312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8F74A-4B74-82F8-E5A0-253D096E0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4206"/>
            <a:ext cx="12192000" cy="64337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ประเภทของบุคลิกภาพ</a:t>
            </a:r>
          </a:p>
          <a:p>
            <a:pPr marL="0" indent="0">
              <a:buNone/>
            </a:pP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4" name="table">
            <a:extLst>
              <a:ext uri="{FF2B5EF4-FFF2-40B4-BE49-F238E27FC236}">
                <a16:creationId xmlns:a16="http://schemas.microsoft.com/office/drawing/2014/main" id="{AD1875DB-DE70-E4C2-5CA7-6AF260C61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375"/>
            <a:ext cx="12191999" cy="581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45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8F8A0-A5A5-E1BF-3DA5-867AD79AE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025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692B2-42BE-9AB3-03EA-A8ED55D82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90194"/>
            <a:ext cx="3799002" cy="63678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บุคลิกภาพภายนอก...</a:t>
            </a:r>
            <a:endParaRPr lang="en-US" sz="3600" dirty="0">
              <a:solidFill>
                <a:srgbClr val="0070C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* รูปร่างหน้าตา</a:t>
            </a:r>
          </a:p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* การแต่งกาย </a:t>
            </a: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endParaRPr lang="th-TH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         </a:t>
            </a:r>
            <a:endParaRPr lang="en-US" sz="3600" b="1" dirty="0"/>
          </a:p>
        </p:txBody>
      </p:sp>
      <p:pic>
        <p:nvPicPr>
          <p:cNvPr id="2050" name="Picture 2" descr="ร้องข้ามเวลา">
            <a:extLst>
              <a:ext uri="{FF2B5EF4-FFF2-40B4-BE49-F238E27FC236}">
                <a16:creationId xmlns:a16="http://schemas.microsoft.com/office/drawing/2014/main" id="{07F3365A-372F-5F8E-D857-8DA211B19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002" y="1"/>
            <a:ext cx="8392999" cy="32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ปังทุกเวลา ช่อง 7HD ชวนฟังเพลงเพราะ พร้อมโชว์สุดอลังการใน “ร้องข้ามเวลา” -  NEWSPLUS : สำนักข่าวนิวส์พลัส ออนไลน์ เที่ยงตรง ทุกมุมมองข่าว กระชับ ฉับไว">
            <a:extLst>
              <a:ext uri="{FF2B5EF4-FFF2-40B4-BE49-F238E27FC236}">
                <a16:creationId xmlns:a16="http://schemas.microsoft.com/office/drawing/2014/main" id="{A1252507-70A9-518D-B9BC-4242CDBB5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001" y="3252247"/>
            <a:ext cx="8392999" cy="360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702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55D26-C12F-A6D0-E67B-9320C513F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7910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DF128-E798-E476-B564-B01925808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52487"/>
            <a:ext cx="5335571" cy="6405512"/>
          </a:xfrm>
        </p:spPr>
        <p:txBody>
          <a:bodyPr/>
          <a:lstStyle/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* การปรากฏตัวและอากัปกิริยาในการพูด</a:t>
            </a:r>
            <a:endParaRPr lang="en-US" sz="3600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         เมื่อปรากฏตัวต่อผู้ฟัง ควรมีสีหน้าที่</a:t>
            </a:r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ยิ้มแย้มแจ่มใส  </a:t>
            </a: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เพื่อแสดงความรู้สึกถึงการยินดีที่ได้มาพบผู้ฟัง  </a:t>
            </a:r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มองผู้ฟังให้ทั่วถึงด้วยสายตาที่เป็นมิตร  </a:t>
            </a: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ขณะพูดอาจเดินไปมาได้ แต่ควร</a:t>
            </a:r>
            <a:r>
              <a:rPr lang="th-TH" sz="36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เดินอย่างเป็นธรรมชาติ  </a:t>
            </a: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ไม่เกร็งจนดูแข็งทื่อเกินไป  ตลอดจนการเดินกลับไปที่นั่งของตนควรเดินด้วยความสุภาพ  </a:t>
            </a:r>
          </a:p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* การสบสายตา</a:t>
            </a:r>
          </a:p>
          <a:p>
            <a:pPr marL="0" indent="0">
              <a:buNone/>
            </a:pP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EE56BF-548A-3E13-843C-7E4794D8A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-1"/>
            <a:ext cx="6705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5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F20CD-EF4B-775B-713D-6B41B8334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30165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9A5BE-80B5-2E85-3443-D8E418549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27901"/>
            <a:ext cx="12192000" cy="63300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* กิริยาท่าทาง</a:t>
            </a:r>
          </a:p>
          <a:p>
            <a:pPr marL="0" indent="0">
              <a:buNone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         - ศรี</a:t>
            </a:r>
            <a:r>
              <a:rPr lang="th-TH" sz="3200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ษะ</a:t>
            </a: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 ต้องตั้งตรง  อย่าเอียงคอ  คออ่อนพับโยกไปโยกมา  อย่าก้มหน้าก้มตาพูด  ควรเงยหน้าและสบตาผู้ฟัง</a:t>
            </a:r>
          </a:p>
          <a:p>
            <a:pPr marL="0" indent="0">
              <a:buNone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          - ลำตัว  อย่างอตัวขณะยืน  เมื่อนั่งหลังต้องตรง ไม่โน้มตัวไปข้างหน้าหรือข้างหลัง  ต้องควบคุมการเคลื่อนไหว การทรงตัวให้มีลักษณะตรงเสมอ</a:t>
            </a:r>
            <a:endParaRPr lang="en-US" sz="3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         - การยืน ขาต้องตรงชิดกันพองาม  อย่าพักขาจนงอเห็นอย่างชัดเจน  เอวอย่าให้คดงอหรือยื่นพุงมากเกินไป  ยืนตัวตรงสบาย ๆ เป็นธรรมชาติ  อย่าพักขา  อย่าห่อตัว </a:t>
            </a:r>
            <a:endParaRPr lang="en-US" sz="3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         - การวางมือ  เมื่อยืนควรปล่อยมือลงข้างตัวทั้งสองข้าง  ไพล่ไปข้างหลังหรือประสานมือไว้ข้างหน้า  ควรใช้มือประกอบการพูดบ้างแต่อย่าออกท่าเร็วจนเกินไปหรือใช้มือไขว่เกินไป</a:t>
            </a:r>
            <a:endParaRPr lang="en-US" sz="3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th-TH" sz="32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         - การใช้สายตา  มองสิ่งต่าง ๆ ขณะเดินหรือกำลังพูด</a:t>
            </a:r>
            <a:endParaRPr lang="en-US" sz="3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772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657A6-503B-B2EE-0638-D935893B6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426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AFCC04-5228-E106-E779-E0BC3BAB4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56181"/>
            <a:ext cx="12192000" cy="6301818"/>
          </a:xfrm>
        </p:spPr>
      </p:pic>
    </p:spTree>
    <p:extLst>
      <p:ext uri="{BB962C8B-B14F-4D97-AF65-F5344CB8AC3E}">
        <p14:creationId xmlns:p14="http://schemas.microsoft.com/office/powerpoint/2010/main" val="2409322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01946-4B86-C1AD-9336-C66D80C3A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20738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E8008-DD93-3537-BDA5-E8BCBF6E3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18474"/>
            <a:ext cx="12192000" cy="6339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* การใช้น้ำเสียง</a:t>
            </a: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th-TH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กฤตย สุข</a:t>
            </a:r>
            <a:r>
              <a:rPr lang="th-TH" b="1" dirty="0" err="1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วัฒก์</a:t>
            </a:r>
            <a:endParaRPr lang="en-US" b="1" dirty="0">
              <a:solidFill>
                <a:srgbClr val="0070C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3074" name="Picture 2" descr="นักลงเสียงโฆษณาไทย ดังไกลทั่วโลก ขายเสียงกว่า 68 ประเทศ | workpointTODAY -  YouTube">
            <a:extLst>
              <a:ext uri="{FF2B5EF4-FFF2-40B4-BE49-F238E27FC236}">
                <a16:creationId xmlns:a16="http://schemas.microsoft.com/office/drawing/2014/main" id="{C4CCF91E-C465-6762-48F7-481980ECA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3959"/>
            <a:ext cx="6447934" cy="511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C761EF-3FF0-5190-3B5E-4C242B26B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934" y="1"/>
            <a:ext cx="5744066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60179"/>
      </p:ext>
    </p:extLst>
  </p:cSld>
  <p:clrMapOvr>
    <a:masterClrMapping/>
  </p:clrMapOvr>
</p:sld>
</file>

<file path=ppt/theme/theme1.xml><?xml version="1.0" encoding="utf-8"?>
<a:theme xmlns:a="http://schemas.openxmlformats.org/drawingml/2006/main" name="เหลี่ยมเพชร">
  <a:themeElements>
    <a:clrScheme name="เหลี่ยมเพชร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เหลี่ยมเพชร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เหลี่ยมเพชร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78</TotalTime>
  <Words>987</Words>
  <Application>Microsoft Office PowerPoint</Application>
  <PresentationFormat>แบบจอกว้าง</PresentationFormat>
  <Paragraphs>73</Paragraphs>
  <Slides>22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22</vt:i4>
      </vt:variant>
    </vt:vector>
  </HeadingPairs>
  <TitlesOfParts>
    <vt:vector size="30" baseType="lpstr">
      <vt:lpstr>Angsana New</vt:lpstr>
      <vt:lpstr>Arial</vt:lpstr>
      <vt:lpstr>Cordia New</vt:lpstr>
      <vt:lpstr>IrisUPC</vt:lpstr>
      <vt:lpstr>Times New Roman</vt:lpstr>
      <vt:lpstr>Trebuchet MS</vt:lpstr>
      <vt:lpstr>Wingdings 3</vt:lpstr>
      <vt:lpstr>เหลี่ยมเพชร</vt:lpstr>
      <vt:lpstr>รหัสวิชา MCA1109  รายวิชา  การนำเสนอเชิงนิเทศศาสตร์  </vt:lpstr>
      <vt:lpstr>งานนำเสนอ PowerPoint</vt:lpstr>
      <vt:lpstr>การพัฒนาบุคลิกภาพในการพูดและการนำเสนอในงานนิเทศศาสตร์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สัมภาษณ์ กัลยา ทิณพงษ์ แห่ง “เกศทิพย์” คณะละครวิทยุหนึ่งเดียวที่อยู่รอดมาถึงโลกดิจิทัล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การพัฒนาทักษะของผู้พูดและการนำเสนอในงานนิเทศศาสตร์</vt:lpstr>
      <vt:lpstr>งานนำเสนอ PowerPoint</vt:lpstr>
      <vt:lpstr>งานนำเสนอ PowerPoint</vt:lpstr>
      <vt:lpstr>ความล้มเหลวในการพูดเกิดขึ้นได้เมื่อ...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รหัสวิชา MCA1109  รายวิชา  การนำเสนอเชิงนิเทศศาสตร์</dc:title>
  <dc:creator>Win11Home</dc:creator>
  <cp:lastModifiedBy>Win11Home</cp:lastModifiedBy>
  <cp:revision>9</cp:revision>
  <dcterms:created xsi:type="dcterms:W3CDTF">2023-05-02T09:05:05Z</dcterms:created>
  <dcterms:modified xsi:type="dcterms:W3CDTF">2023-05-10T10:23:51Z</dcterms:modified>
</cp:coreProperties>
</file>