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13" r:id="rId1"/>
  </p:sldMasterIdLst>
  <p:notesMasterIdLst>
    <p:notesMasterId r:id="rId38"/>
  </p:notesMasterIdLst>
  <p:sldIdLst>
    <p:sldId id="256" r:id="rId2"/>
    <p:sldId id="369" r:id="rId3"/>
    <p:sldId id="379" r:id="rId4"/>
    <p:sldId id="380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94" r:id="rId19"/>
    <p:sldId id="395" r:id="rId20"/>
    <p:sldId id="396" r:id="rId21"/>
    <p:sldId id="397" r:id="rId22"/>
    <p:sldId id="398" r:id="rId23"/>
    <p:sldId id="399" r:id="rId24"/>
    <p:sldId id="408" r:id="rId25"/>
    <p:sldId id="409" r:id="rId26"/>
    <p:sldId id="410" r:id="rId27"/>
    <p:sldId id="411" r:id="rId28"/>
    <p:sldId id="412" r:id="rId29"/>
    <p:sldId id="413" r:id="rId30"/>
    <p:sldId id="418" r:id="rId31"/>
    <p:sldId id="419" r:id="rId32"/>
    <p:sldId id="420" r:id="rId33"/>
    <p:sldId id="421" r:id="rId34"/>
    <p:sldId id="422" r:id="rId35"/>
    <p:sldId id="423" r:id="rId36"/>
    <p:sldId id="424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22D17-92E8-486A-9FCF-44C030E7D7EE}" type="datetimeFigureOut">
              <a:rPr lang="th-TH" smtClean="0"/>
              <a:t>31/10/60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23B70-AC3A-485E-89D4-59D8EEBBABE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72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23B70-AC3A-485E-89D4-59D8EEBBABEF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15481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4C9DE1-D0B9-4C9B-AD6E-AAEAA97B1A19}" type="datetime1">
              <a:rPr lang="en-US" smtClean="0"/>
              <a:t>10/31/2017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AC0F59-43F6-4C33-AA5F-93CFAD7681BC}" type="datetime1">
              <a:rPr lang="en-US" smtClean="0"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E5054F-7998-4259-BB0A-B7F5990A20D0}" type="datetime1">
              <a:rPr lang="en-US" smtClean="0"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E6422-F60F-4B74-95DE-F91C56E4F17C}" type="datetime1">
              <a:rPr lang="en-US" smtClean="0"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CE4BA2-0824-4249-9D2F-481F06756B5E}" type="datetime1">
              <a:rPr lang="en-US" smtClean="0"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76C0-1D03-4F67-AAE3-5C7D023E5E33}" type="datetime1">
              <a:rPr lang="en-US" smtClean="0"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B0BC27-E2E1-4698-B121-114C04564E2E}" type="datetime1">
              <a:rPr lang="en-US" smtClean="0"/>
              <a:t>10/31/2017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C3D3A2-FE78-408A-805B-A20CC20C120A}" type="datetime1">
              <a:rPr lang="en-US" smtClean="0"/>
              <a:t>10/31/2017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FEB27-F856-4978-A11D-FB68D5FCE0D6}" type="datetime1">
              <a:rPr lang="en-US" smtClean="0"/>
              <a:t>10/31/2017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43BC8036-46CE-4BEE-A509-64CE1728CC65}" type="datetime1">
              <a:rPr lang="en-US" smtClean="0"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32306C-26FC-4AF2-A14A-9E2DFF1C3684}" type="datetime1">
              <a:rPr lang="en-US" smtClean="0"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BFC1620-F485-48B9-8A05-F58E6755463D}" type="datetime1">
              <a:rPr lang="en-US" smtClean="0"/>
              <a:t>10/31/2017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หลักนิเทศศาสตร์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3200" dirty="0" smtClean="0"/>
              <a:t>บทที่ </a:t>
            </a:r>
            <a:r>
              <a:rPr lang="en-US" sz="3200" dirty="0" smtClean="0"/>
              <a:t>9</a:t>
            </a:r>
            <a:r>
              <a:rPr lang="th-TH" sz="3200" dirty="0" smtClean="0"/>
              <a:t> </a:t>
            </a:r>
            <a:r>
              <a:rPr lang="th-TH" sz="3200" dirty="0"/>
              <a:t>การสื่อสารระหว่าง</a:t>
            </a:r>
            <a:r>
              <a:rPr lang="th-TH" sz="3200" dirty="0" smtClean="0"/>
              <a:t>วัฒนธรรม</a:t>
            </a:r>
            <a:endParaRPr lang="th-TH" sz="3200" dirty="0"/>
          </a:p>
        </p:txBody>
      </p:sp>
      <p:sp>
        <p:nvSpPr>
          <p:cNvPr id="4" name="Rectangle 3"/>
          <p:cNvSpPr/>
          <p:nvPr/>
        </p:nvSpPr>
        <p:spPr>
          <a:xfrm>
            <a:off x="489398" y="385274"/>
            <a:ext cx="2202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Week   </a:t>
            </a:r>
            <a:r>
              <a:rPr lang="en-US" dirty="0" smtClean="0"/>
              <a:t>13-14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6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h-TH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ลักษณะ</a:t>
            </a:r>
            <a:r>
              <a:rPr lang="th-TH" sz="3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ของสังคมเกษตรกรรม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193800"/>
            <a:ext cx="10272183" cy="4203700"/>
          </a:xfrm>
        </p:spPr>
        <p:txBody>
          <a:bodyPr rtlCol="0">
            <a:noAutofit/>
          </a:bodyPr>
          <a:lstStyle/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มีการใช้เทคโนโลยีการเกษตรซึ่งก่อให้เกิดสังคมเกษตรกรรม ซึ่งได้พัฒนาขึ้นเป็นอาณาจักรและสร้าง</a:t>
            </a:r>
            <a:r>
              <a:rPr lang="th-TH" sz="3000" b="1" dirty="0" err="1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อารย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ธรรมของมนุษย์ขึ้นเป็นครั้งแรก </a:t>
            </a:r>
            <a:endParaRPr lang="th-TH" sz="3000" b="1" dirty="0" smtClean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เมื่อ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สังคมเกษตรกรรมแต่ละแห่งต้องการแย่งชิงที่ดินที่มีค่าเพื่อการเพาะปลูก 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การครอบครองทรัพย์สมบัติ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เกิดขึ้น  เกิด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ความไม่เท่าเทียมกันทางสังคมขึ้น เกิดชนชั้นแรงงาน (</a:t>
            </a:r>
            <a:r>
              <a:rPr lang="en-US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labor)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การครอบครองและการค้าแรงงานเพื่อสร้างผลผลิตให้กับนายจ้างของแรงงานนั้นๆ 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มีการแบ่งช่วงชั้น (</a:t>
            </a:r>
            <a:r>
              <a:rPr lang="en-US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stratification)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ของ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สังคมเกษตรกรรม ก่อให้เกิดคนกลุ่มน้อยที่เป็นชนชั้นสูงที่ควบคุมอำนาจทางการเมืองและทางทหาร</a:t>
            </a:r>
          </a:p>
        </p:txBody>
      </p:sp>
    </p:spTree>
    <p:extLst>
      <p:ext uri="{BB962C8B-B14F-4D97-AF65-F5344CB8AC3E}">
        <p14:creationId xmlns:p14="http://schemas.microsoft.com/office/powerpoint/2010/main" val="238780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h-TH" sz="3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รูปแบบการสื่อสารในสังคมเกษตรกรรม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384300"/>
            <a:ext cx="10272183" cy="3162300"/>
          </a:xfrm>
        </p:spPr>
        <p:txBody>
          <a:bodyPr rtlCol="0">
            <a:noAutofit/>
          </a:bodyPr>
          <a:lstStyle/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ภาษาเขียนได้รับการพัฒนาขึ้นอย่างมาก เนื่องจากต้องมีการจดบันทึกทรัพย์สินและแรงงานที่มีอยู่ ตลอดจนผลผลิตที่ได้รับจากแรงงาน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นั้นๆ</a:t>
            </a:r>
          </a:p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อาณาจักรต่างๆของไทย ได้แก่ อาณาจักรสุโขทัย อาณาจักรอยุธยา และรัตนโกสินทร์ ถือเป็นสังคมเกษตรกรรมที่แบ่งคนในสังคมออกเป็นชนชั้นต่างๆเช่นเดียวกัน เมื่อพ่อขุนรามคำแหงมหาราชทรงประดิษฐ์อักษรไทยขึ้น อักษรไทย</a:t>
            </a:r>
            <a:endParaRPr lang="th-TH" sz="3000" b="1" dirty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24580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733" y="4095750"/>
            <a:ext cx="3005667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สี่เหลี่ยมผืนผ้า 4"/>
          <p:cNvSpPr>
            <a:spLocks noChangeArrowheads="1"/>
          </p:cNvSpPr>
          <p:nvPr/>
        </p:nvSpPr>
        <p:spPr bwMode="auto">
          <a:xfrm>
            <a:off x="5579534" y="6310314"/>
            <a:ext cx="18694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th-TH" sz="1800" b="1">
                <a:latin typeface="Angsana New" pitchFamily="18" charset="-34"/>
                <a:cs typeface="Angsana New" pitchFamily="18" charset="-34"/>
              </a:rPr>
              <a:t>ศิลาจารึกพ่อขุนรามคำแหง </a:t>
            </a:r>
          </a:p>
        </p:txBody>
      </p:sp>
    </p:spTree>
    <p:extLst>
      <p:ext uri="{BB962C8B-B14F-4D97-AF65-F5344CB8AC3E}">
        <p14:creationId xmlns:p14="http://schemas.microsoft.com/office/powerpoint/2010/main" val="62246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h-TH" sz="3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รูปแบบการสื่อสารในสังคม</a:t>
            </a:r>
            <a:r>
              <a:rPr lang="th-TH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เกษตรกรรม (ต่อ) </a:t>
            </a:r>
            <a:endParaRPr lang="th-TH" sz="3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384300"/>
            <a:ext cx="10272183" cy="4025900"/>
          </a:xfrm>
        </p:spPr>
        <p:txBody>
          <a:bodyPr rtlCol="0">
            <a:noAutofit/>
          </a:bodyPr>
          <a:lstStyle/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ได้รับการพัฒนามาอย่างต่อเนื่อง และถูกยึดถือเป็นสิ่งพิเศษที่เฉพาะคนชั้นสูงเท่านั้นสามารถเรียนรู้ได้ รัฐบาลใช้ภาษาเขียนในการแจ้งข่าวต่างๆ ให้ประชาชนทราบ โดยมีพนักงานนำไปประกาศอีกที่หนึ่ง </a:t>
            </a:r>
            <a:endParaRPr lang="th-TH" sz="3000" b="1" dirty="0" smtClean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ชน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ชั้นล่างส่วนใหญ่ไม่รู้หนังสือ ดังนั้น ตำนานและ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วรรณกรรมพื้นบ้าน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จึงใช้วิธีการจดจำต่อๆกันมา เช่น เรื่องขุนช้างขุนแผน แต่เดิมถ่ายทอดสืบต่อมาปากต่อปาก จนสมเด็จฯกรมพระยาดำรงราชานุ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ภาพ ชำระ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ขึ้นเป็นลายลักษณ์อักษรภายหลัง</a:t>
            </a:r>
          </a:p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th-TH" sz="3000" b="1" dirty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8023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h-TH" sz="3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รูปแบบการสื่อสารในสังคม</a:t>
            </a:r>
            <a:r>
              <a:rPr lang="th-TH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เกษตรกรรม (ต่อ) </a:t>
            </a:r>
            <a:endParaRPr lang="th-TH" sz="3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384300"/>
            <a:ext cx="10272183" cy="2692400"/>
          </a:xfrm>
        </p:spPr>
        <p:txBody>
          <a:bodyPr rtlCol="0">
            <a:noAutofit/>
          </a:bodyPr>
          <a:lstStyle/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ชนชั้นที่มีภาษาของตนเองใช้อีกกลุ่มหนึ่งในสังคมไทยคือพระสงฆ์ ที่ใช้ภาษาบาลีซึ่งถือเป็นภาษาของพระพุทธศาสนา ได้มีการจารึกพระไตรปิฎกเป็นภาษาบาลีลงใน</a:t>
            </a:r>
            <a:r>
              <a:rPr lang="th-TH" sz="3000" b="1" dirty="0" err="1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ใบลาน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พระสงฆ์จึงต้องเรียนรู้ภาษาบาลีเพื่อที่จะสามารถอ่านพระไตรปิฎกได้ พระสงฆ์จึงเป็นชนชั้นพิเศษที่มีความสำคัญมากในสังคมไทย มีความสามารถในการอ่านเขียน</a:t>
            </a:r>
          </a:p>
        </p:txBody>
      </p:sp>
      <p:pic>
        <p:nvPicPr>
          <p:cNvPr id="26628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185" y="3911601"/>
            <a:ext cx="4421716" cy="254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สี่เหลี่ยมผืนผ้า 5"/>
          <p:cNvSpPr>
            <a:spLocks noChangeArrowheads="1"/>
          </p:cNvSpPr>
          <p:nvPr/>
        </p:nvSpPr>
        <p:spPr bwMode="auto">
          <a:xfrm>
            <a:off x="4730752" y="6061075"/>
            <a:ext cx="14895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th-TH" sz="2000">
                <a:latin typeface="Angsana New" pitchFamily="18" charset="-34"/>
                <a:cs typeface="Angsana New" pitchFamily="18" charset="-34"/>
              </a:rPr>
              <a:t>คัมภีร์พระไตรปิฎก</a:t>
            </a:r>
          </a:p>
        </p:txBody>
      </p:sp>
    </p:spTree>
    <p:extLst>
      <p:ext uri="{BB962C8B-B14F-4D97-AF65-F5344CB8AC3E}">
        <p14:creationId xmlns:p14="http://schemas.microsoft.com/office/powerpoint/2010/main" val="261169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h-TH" sz="3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รูปแบบการสื่อสารในสังคม</a:t>
            </a:r>
            <a:r>
              <a:rPr lang="th-TH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เกษตรกรรม (ต่อ) </a:t>
            </a:r>
            <a:endParaRPr lang="th-TH" sz="3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384300"/>
            <a:ext cx="10272183" cy="3340100"/>
          </a:xfrm>
        </p:spPr>
        <p:txBody>
          <a:bodyPr rtlCol="0">
            <a:noAutofit/>
          </a:bodyPr>
          <a:lstStyle/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การปฏิรูประบบราชการในสมัยรัชกาลที่ 5 ทำให้ต้องการผู้มีความรู้ ความสามารถอ่านออกเขียนได้มาปฏิบัติราชการมากขึ้น และลูกเจ้านายและขุนนางก็มีไม่เพียงพอที่จะปฏิบัติหน้าที่ดังกล่าว จึงมีการเปิดโรงเรียนเพื่อสอนหนังสือแก่ลูกชนชั้นกลางเพื่อให้มารับราชการ และขยายขึ้นมาเป็นมหาวิทยาลัยในที่สุด</a:t>
            </a:r>
          </a:p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th-TH" sz="3000" b="1" dirty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5364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h-TH" sz="3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รูปแบบการสื่อสารในสังคม</a:t>
            </a:r>
            <a:r>
              <a:rPr lang="th-TH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เกษตรกรรม (ต่อ) </a:t>
            </a:r>
            <a:endParaRPr lang="th-TH" sz="3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384300"/>
            <a:ext cx="10272183" cy="3340100"/>
          </a:xfrm>
        </p:spPr>
        <p:txBody>
          <a:bodyPr rtlCol="0">
            <a:noAutofit/>
          </a:bodyPr>
          <a:lstStyle/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รูปแบบสังคมที่ซับซ้อนมากขึ้น ตลอดจนการพัฒนาของสังคมไทยเป็นลำดับขั้นตอน มีผลกระทบต่อการพัฒนารูปแบบการสื่อสารของไทย โดยจะเห็นได้ว่าในชนชั้นล่างของสังคม โดยในสมัยโบราณ ชนกลุ่มนี้ไม่เห็นความจำเป็นที่จะ “รู้หนังสือ” เพราะไม่มีความจำเป็นในการประกอบอาชีพ แต่เมื่อสภาพทางสังคมเปลี่ยนแปลงไป ก็เริ่มตระหนักถึงความจำเป็นในการอ่านเขียน</a:t>
            </a:r>
            <a:r>
              <a:rPr lang="th-TH" sz="3000" b="1" dirty="0" err="1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ได้มาก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ขึ้น</a:t>
            </a:r>
            <a:endParaRPr lang="th-TH" sz="3200" b="1" dirty="0">
              <a:solidFill>
                <a:schemeClr val="accent5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0046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3. สังคมอุตสาหกรรม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384300"/>
            <a:ext cx="10272183" cy="2641600"/>
          </a:xfrm>
        </p:spPr>
        <p:txBody>
          <a:bodyPr rtlCol="0">
            <a:noAutofit/>
          </a:bodyPr>
          <a:lstStyle/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มื่อสังคมเกษตรกรรมกลายเป็นสังคมอุตสาหกรรมอันเนื่องมาจากการประดิษฐ์เครื่องจักรไอน้ำขึ้นในปลายศตวรรษที่ 19 จึงเกิดการเปลี่ยนแปลงทางสังคมด้านเทคโนโลยีการผลิตก้าวหน้ามากขึ้น ทำให้สามารถผลิตอาหารและสินค้าต่างๆ ได้จำนวนมากขึ้นเช่นกัน สภาพสังคมก็เปลี่ยนแปลงไป โดยชนชั้นกลาง (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middle class) 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ขยายตัว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มาก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ขึ้น</a:t>
            </a:r>
            <a:endParaRPr lang="th-TH" sz="3000" b="1" dirty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8888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3. สังคมอุตสาหกรรม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384300"/>
            <a:ext cx="10272183" cy="3746500"/>
          </a:xfrm>
        </p:spPr>
        <p:txBody>
          <a:bodyPr rtlCol="0">
            <a:noAutofit/>
          </a:bodyPr>
          <a:lstStyle/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เมื่อเกิดการปฏิวัติอุตสาหกรรม พ่อค้าก็มั่งคั่งขึ้น ช่องว่างระหว่างชนชั้นกลางก็แคบลง การปฏิวัติอุตสาหกรรมทำให้บุคคลต้องพัฒนาทักษะและฝีมือในการทำงานมากขึ้น เพื่อใช้เทคโนโลยีในสังคมเกษตรกรรมเมื่อต้องการเพาะปลูก เทคโนโลยีก็ทำให้บุคคลสามารถเพิ่มผลผลิตได้มากขึ้น เมื่อชนชั้นล่างไม่จำเป็นต้องทำงานหนัก จึงมีเวลาในการศึกษาหาความรู้ในด้านต่างๆ พัฒนาตนให้สามารถอ่านออกเขียนได้ เพื่อสามารถใช้เทคโนโลยีให้ถูกต้อง </a:t>
            </a:r>
            <a:endParaRPr lang="th-TH" sz="3000" b="1" dirty="0" smtClean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3224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3. สังคมอุตสาหกรรม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384300"/>
            <a:ext cx="10272183" cy="2514600"/>
          </a:xfrm>
        </p:spPr>
        <p:txBody>
          <a:bodyPr rtlCol="0">
            <a:noAutofit/>
          </a:bodyPr>
          <a:lstStyle/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เมื่อชนชั้นล่างหรือผู้ใช้แรงงานมีการศึกษา ก็จะเริ่มมีความสามารถในการต่อรองเพื่อการปฏิบัติที่เท่าเทียมกัน โดยการเรียกร้องผลตอบแทนที่เป็นธรรมมากขึ้น ผู้หญิงมีบทบาทและความสำคัญมากขึ้นในสังคม เพราะสามารถเรียนรู้การใช้เทคโนโลยีได้ดีเท่ากับผู้ชาย</a:t>
            </a:r>
          </a:p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2544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h-TH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พัฒนาการ</a:t>
            </a:r>
            <a:r>
              <a:rPr lang="th-TH" sz="3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ด้านการสื่อสารในสังคมอุตสาหกรรม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384300"/>
            <a:ext cx="9831916" cy="4432300"/>
          </a:xfrm>
        </p:spPr>
        <p:txBody>
          <a:bodyPr rtlCol="0">
            <a:noAutofit/>
          </a:bodyPr>
          <a:lstStyle/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สังคม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อุตสาหกรรม สภาพสังคมที่เปลี่ยนแปลงไปโดยชนชั้นกลางขยายตัวมากขึ้น ทำให้บุคคลต้องศึกษาเรียนรู้เพื่อพัฒนาทักษะและฝีมือในการทำงานมากขึ้น เพื่อใช้เทคโนโลยีและมีเวลาว่างมากขึ้นในการศึกษาหาความรู้ในด้านต่างๆ พัฒนาตนให้สามารถอ่านออกเขียนได้ เพื่อสามารถใช้เทคโนโลยีให้ถูกต้อง และเพื่อสามารถเลื่อนชั้นทางสังคมได้ </a:t>
            </a:r>
            <a:endParaRPr lang="th-TH" sz="3000" b="1" dirty="0" smtClean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ดังนั้น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ภาษาเขียนจึงถูกใช้เพื่อบันทึกและถ่ายทอดวิทยาการต่างๆอย่างกว้างขวาง มีการสร้างระบบไปรษณีย์เพื่อทำให้การติดต่อสื่อสารเป็นไปด้วยความสะดวกและรวดเร็วยิ่งขึ้น</a:t>
            </a:r>
          </a:p>
        </p:txBody>
      </p:sp>
    </p:spTree>
    <p:extLst>
      <p:ext uri="{BB962C8B-B14F-4D97-AF65-F5344CB8AC3E}">
        <p14:creationId xmlns:p14="http://schemas.microsoft.com/office/powerpoint/2010/main" val="57047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032933" y="960438"/>
            <a:ext cx="10905067" cy="19685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h-TH" sz="8000" dirty="0">
                <a:effectLst/>
              </a:rPr>
              <a:t> การสื่อสารระหว่างวัฒนธรรม</a:t>
            </a:r>
            <a:endParaRPr lang="th-TH" sz="8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2643718" y="2738438"/>
            <a:ext cx="7683500" cy="1365250"/>
          </a:xfrm>
        </p:spPr>
        <p:txBody>
          <a:bodyPr rtlCol="0">
            <a:noAutofit/>
          </a:bodyPr>
          <a:lstStyle/>
          <a:p>
            <a:pPr algn="ctr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4400" b="1" dirty="0" smtClean="0">
                <a:solidFill>
                  <a:schemeClr val="accent6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โดย</a:t>
            </a:r>
          </a:p>
          <a:p>
            <a:pPr algn="ctr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4400" b="1" dirty="0" smtClean="0">
                <a:solidFill>
                  <a:schemeClr val="accent6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รองศาสตราจารย์</a:t>
            </a:r>
            <a:r>
              <a:rPr lang="th-TH" sz="4400" b="1" dirty="0" err="1" smtClean="0">
                <a:solidFill>
                  <a:schemeClr val="accent6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เสาว</a:t>
            </a:r>
            <a:r>
              <a:rPr lang="th-TH" sz="4400" b="1" dirty="0" smtClean="0">
                <a:solidFill>
                  <a:schemeClr val="accent6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ภา  </a:t>
            </a:r>
            <a:r>
              <a:rPr lang="th-TH" sz="4400" b="1" dirty="0" err="1" smtClean="0">
                <a:solidFill>
                  <a:schemeClr val="accent6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ไพทยวัฒน์</a:t>
            </a:r>
            <a:endParaRPr lang="th-TH" sz="4400" b="1" dirty="0">
              <a:solidFill>
                <a:schemeClr val="accent6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63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4. สังคมเมือง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384300"/>
            <a:ext cx="10272183" cy="2514600"/>
          </a:xfrm>
        </p:spPr>
        <p:txBody>
          <a:bodyPr rtlCol="0">
            <a:noAutofit/>
          </a:bodyPr>
          <a:lstStyle/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เมื่อ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มนุษย์รวมกลุ่มกันมากขึ้น กลุ่มอาจจะขยายตัวขึ้นกลายเป็นเมือง (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city)  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ในศตวรรษที่ 20 </a:t>
            </a:r>
            <a:r>
              <a:rPr lang="th-TH" sz="3000" b="1" dirty="0" err="1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สหราช</a:t>
            </a:r>
            <a:r>
              <a:rPr lang="th-TH" sz="3000" b="1" dirty="0" err="1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อาณาจักร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Great Britain) 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เป็นประเทศที่เป็นสังคมเมือง (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urban society) 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ก่อนใครในสังคมอุตสาหกรรม </a:t>
            </a:r>
          </a:p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9836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4. สังคมเมือง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384300"/>
            <a:ext cx="10272183" cy="4699000"/>
          </a:xfrm>
        </p:spPr>
        <p:txBody>
          <a:bodyPr rtlCol="0">
            <a:noAutofit/>
          </a:bodyPr>
          <a:lstStyle/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ปฏิวัติอุตสาหกรรมมีผลต่อการสร้างสังคมเมือง ดังต่อไปนี้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1)  ทำให้เทคโนโลยีการเกษตรพัฒนา และชาวไร่ ชาวนาสามารถผลิตอาหารได้จำนวนมากขึ้นในเวลาที่น้อยลงกว่าเดิมและใช้แรงงานน้อยลง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2) แรงงานที่ไม่ต้องทำการผลิตสามารถย้ายเข้ามาอยู่ในเมือง และพัฒนาทักษะในการทำงานในโรงงานอุตสาหกรรม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3) เพิ่มประสิทธิภาพในการทำงาน เพราะโรงงานเหล่านี้แบ่งการทำงานออกเป็นหลายส่วนและคนงานไม่จำเป็นต้องมีความรู้ในกระบวนการทำงานทั้งหมด แต่รับผิดชอบเฉพาะงานในส่วนของตนเท่านั้น</a:t>
            </a:r>
          </a:p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endParaRPr lang="th-TH" sz="3000" b="1" dirty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871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4. สังคมเมือง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384300"/>
            <a:ext cx="10272183" cy="2794000"/>
          </a:xfrm>
        </p:spPr>
        <p:txBody>
          <a:bodyPr rtlCol="0">
            <a:noAutofit/>
          </a:bodyPr>
          <a:lstStyle/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เหตุผล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ที่คนบางส่วนนิยมเข้ามาอาศัยในเมือง แม้ว่าในเมืองจะสกปรก แออัด และเต็มไปด้วยเชื้อโรค เพราะเหตุผลที่มีโอกาสหลากหลายมากมายให้กับผู้อาศัยอยู่ในเมืองดังนี้ เมืองเป็นศูนย์กลางการค้าขาย และงานอาชีพที่ใช้ฝีมือต่างๆ ชีวิตในเมืองเต็มไปด้วยสีสันและความตื่นเต้น มีโอกาสเกิดการค้นพบสิ่งต่างๆมากมายมีกีฬาให้เล่นมีมหรสพให้ชมตลอดเวลา</a:t>
            </a:r>
          </a:p>
        </p:txBody>
      </p:sp>
    </p:spTree>
    <p:extLst>
      <p:ext uri="{BB962C8B-B14F-4D97-AF65-F5344CB8AC3E}">
        <p14:creationId xmlns:p14="http://schemas.microsoft.com/office/powerpoint/2010/main" val="80136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h-TH" sz="3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พัฒนาการด้านการสื่อสารในสังคมเมือง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384300"/>
            <a:ext cx="9831916" cy="2578100"/>
          </a:xfrm>
        </p:spPr>
        <p:txBody>
          <a:bodyPr rtlCol="0">
            <a:noAutofit/>
          </a:bodyPr>
          <a:lstStyle/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เทคโนโลยีการสื่อสารเริ่มมีบทบาทสำคัญขึ้นมีการสื่อสารผ่านสื่อต่างๆในระดับสูง มีการพัฒนาระบบโครงสร้างการสื่อสารให้ทันสมัยและมีศักยภาพรองรับปริมาณการสื่อสารจากสมาชิกในสังคม มีการพัฒนาเทคโนโลยีการสื่อสารให้ทันสมัยมากขึ้น โดยมีการนำระบบโทรศัพท์เคลื่อนที่และการสื่อสารออนไลน์มาใช้</a:t>
            </a:r>
          </a:p>
        </p:txBody>
      </p:sp>
    </p:spTree>
    <p:extLst>
      <p:ext uri="{BB962C8B-B14F-4D97-AF65-F5344CB8AC3E}">
        <p14:creationId xmlns:p14="http://schemas.microsoft.com/office/powerpoint/2010/main" val="183592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ความสัมพันธ์</a:t>
            </a:r>
            <a:r>
              <a:rPr lang="th-TH" sz="48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ระหว่างการสื่อสารกับสังคม</a:t>
            </a:r>
            <a:br>
              <a:rPr lang="th-TH" sz="48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th-TH" sz="48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574800"/>
            <a:ext cx="10272183" cy="3860800"/>
          </a:xfrm>
        </p:spPr>
        <p:txBody>
          <a:bodyPr rtlCol="0">
            <a:noAutofit/>
          </a:bodyPr>
          <a:lstStyle/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 แนวความคิดแรก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 smtClean="0">
                <a:solidFill>
                  <a:schemeClr val="accent6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</a:t>
            </a:r>
            <a:r>
              <a:rPr lang="th-TH" sz="3000" b="1" dirty="0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สื่อสารกับสังคมต่างมีความสัมพันธ์ซึ่งกันและกัน 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สังคมดำรงอยู่ไม่ได้ถ้าไม่มีการสื่อสาร และในทำนองเดียวกัน การสื่อสารจะเกิดขึ้นไม่ได้ถ้าไม่มีสังคม</a:t>
            </a:r>
            <a:b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นักปราชญ์ของ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แนวคิดนี้ ได้แก่ </a:t>
            </a:r>
            <a:r>
              <a:rPr lang="th-TH" sz="3000" b="1" dirty="0" err="1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ชาร์ลล์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000" b="1" dirty="0" err="1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คูเลย์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และ</a:t>
            </a:r>
            <a:r>
              <a:rPr lang="th-TH" sz="3000" b="1" dirty="0" err="1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จอร์จ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000" b="1" dirty="0" err="1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มี้ด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endParaRPr lang="th-TH" sz="3000" b="1" dirty="0" smtClean="0">
              <a:solidFill>
                <a:schemeClr val="accent5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err="1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คูเลย์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เสนอว่า การสื่อสารช่วยประสานส่วนต่างๆของสังคมให้เป็นปึกแผ่นอันเดียวกันและดำรงอยู่ได้อย่างสันติสุข</a:t>
            </a:r>
            <a:endParaRPr lang="th-TH" sz="3000" b="1" dirty="0" smtClean="0">
              <a:solidFill>
                <a:schemeClr val="accent5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th-TH" sz="3000" b="1" dirty="0">
              <a:solidFill>
                <a:schemeClr val="accent5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7312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ความสัมพันธ์</a:t>
            </a:r>
            <a:r>
              <a:rPr lang="th-TH" sz="48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ระหว่างการสื่อสารกับสังคม</a:t>
            </a:r>
            <a:br>
              <a:rPr lang="th-TH" sz="48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th-TH" sz="48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574800"/>
            <a:ext cx="10272183" cy="3860800"/>
          </a:xfrm>
        </p:spPr>
        <p:txBody>
          <a:bodyPr rtlCol="0">
            <a:noAutofit/>
          </a:bodyPr>
          <a:lstStyle/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r>
              <a:rPr lang="th-TH" sz="32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แนวความคิดที่สอง</a:t>
            </a:r>
            <a:r>
              <a:rPr lang="th-TH" sz="3200" b="1" dirty="0">
                <a:solidFill>
                  <a:schemeClr val="accent6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endParaRPr lang="th-TH" sz="3200" b="1" dirty="0" smtClean="0">
              <a:solidFill>
                <a:schemeClr val="accent6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200" b="1" dirty="0" smtClean="0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เน้น</a:t>
            </a:r>
            <a:r>
              <a:rPr lang="th-TH" sz="3200" b="1" dirty="0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ความสัมพันธ์ระหว่างสื่อมวลชนและกลุ่มผู้นำในสังคม 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แนวคิด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นี้ สื่อมวลชนเป็นอภิสิทธิ์ชนชั้นผู้นำในสังคมจำนวน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น้อย                    ซึ่งอาจ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ใช้ควบคุมมวลชนทั่วประเทศก็ได้ สื่อมวลชนหาได้เข้าถึงมวลชนโดยตรงไม่ แต่ผ่านกลุ่มผู้นำต่างๆในสังคม ต่อมาแนวความคิดนี้ได้รับการโต้แย้งมาก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th-TH" sz="3000" b="1" dirty="0">
              <a:solidFill>
                <a:schemeClr val="accent5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6529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ความสัมพันธ์</a:t>
            </a:r>
            <a:r>
              <a:rPr lang="th-TH" sz="48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ระหว่างการสื่อสารกับสังคม</a:t>
            </a:r>
            <a:br>
              <a:rPr lang="th-TH" sz="48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th-TH" sz="48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574800"/>
            <a:ext cx="10272183" cy="3860800"/>
          </a:xfrm>
        </p:spPr>
        <p:txBody>
          <a:bodyPr rtlCol="0">
            <a:noAutofit/>
          </a:bodyPr>
          <a:lstStyle/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 smtClean="0">
                <a:solidFill>
                  <a:schemeClr val="accent5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3. แนวความคิดที่สาม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สื่อมวลชน</a:t>
            </a:r>
            <a:r>
              <a:rPr lang="th-TH" sz="3000" b="1" dirty="0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ในฐานะเป็นปัจจัยอย่างหนึ่งในระบบสังคม 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ซึ่งมีปฏิกิริยากับปัจจัยอย่างอื่น </a:t>
            </a:r>
            <a:endParaRPr lang="th-TH" sz="3000" b="1" dirty="0" smtClean="0">
              <a:solidFill>
                <a:schemeClr val="accent5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สื่อมวลชน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เป็นกระบวนการสังคมอย่างหนึ่งซึ่งมีโครงสร้างและหน้าที่ของ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ตน ดังนั้นสื่อมวลชน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จึงเป็นเพียงปัจจัยสำคัญอย่างหนึ่งในบรรดาปัจจัยทั้งหมดทั้งหลายในระบบสังคมเดียวกัน ซึ่งสามารถมีผลกระทบต่อพฤติกรรมของบุคคลทั้ง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โดย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ส่วนตัวและส่วนรวม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th-TH" sz="3000" b="1" dirty="0">
              <a:solidFill>
                <a:schemeClr val="accent5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1994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ความสัมพันธ์</a:t>
            </a:r>
            <a:r>
              <a:rPr lang="th-TH" sz="48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ระหว่างการสื่อสารกับสังคม</a:t>
            </a:r>
            <a:br>
              <a:rPr lang="th-TH" sz="48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th-TH" sz="48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130300"/>
            <a:ext cx="10272183" cy="4305300"/>
          </a:xfrm>
        </p:spPr>
        <p:txBody>
          <a:bodyPr rtlCol="0">
            <a:noAutofit/>
          </a:bodyPr>
          <a:lstStyle/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ซี</a:t>
            </a:r>
            <a:r>
              <a:rPr lang="th-TH" sz="3000" b="1" dirty="0" err="1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เบิร์ต</a:t>
            </a:r>
            <a:r>
              <a:rPr lang="th-TH" sz="3000" b="1" dirty="0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ปี</a:t>
            </a:r>
            <a:r>
              <a:rPr lang="th-TH" sz="3000" b="1" dirty="0" err="1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เตอร์</a:t>
            </a:r>
            <a:r>
              <a:rPr lang="th-TH" sz="3000" b="1" dirty="0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สัน </a:t>
            </a:r>
            <a:r>
              <a:rPr lang="th-TH" sz="3000" b="1" dirty="0" err="1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และชรัมม์</a:t>
            </a:r>
            <a:r>
              <a:rPr lang="th-TH" sz="3000" b="1" dirty="0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endParaRPr lang="th-TH" sz="3000" b="1" dirty="0" smtClean="0">
              <a:solidFill>
                <a:schemeClr val="accent6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ได้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แบ่งแนวคิดทางสังคมและการเมืองเกี่ยวกับหนังสือพิมพ์และสื่อมวลชนอื่นๆ ออกเป็น 4 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แบบ </a:t>
            </a:r>
          </a:p>
          <a:p>
            <a:pPr marL="0" indent="0" algn="ctr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4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 แนวคิด</a:t>
            </a:r>
            <a:r>
              <a:rPr lang="th-TH" sz="3000" b="1" dirty="0">
                <a:solidFill>
                  <a:schemeClr val="accent4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อำนาจนิยม (</a:t>
            </a:r>
            <a:r>
              <a:rPr lang="en-US" sz="3000" b="1" dirty="0">
                <a:solidFill>
                  <a:schemeClr val="accent4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authoritarian) </a:t>
            </a:r>
            <a:endParaRPr lang="en-US" sz="3000" b="1" dirty="0" smtClean="0">
              <a:solidFill>
                <a:schemeClr val="accent4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algn="ctr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US" sz="3000" b="1" dirty="0" smtClean="0">
                <a:solidFill>
                  <a:schemeClr val="accent4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r>
              <a:rPr lang="en-US" sz="3000" b="1" dirty="0">
                <a:solidFill>
                  <a:schemeClr val="accent4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</a:t>
            </a:r>
            <a:r>
              <a:rPr lang="th-TH" sz="3000" b="1" dirty="0">
                <a:solidFill>
                  <a:schemeClr val="accent4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แนวคิดอิสรภาพนิยม (</a:t>
            </a:r>
            <a:r>
              <a:rPr lang="en-US" sz="3000" b="1" dirty="0">
                <a:solidFill>
                  <a:schemeClr val="accent4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libertarian) </a:t>
            </a:r>
            <a:endParaRPr lang="en-US" sz="3000" b="1" dirty="0" smtClean="0">
              <a:solidFill>
                <a:schemeClr val="accent4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algn="ctr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US" sz="3000" b="1" dirty="0" smtClean="0">
                <a:solidFill>
                  <a:schemeClr val="accent4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</a:t>
            </a:r>
            <a:r>
              <a:rPr lang="en-US" sz="3000" b="1" dirty="0">
                <a:solidFill>
                  <a:schemeClr val="accent4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</a:t>
            </a:r>
            <a:r>
              <a:rPr lang="th-TH" sz="3000" b="1" dirty="0">
                <a:solidFill>
                  <a:schemeClr val="accent4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แนวคิดความรับผิดชอบทางสังคม (</a:t>
            </a:r>
            <a:r>
              <a:rPr lang="en-US" sz="3000" b="1" dirty="0">
                <a:solidFill>
                  <a:schemeClr val="accent4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Social responsibility) </a:t>
            </a:r>
            <a:endParaRPr lang="en-US" sz="3000" b="1" dirty="0" smtClean="0">
              <a:solidFill>
                <a:schemeClr val="accent4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algn="ctr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US" sz="3000" b="1" dirty="0" smtClean="0">
                <a:solidFill>
                  <a:schemeClr val="accent4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</a:t>
            </a:r>
            <a:r>
              <a:rPr lang="en-US" sz="3000" b="1" dirty="0">
                <a:solidFill>
                  <a:schemeClr val="accent4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</a:t>
            </a:r>
            <a:r>
              <a:rPr lang="th-TH" sz="3000" b="1" dirty="0">
                <a:solidFill>
                  <a:schemeClr val="accent4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แนวคิดคอมมิวนิสต์โซ</a:t>
            </a:r>
            <a:r>
              <a:rPr lang="th-TH" sz="3000" b="1" dirty="0" err="1">
                <a:solidFill>
                  <a:schemeClr val="accent4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เวียต</a:t>
            </a:r>
            <a:r>
              <a:rPr lang="th-TH" sz="3000" b="1" dirty="0">
                <a:solidFill>
                  <a:schemeClr val="accent4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</a:t>
            </a:r>
            <a:r>
              <a:rPr lang="en-US" sz="3000" b="1" dirty="0">
                <a:solidFill>
                  <a:schemeClr val="accent4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Soviet communist)</a:t>
            </a:r>
            <a:endParaRPr lang="th-TH" sz="3000" b="1" dirty="0">
              <a:solidFill>
                <a:schemeClr val="accent4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3409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ความสัมพันธ์</a:t>
            </a:r>
            <a:r>
              <a:rPr lang="th-TH" sz="48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ระหว่างการสื่อสารกับสังคม</a:t>
            </a:r>
            <a:br>
              <a:rPr lang="th-TH" sz="48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th-TH" sz="48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74751" y="1587500"/>
            <a:ext cx="10272183" cy="4305300"/>
          </a:xfrm>
        </p:spPr>
        <p:txBody>
          <a:bodyPr rtlCol="0">
            <a:noAutofit/>
          </a:bodyPr>
          <a:lstStyle/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แนวคิด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แรก คือ อำนาจนิยม </a:t>
            </a:r>
            <a:endParaRPr lang="th-TH" sz="3000" b="1" dirty="0" smtClean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4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</a:t>
            </a:r>
            <a:r>
              <a:rPr lang="th-TH" sz="3000" b="1" dirty="0">
                <a:solidFill>
                  <a:schemeClr val="accent4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ปกครองประเทศในยุโรปในสมัยก่อนและยังคงปรากฏอยู่ในปัจจุบันหลายประเทศ โดยเฉพาะอย่างยิ่งประเทศเพิ่งพัฒนาด้านอุตสาหกรรม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แนวคิด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ที่สอง คือ อิสรภาพนิยม </a:t>
            </a:r>
            <a:endParaRPr lang="th-TH" sz="3000" b="1" dirty="0" smtClean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4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</a:t>
            </a:r>
            <a:r>
              <a:rPr lang="th-TH" sz="3000" b="1" dirty="0">
                <a:solidFill>
                  <a:schemeClr val="accent4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ปกครองของสหรัฐอเมริกาและหลายประเทศในแถบตะวันตก สาระสำคัญอยู่ที่เสรีภาพของหนังสือพิมพ์และสื่อมวลชน โดยปราศจากการควบคุมใดๆจากรัฐบาล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th-TH" sz="3000" b="1" dirty="0">
              <a:solidFill>
                <a:schemeClr val="accent4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0783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ความสัมพันธ์</a:t>
            </a:r>
            <a:r>
              <a:rPr lang="th-TH" sz="48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ระหว่างการสื่อสารกับสังคม</a:t>
            </a:r>
            <a:br>
              <a:rPr lang="th-TH" sz="48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th-TH" sz="48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40885" y="1206500"/>
            <a:ext cx="10272183" cy="5207000"/>
          </a:xfrm>
        </p:spPr>
        <p:txBody>
          <a:bodyPr rtlCol="0">
            <a:noAutofit/>
          </a:bodyPr>
          <a:lstStyle/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แนวคิด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ที่สาม คือ ความรับผิดชอบทางสังคม </a:t>
            </a:r>
            <a:endParaRPr lang="th-TH" sz="3000" b="1" dirty="0" smtClean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4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เน้น</a:t>
            </a:r>
            <a:r>
              <a:rPr lang="th-TH" sz="3000" b="1" dirty="0">
                <a:solidFill>
                  <a:schemeClr val="accent4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ความสำคัญที่</a:t>
            </a:r>
            <a:r>
              <a:rPr lang="th-TH" sz="3000" b="1" dirty="0" smtClean="0">
                <a:solidFill>
                  <a:schemeClr val="accent4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จริยธรรมและ</a:t>
            </a:r>
            <a:r>
              <a:rPr lang="th-TH" sz="3000" b="1" dirty="0">
                <a:solidFill>
                  <a:schemeClr val="accent4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ความรับผิดชอบของบุคคล หรือสถาบันซึ่งดำเนินการสื่อมวลชน ความรับผิดชอบทาง</a:t>
            </a:r>
            <a:r>
              <a:rPr lang="th-TH" sz="3000" b="1" dirty="0" smtClean="0">
                <a:solidFill>
                  <a:schemeClr val="accent4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สังคมอาจ</a:t>
            </a:r>
            <a:r>
              <a:rPr lang="th-TH" sz="3000" b="1" dirty="0">
                <a:solidFill>
                  <a:schemeClr val="accent4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ครอบคลุมถึงการเสนอ</a:t>
            </a:r>
            <a:r>
              <a:rPr lang="th-TH" sz="3000" b="1" dirty="0" smtClean="0">
                <a:solidFill>
                  <a:schemeClr val="accent4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ข่าวสาร และ</a:t>
            </a:r>
            <a:r>
              <a:rPr lang="th-TH" sz="3000" b="1" dirty="0">
                <a:solidFill>
                  <a:schemeClr val="accent4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ความเห็นเกี่ยวกับปัญหาสำคัญในสังคม และการหลีกเลี่ยงที่จะเสนอรายงานซึ่งอาจเป็นอันตรายแก่ความมั่นคงของชาติ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แนวคิดที่สี่ 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คือ คอมมิวนิสต์โซ</a:t>
            </a:r>
            <a:r>
              <a:rPr lang="th-TH" sz="3000" b="1" dirty="0" err="1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เวียต</a:t>
            </a:r>
            <a:r>
              <a:rPr lang="th-TH" sz="3000" b="1" dirty="0">
                <a:solidFill>
                  <a:schemeClr val="accent4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endParaRPr lang="th-TH" sz="3000" b="1" dirty="0" smtClean="0">
              <a:solidFill>
                <a:schemeClr val="accent4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4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ประเทศ</a:t>
            </a:r>
            <a:r>
              <a:rPr lang="th-TH" sz="3000" b="1" dirty="0">
                <a:solidFill>
                  <a:schemeClr val="accent4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ในเครือข่ายคอมมิวนิสต์</a:t>
            </a:r>
            <a:r>
              <a:rPr lang="th-TH" sz="3000" b="1" dirty="0" smtClean="0">
                <a:solidFill>
                  <a:schemeClr val="accent4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ทั้งหมด สื่อมวลชน </a:t>
            </a:r>
            <a:r>
              <a:rPr lang="th-TH" sz="3000" b="1" dirty="0">
                <a:solidFill>
                  <a:schemeClr val="accent4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หนังสือพิมพ์ วิทยุกระจายเสียง ภาพยนตร์ ตกเป็นของรัฐ มีหน้าที่และเป้าหมายชัดเจนเหนือสิ่งอื่นใดทั้งหมด สื่อมวลชนจะต้อง</a:t>
            </a:r>
            <a:r>
              <a:rPr lang="th-TH" sz="3000" b="1" dirty="0" smtClean="0">
                <a:solidFill>
                  <a:schemeClr val="accent4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ถ่ายทอด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th-TH" sz="3000" b="1" dirty="0">
              <a:solidFill>
                <a:schemeClr val="accent4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5820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วิวัฒนาการของการสื่อสาร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384300"/>
            <a:ext cx="10272183" cy="2654300"/>
          </a:xfrm>
        </p:spPr>
        <p:txBody>
          <a:bodyPr rtlCol="0">
            <a:noAutofit/>
          </a:bodyPr>
          <a:lstStyle/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สังคมมนุษย์ คือการอยู่ร่วมกันของคนในสังคมและการอยู่ร่วมกันของมนุษย์ในสังคม จึงมีการแสดงพฤติกรรมต่างๆ ตามความต้องการของตนเองหรือสังคมได้  พฤติกรรมของมนุษย์แสดงออกนั้นได้ผ่านกระบวนการสื่อสารในรูปแบบต่างๆ และเป็นเครื่องมือในการติดต่อสื่อสาร</a:t>
            </a:r>
          </a:p>
        </p:txBody>
      </p:sp>
    </p:spTree>
    <p:extLst>
      <p:ext uri="{BB962C8B-B14F-4D97-AF65-F5344CB8AC3E}">
        <p14:creationId xmlns:p14="http://schemas.microsoft.com/office/powerpoint/2010/main" val="323043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การสื่อสารโลกา</a:t>
            </a:r>
            <a:r>
              <a:rPr lang="th-TH" sz="4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ภิวัตน์</a:t>
            </a:r>
            <a:endParaRPr lang="th-TH" sz="4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40885" y="1206500"/>
            <a:ext cx="10272183" cy="5118100"/>
          </a:xfrm>
        </p:spPr>
        <p:txBody>
          <a:bodyPr rtlCol="0">
            <a:noAutofit/>
          </a:bodyPr>
          <a:lstStyle/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err="1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อัลวิน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000" b="1" dirty="0" err="1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ทอฟเลอร์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Alvin Toffler) </a:t>
            </a:r>
            <a:r>
              <a:rPr lang="th-TH" sz="3000" b="1" dirty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นักอนาคตวิทยา ได้พยากรณ์อนาคตของมนุษย์โลกโดยการวิเคราะห์ความสัมพันธ์ของการสื่อสารของมนุษย์กับปรากฏการณ์ที่เรียกว่า โลกา</a:t>
            </a:r>
            <a:r>
              <a:rPr lang="th-TH" sz="3000" b="1" dirty="0" err="1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ภิวัตน์</a:t>
            </a:r>
            <a:r>
              <a:rPr lang="th-TH" sz="3000" b="1" dirty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endParaRPr lang="th-TH" sz="3000" b="1" dirty="0" smtClean="0">
              <a:solidFill>
                <a:schemeClr val="accent3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สังคม</a:t>
            </a:r>
            <a:r>
              <a:rPr lang="th-TH" sz="3000" b="1" dirty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มนุษย์มีการพัฒนาอย่างเป็นขั้นเป็นตอนจากยุคหนึ่งสู่อีกยุคหนึ่ง โดยจำแนก</a:t>
            </a:r>
            <a:r>
              <a:rPr lang="th-TH" sz="3000" b="1" dirty="0" smtClean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เป็น</a:t>
            </a:r>
            <a:r>
              <a:rPr lang="th-TH" sz="3000" b="1" dirty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000" b="1" dirty="0" smtClean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 ระลอกคลื่น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4606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การสื่อสารโลกา</a:t>
            </a:r>
            <a:r>
              <a:rPr lang="th-TH" sz="4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ภิวัตน์</a:t>
            </a:r>
            <a:endParaRPr lang="th-TH" sz="4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40885" y="1206500"/>
            <a:ext cx="10272183" cy="5118100"/>
          </a:xfrm>
        </p:spPr>
        <p:txBody>
          <a:bodyPr rtlCol="0">
            <a:noAutofit/>
          </a:bodyPr>
          <a:lstStyle/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endParaRPr lang="th-TH" sz="3000" b="1" dirty="0" smtClean="0">
              <a:solidFill>
                <a:schemeClr val="accent3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คลื่น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ลูกที่หนึ่ง </a:t>
            </a:r>
            <a:r>
              <a:rPr lang="th-TH" sz="3000" b="1" dirty="0" smtClean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ยุค</a:t>
            </a:r>
            <a:r>
              <a:rPr lang="th-TH" sz="3000" b="1" dirty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สังคมเกษตรดั้งเดิม มนุษย์จะอยู่ในชุมชน หมู่บ้าน เผ่า ไม่มีการเคลื่อนย้ายพื้นที่มากนัก การสื่อสารเป็นแบบบอก</a:t>
            </a:r>
            <a:r>
              <a:rPr lang="th-TH" sz="3000" b="1" dirty="0" smtClean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เล่า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คลื่นลูกที่สอง </a:t>
            </a:r>
            <a:r>
              <a:rPr lang="th-TH" sz="3000" b="1" dirty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เริ่มต้นหลังยุคปฏิวัติอุตสาหกรรม </a:t>
            </a:r>
            <a:r>
              <a:rPr lang="th-TH" sz="3000" b="1" dirty="0" smtClean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โดย</a:t>
            </a:r>
            <a:r>
              <a:rPr lang="th-TH" sz="3000" b="1" dirty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รับอิทธิพลจากระบบคิดแบบวิทยาศาสตร์และหลักการใช้เหตุผล และนำไปสู่การพัฒนากระบวนการสื่อสาร การผลิต และการบริโภค</a:t>
            </a:r>
            <a:r>
              <a:rPr lang="th-TH" sz="3000" b="1" dirty="0" smtClean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สื่อ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คลื่นลูกที่สาม </a:t>
            </a:r>
            <a:r>
              <a:rPr lang="th-TH" sz="3000" b="1" dirty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000" b="1" dirty="0" smtClean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ยุค</a:t>
            </a:r>
            <a:r>
              <a:rPr lang="th-TH" sz="3000" b="1" dirty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เทคโนโลยีข่าวสาร </a:t>
            </a:r>
            <a:r>
              <a:rPr lang="th-TH" sz="3000" b="1" dirty="0" smtClean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เกิด</a:t>
            </a:r>
            <a:r>
              <a:rPr lang="th-TH" sz="3000" b="1" dirty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จากการปฏิวัติเทคโนโลยีคอมพิวเตอร์ </a:t>
            </a:r>
            <a:r>
              <a:rPr lang="th-TH" sz="3000" b="1" dirty="0" smtClean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ค่อยๆ</a:t>
            </a:r>
            <a:r>
              <a:rPr lang="th-TH" sz="3000" b="1" dirty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ถูกแปลงสู่</a:t>
            </a:r>
            <a:r>
              <a:rPr lang="th-TH" sz="3000" b="1" dirty="0" err="1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ยุคดิจิทัล</a:t>
            </a:r>
            <a:r>
              <a:rPr lang="th-TH" sz="3000" b="1" dirty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และทำให้เกิดกระบวนการ</a:t>
            </a:r>
            <a:r>
              <a:rPr lang="th-TH" sz="3000" b="1" dirty="0" smtClean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สร้าง</a:t>
            </a:r>
            <a:r>
              <a:rPr lang="th-TH" sz="3000" b="1" dirty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เสมือนจริง (</a:t>
            </a:r>
            <a:r>
              <a:rPr lang="en-US" sz="3000" b="1" dirty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Virtual reality</a:t>
            </a:r>
            <a:r>
              <a:rPr lang="en-US" sz="3000" b="1" dirty="0" smtClean="0">
                <a:solidFill>
                  <a:schemeClr val="accent3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en-US" sz="3000" b="1" dirty="0">
              <a:solidFill>
                <a:schemeClr val="accent3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th-TH" sz="3000" b="1" dirty="0">
              <a:solidFill>
                <a:schemeClr val="accent3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2020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การสื่อสารโลกา</a:t>
            </a:r>
            <a:r>
              <a:rPr lang="th-TH" sz="4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ภิวัตน์</a:t>
            </a:r>
            <a:endParaRPr lang="th-TH" sz="4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40885" y="1206500"/>
            <a:ext cx="10272183" cy="5118100"/>
          </a:xfrm>
        </p:spPr>
        <p:txBody>
          <a:bodyPr rtlCol="0">
            <a:noAutofit/>
          </a:bodyPr>
          <a:lstStyle/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4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ลักษณะ</a:t>
            </a:r>
            <a:r>
              <a:rPr lang="th-TH" sz="3000" b="1" dirty="0">
                <a:solidFill>
                  <a:schemeClr val="accent4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เด่นของกระบวนการโลกา</a:t>
            </a:r>
            <a:r>
              <a:rPr lang="th-TH" sz="3000" b="1" dirty="0" err="1">
                <a:solidFill>
                  <a:schemeClr val="accent4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ภิวัตน์</a:t>
            </a:r>
            <a:r>
              <a:rPr lang="th-TH" sz="3000" b="1" dirty="0">
                <a:solidFill>
                  <a:schemeClr val="accent4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endParaRPr lang="th-TH" sz="3000" b="1" dirty="0" smtClean="0">
              <a:solidFill>
                <a:schemeClr val="accent4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เอียน </a:t>
            </a:r>
            <a:r>
              <a:rPr lang="th-TH" sz="3000" b="1" dirty="0" err="1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เดฟเวอเรอซ์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</a:t>
            </a:r>
            <a:r>
              <a:rPr lang="en-US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Devereux) 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สรุปไว้ 8 ประการ 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ดังนี้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1. 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เชื่อมทั้งระดับปัจเจกบุคคล สังคม และรัฐชาติ เข้าสู่ระดับโลกที่เพิ่มมากขึ้น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2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ลอด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ทอนช่องว่างระหว่างปัจเจกบุคคล สังคม และรัฐชาติ ทั้งในเชิงเวลาและพื้นที่ โดยอาศัยเทคโนโลยีการ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สื่อสาร</a:t>
            </a:r>
            <a:endParaRPr lang="en-US" sz="3000" b="1" dirty="0" smtClean="0">
              <a:solidFill>
                <a:schemeClr val="accent5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US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3. 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การพึ่งพาระบบเทคโนโลยี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สารสนเทศ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เอื้อ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ให้ข้อมูลข่าวสาร ความรู้ และทุน มีการโยกย้ายถ่ายโอนจากที่หนึ่งไปอีกที่หนึ่งได้อย่าง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รวดเร็ว</a:t>
            </a:r>
            <a:endParaRPr lang="en-US" sz="3000" b="1" dirty="0">
              <a:solidFill>
                <a:schemeClr val="accent3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5102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การสื่อสารโลกา</a:t>
            </a:r>
            <a:r>
              <a:rPr lang="th-TH" sz="4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ภิวัตน์</a:t>
            </a:r>
            <a:endParaRPr lang="th-TH" sz="4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40885" y="1206500"/>
            <a:ext cx="10272183" cy="4267200"/>
          </a:xfrm>
        </p:spPr>
        <p:txBody>
          <a:bodyPr rtlCol="0">
            <a:noAutofit/>
          </a:bodyPr>
          <a:lstStyle/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4. เพิ่ม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ระดับความสนใจของวิถีผู้คนในชุมชน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ท้องถิ่น 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ที่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มีต่อประสบการณ์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ระดับโลก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5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ในเชิงเศรษฐกิจและวัฒนธรรมนั้น โลกา</a:t>
            </a:r>
            <a:r>
              <a:rPr lang="th-TH" sz="3000" b="1" dirty="0" err="1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ภิวัตน์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จะมีผลโดยตรงต่อกิจกรรมขององค์กรทุนนิยมข้ามชาติ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6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แผ่ไปของวัฒนธรรมโลก มักมีแนวโน้มที่จะลดคุณค่า</a:t>
            </a:r>
            <a:r>
              <a:rPr lang="th-TH" sz="3000" b="1" dirty="0" err="1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ของอัต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ลักษณ์ชุดอื่นๆ ที่อยู่ในชีวิตประจำวันของผู้คน เช่น ความเป็นท้องถิ่น ความเป็นภูมิภาค	ความเป็นชาติ และชาติพันธุ์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ต่างๆ</a:t>
            </a:r>
            <a:endParaRPr lang="th-TH" sz="3000" b="1" dirty="0">
              <a:solidFill>
                <a:schemeClr val="accent5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6443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การสื่อสารโลกา</a:t>
            </a:r>
            <a:r>
              <a:rPr lang="th-TH" sz="4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ภิวัตน์</a:t>
            </a:r>
            <a:endParaRPr lang="th-TH" sz="4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40885" y="1206500"/>
            <a:ext cx="10272183" cy="3568700"/>
          </a:xfrm>
        </p:spPr>
        <p:txBody>
          <a:bodyPr rtlCol="0">
            <a:noAutofit/>
          </a:bodyPr>
          <a:lstStyle/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7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โลกา</a:t>
            </a:r>
            <a:r>
              <a:rPr lang="th-TH" sz="3000" b="1" dirty="0" err="1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ภิวัตน์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จะกระตุ้นให้ผู้ตนและองค์กรสังคมต่างๆ ได้ย้อนกลับมาตั้งคำถามกับตนเองและเกิดการเปรียบเทียบระหว่างวิถีชีวิตประจำวันรอบตัวกับประสบการณ์ที่ได้สัมผัสผ่านสื่อหรือจากแหล่งอื่นๆ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8.  โลกา</a:t>
            </a:r>
            <a:r>
              <a:rPr lang="th-TH" sz="3000" b="1" dirty="0" err="1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ภิวัตน์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เป็นส่วนหนึ่งของการขูดรีดประเทศโลกที่สามที่เกิดจากอำนาจครอบงำของชาติตะวันตก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th-TH" sz="3000" b="1" dirty="0">
              <a:solidFill>
                <a:schemeClr val="accent5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5924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การสื่อสารโลกา</a:t>
            </a:r>
            <a:r>
              <a:rPr lang="th-TH" sz="4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ภิวัตน์</a:t>
            </a:r>
            <a:endParaRPr lang="th-TH" sz="4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40885" y="1206500"/>
            <a:ext cx="10272183" cy="1968500"/>
          </a:xfrm>
        </p:spPr>
        <p:txBody>
          <a:bodyPr rtlCol="0">
            <a:noAutofit/>
          </a:bodyPr>
          <a:lstStyle/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th-TH" sz="3000" b="1" dirty="0">
              <a:solidFill>
                <a:schemeClr val="accent5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th-TH" sz="3000" b="1" dirty="0">
              <a:solidFill>
                <a:schemeClr val="accent5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โลกา</a:t>
            </a:r>
            <a:r>
              <a:rPr lang="th-TH" sz="3000" b="1" dirty="0" err="1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ภิวัตน์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มีการเชื่อมระหว่างกัน ทั้งการข้ามพรมแดนทางเศรษฐกิจ การเมือง สังคม และวัฒนธรรม 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มีบทบาทหน้าที่เพื่อ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สร้างอิทธิพล 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โดยผลกระทบ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ของการสื่อสารที่ไม่พึงประสงค์ จะเกิดผลต่อการเปลี่ยนแปลงทัศนคติและพฤติกรรมของบุคคล สังคม และวัฒนธรรมอย่างมากมายมหาศาล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เช่นเดียวกัน</a:t>
            </a:r>
            <a:endParaRPr lang="th-TH" sz="3000" b="1" dirty="0">
              <a:solidFill>
                <a:schemeClr val="accent5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endParaRPr lang="th-TH" sz="3000" b="1" dirty="0">
              <a:solidFill>
                <a:schemeClr val="accent5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9075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40885" y="1206500"/>
            <a:ext cx="10272183" cy="1968500"/>
          </a:xfrm>
        </p:spPr>
        <p:txBody>
          <a:bodyPr rtlCol="0">
            <a:noAutofit/>
          </a:bodyPr>
          <a:lstStyle/>
          <a:p>
            <a:pPr marL="0" indent="0" algn="ctr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9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จบการบรรยาย</a:t>
            </a:r>
          </a:p>
        </p:txBody>
      </p:sp>
    </p:spTree>
    <p:extLst>
      <p:ext uri="{BB962C8B-B14F-4D97-AF65-F5344CB8AC3E}">
        <p14:creationId xmlns:p14="http://schemas.microsoft.com/office/powerpoint/2010/main" val="205618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266700"/>
            <a:ext cx="10272183" cy="5143500"/>
          </a:xfrm>
        </p:spPr>
        <p:txBody>
          <a:bodyPr rtlCol="0">
            <a:noAutofit/>
          </a:bodyPr>
          <a:lstStyle/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การศึกษาพัฒนาการด้านการสื่อสาร จึงสามารถศึกษาผ่านพัฒนาการทางสังคม 4 ระยะ ได้แก่ </a:t>
            </a:r>
            <a:endParaRPr lang="th-TH" sz="3000" b="1" dirty="0" smtClean="0">
              <a:solidFill>
                <a:srgbClr val="0070C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	1. สังคม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แบบเริ่มแรก </a:t>
            </a:r>
            <a:endParaRPr lang="th-TH" sz="3000" b="1" dirty="0" smtClean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			2. สังคม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เกษตรกรรม </a:t>
            </a:r>
            <a:endParaRPr lang="th-TH" sz="3000" b="1" dirty="0" smtClean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					3. สังคม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อุตสาหกรรม </a:t>
            </a:r>
            <a:endParaRPr lang="th-TH" sz="3000" b="1" dirty="0" smtClean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							4. สังคม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เมือง</a:t>
            </a:r>
          </a:p>
        </p:txBody>
      </p:sp>
    </p:spTree>
    <p:extLst>
      <p:ext uri="{BB962C8B-B14F-4D97-AF65-F5344CB8AC3E}">
        <p14:creationId xmlns:p14="http://schemas.microsoft.com/office/powerpoint/2010/main" val="216709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1</a:t>
            </a:r>
            <a:r>
              <a:rPr lang="th-TH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. สังคมแบบเริ่มแรก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11818" y="1384300"/>
            <a:ext cx="10068983" cy="2336800"/>
          </a:xfrm>
        </p:spPr>
        <p:txBody>
          <a:bodyPr rtlCol="0">
            <a:noAutofit/>
          </a:bodyPr>
          <a:lstStyle/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สังคม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แบบเริ่มแรกของมนุษย์กลุ่มเล็กๆ ประกอบด้วยสมาชิกจำนวนประมาณ 50 คน หรืออย่างมากที่สุดไม่เกินหลักร้อย โดยกลุ่มจะท่องเที่ยวไปตามที่ต่างๆ โดยมักไม่นิยมตั้งรกรากถาวร และในการปักหลักตั้งรกรากก็เป็นบริเวณไม่กว้างนัก</a:t>
            </a:r>
          </a:p>
        </p:txBody>
      </p:sp>
    </p:spTree>
    <p:extLst>
      <p:ext uri="{BB962C8B-B14F-4D97-AF65-F5344CB8AC3E}">
        <p14:creationId xmlns:p14="http://schemas.microsoft.com/office/powerpoint/2010/main" val="118071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h-TH" sz="3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ลักษณะของสังคมแบบเริ่มแรก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384300"/>
            <a:ext cx="10272183" cy="3721100"/>
          </a:xfrm>
        </p:spPr>
        <p:txBody>
          <a:bodyPr rtlCol="0">
            <a:noAutofit/>
          </a:bodyPr>
          <a:lstStyle/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จำนวน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สมาชิกในกลุ่มไม่มากนัก เพราะขาดความสามารถในการหาอาหารให้เพียงพอ มีการใช้เครื่องมือแบบง่ายๆในการล่าสัตว์ เช่น ก้อนหิน ท่อนไม้  หอก และกับดัก บางพวกอาจใช้ธนู </a:t>
            </a:r>
            <a:endParaRPr lang="th-TH" sz="3000" b="1" dirty="0" smtClean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ดังนั้น 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จึงสามารถหาอาหารได้อย่างจำกัด 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สมาชิก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จะมีบทบาทหน้าที่รับผิดชอบเท่าเทียบกันในการหาอาหาร โดนอาจหมุนเวียนสมาชิกบางคนเป็นผู้นำกลุ่มชั่วคราว ขึ้นอยู่กับความสามารถในการหาอาหารและความฉลาดของบุคคลนั้น</a:t>
            </a:r>
          </a:p>
        </p:txBody>
      </p:sp>
    </p:spTree>
    <p:extLst>
      <p:ext uri="{BB962C8B-B14F-4D97-AF65-F5344CB8AC3E}">
        <p14:creationId xmlns:p14="http://schemas.microsoft.com/office/powerpoint/2010/main" val="265335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h-TH" sz="3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รูปแบบการสื่อสารในสังคมแบบเริ่มแรก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384300"/>
            <a:ext cx="10272183" cy="2120900"/>
          </a:xfrm>
        </p:spPr>
        <p:txBody>
          <a:bodyPr rtlCol="0">
            <a:noAutofit/>
          </a:bodyPr>
          <a:lstStyle/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ภาษาพูดเป็นส่วนใหญ่ หรือใช้การวาดภาพเขียนสีเพื่อแสดงเหตุการณ์ที่เกิดขึ้นในขณะนั้น การเร่ร่อนไปตามที่ต่างๆ ทำให้มนุษย์ไม่สามารถพัฒนาการสื่อสารให้ซับซ้อนขึ้น</a:t>
            </a:r>
          </a:p>
        </p:txBody>
      </p:sp>
      <p:pic>
        <p:nvPicPr>
          <p:cNvPr id="2048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585" y="3594101"/>
            <a:ext cx="53467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กล่องข้อความ 4"/>
          <p:cNvSpPr txBox="1">
            <a:spLocks noChangeArrowheads="1"/>
          </p:cNvSpPr>
          <p:nvPr/>
        </p:nvSpPr>
        <p:spPr bwMode="auto">
          <a:xfrm>
            <a:off x="4521200" y="5788025"/>
            <a:ext cx="279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orbel" pitchFamily="34" charset="0"/>
                <a:cs typeface="DilleniaUPC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orbel" pitchFamily="34" charset="0"/>
                <a:cs typeface="DilleniaUPC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Corbel" pitchFamily="34" charset="0"/>
                <a:cs typeface="DilleniaUPC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Corbel" pitchFamily="34" charset="0"/>
                <a:cs typeface="DilleniaUPC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Corbel" pitchFamily="34" charset="0"/>
                <a:cs typeface="DilleniaUPC" pitchFamily="18" charset="-3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rbel" pitchFamily="34" charset="0"/>
                <a:cs typeface="DilleniaUPC" pitchFamily="18" charset="-3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rbel" pitchFamily="34" charset="0"/>
                <a:cs typeface="DilleniaUPC" pitchFamily="18" charset="-3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rbel" pitchFamily="34" charset="0"/>
                <a:cs typeface="DilleniaUPC" pitchFamily="18" charset="-3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rbel" pitchFamily="34" charset="0"/>
                <a:cs typeface="DilleniaUPC" pitchFamily="18" charset="-34"/>
              </a:defRPr>
            </a:lvl9pPr>
          </a:lstStyle>
          <a:p>
            <a:pPr eaLnBrk="1" hangingPunct="1"/>
            <a:r>
              <a:rPr lang="th-TH" sz="2000" b="1">
                <a:latin typeface="Angsana New" pitchFamily="18" charset="-34"/>
                <a:cs typeface="Angsana New" pitchFamily="18" charset="-34"/>
              </a:rPr>
              <a:t>ผาแต้ม</a:t>
            </a:r>
          </a:p>
        </p:txBody>
      </p:sp>
    </p:spTree>
    <p:extLst>
      <p:ext uri="{BB962C8B-B14F-4D97-AF65-F5344CB8AC3E}">
        <p14:creationId xmlns:p14="http://schemas.microsoft.com/office/powerpoint/2010/main" val="21512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2. สังคมเกษตรกรรม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384300"/>
            <a:ext cx="10272183" cy="3606800"/>
          </a:xfrm>
        </p:spPr>
        <p:txBody>
          <a:bodyPr rtlCol="0">
            <a:noAutofit/>
          </a:bodyPr>
          <a:lstStyle/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การพัฒนาด้านเกษตรกรรมทำให้มนุษย์ไม่ย้ายถิ่นอีกต่อไป และยังสามารถสร้างที่อยู่อาศัยและสะสมทรัพย์สมบัติได้ด้วย ซึ่งนอกจะสามารถเลี้ยงครอบครัวได้แล้ว ยังสามารถเลี้ยงผู้อื่นได้ด้วย </a:t>
            </a:r>
            <a:endParaRPr lang="th-TH" sz="3000" b="1" dirty="0" smtClean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ด้วย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เหตุนี้จึงเกิดปรากฏการณ์ทางสังคมขั้น 2 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ประการ</a:t>
            </a:r>
          </a:p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1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การพัฒนาความสามารถเฉพาะทาง (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specialization) </a:t>
            </a:r>
            <a:endParaRPr lang="en-US" sz="3000" b="1" dirty="0" smtClean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2. 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สร้างสังคมเมือง (</a:t>
            </a:r>
            <a:r>
              <a:rPr lang="en-US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urbanization) </a:t>
            </a:r>
            <a:endParaRPr lang="th-TH" sz="3000" b="1" dirty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7692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10218" y="457200"/>
            <a:ext cx="10272183" cy="83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2. สังคมเกษตรกรรม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10218" y="1384300"/>
            <a:ext cx="10272183" cy="4406900"/>
          </a:xfrm>
        </p:spPr>
        <p:txBody>
          <a:bodyPr rtlCol="0">
            <a:noAutofit/>
          </a:bodyPr>
          <a:lstStyle/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2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 การพัฒนาความสามารถเฉพาะทาง (</a:t>
            </a: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specialization)</a:t>
            </a:r>
            <a:r>
              <a:rPr lang="th-TH" sz="3000" b="1" dirty="0" smtClean="0">
                <a:solidFill>
                  <a:schemeClr val="accent1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</a:p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จาก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การที่สังคมสามารถผลิตอาหารได้เกิน ทำให้คนบางกลุ่มที่ไม่ชำนาญในการทำเกษตรกรรมสามารถพัฒนาความสามารถด้านอื่นได้</a:t>
            </a:r>
          </a:p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	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2. การสร้างสังคมเมือง (</a:t>
            </a: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urbanization)</a:t>
            </a:r>
            <a:endParaRPr lang="th-TH" sz="3000" b="1" dirty="0" smtClean="0">
              <a:solidFill>
                <a:schemeClr val="accent1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กลายเป็น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สังคม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เมืองกลุ่ม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คนซึ่งไม่ต้องทำหน้าที่ผลิตก็สามารถรวมตัวกันและสร้างเมือง (</a:t>
            </a:r>
            <a:r>
              <a:rPr lang="en-US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city</a:t>
            </a:r>
            <a:r>
              <a:rPr lang="th-TH" sz="3000" b="1" dirty="0" smtClean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ขึ้นมา </a:t>
            </a:r>
            <a:r>
              <a:rPr lang="th-TH" sz="3000" b="1" dirty="0">
                <a:solidFill>
                  <a:schemeClr val="accent2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รวมถึงสามารถประกอบอาชีพเฉพาะและสร้างระบบสังคมที่ซับซ้อนได้</a:t>
            </a:r>
          </a:p>
          <a:p>
            <a:pPr marL="0" indent="0" algn="thaiDi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endParaRPr lang="th-TH" sz="2800" b="1" dirty="0">
              <a:solidFill>
                <a:schemeClr val="accent2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5052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850</TotalTime>
  <Words>253</Words>
  <Application>Microsoft Office PowerPoint</Application>
  <PresentationFormat>Widescreen</PresentationFormat>
  <Paragraphs>132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Angsana New</vt:lpstr>
      <vt:lpstr>Arial</vt:lpstr>
      <vt:lpstr>Calibri</vt:lpstr>
      <vt:lpstr>Cordia New</vt:lpstr>
      <vt:lpstr>Lucida Sans Unicode</vt:lpstr>
      <vt:lpstr>Verdana</vt:lpstr>
      <vt:lpstr>Wingdings 2</vt:lpstr>
      <vt:lpstr>Wingdings 3</vt:lpstr>
      <vt:lpstr>Concourse</vt:lpstr>
      <vt:lpstr>หลักนิเทศศาสตร์</vt:lpstr>
      <vt:lpstr> การสื่อสารระหว่างวัฒนธรรม</vt:lpstr>
      <vt:lpstr>วิวัฒนาการของการสื่อสาร</vt:lpstr>
      <vt:lpstr>PowerPoint Presentation</vt:lpstr>
      <vt:lpstr>1. สังคมแบบเริ่มแรก</vt:lpstr>
      <vt:lpstr>ลักษณะของสังคมแบบเริ่มแรก</vt:lpstr>
      <vt:lpstr>รูปแบบการสื่อสารในสังคมแบบเริ่มแรก </vt:lpstr>
      <vt:lpstr>2. สังคมเกษตรกรรม</vt:lpstr>
      <vt:lpstr>2. สังคมเกษตรกรรม</vt:lpstr>
      <vt:lpstr>ลักษณะของสังคมเกษตรกรรม </vt:lpstr>
      <vt:lpstr>รูปแบบการสื่อสารในสังคมเกษตรกรรม </vt:lpstr>
      <vt:lpstr>รูปแบบการสื่อสารในสังคมเกษตรกรรม (ต่อ) </vt:lpstr>
      <vt:lpstr>รูปแบบการสื่อสารในสังคมเกษตรกรรม (ต่อ) </vt:lpstr>
      <vt:lpstr>รูปแบบการสื่อสารในสังคมเกษตรกรรม (ต่อ) </vt:lpstr>
      <vt:lpstr>รูปแบบการสื่อสารในสังคมเกษตรกรรม (ต่อ) </vt:lpstr>
      <vt:lpstr>3. สังคมอุตสาหกรรม</vt:lpstr>
      <vt:lpstr>3. สังคมอุตสาหกรรม</vt:lpstr>
      <vt:lpstr>3. สังคมอุตสาหกรรม</vt:lpstr>
      <vt:lpstr>พัฒนาการด้านการสื่อสารในสังคมอุตสาหกรรม </vt:lpstr>
      <vt:lpstr>4. สังคมเมือง</vt:lpstr>
      <vt:lpstr>4. สังคมเมือง</vt:lpstr>
      <vt:lpstr>4. สังคมเมือง</vt:lpstr>
      <vt:lpstr>พัฒนาการด้านการสื่อสารในสังคมเมือง </vt:lpstr>
      <vt:lpstr>ความสัมพันธ์ระหว่างการสื่อสารกับสังคม </vt:lpstr>
      <vt:lpstr>ความสัมพันธ์ระหว่างการสื่อสารกับสังคม </vt:lpstr>
      <vt:lpstr>ความสัมพันธ์ระหว่างการสื่อสารกับสังคม </vt:lpstr>
      <vt:lpstr>ความสัมพันธ์ระหว่างการสื่อสารกับสังคม </vt:lpstr>
      <vt:lpstr>ความสัมพันธ์ระหว่างการสื่อสารกับสังคม </vt:lpstr>
      <vt:lpstr>ความสัมพันธ์ระหว่างการสื่อสารกับสังคม </vt:lpstr>
      <vt:lpstr>การสื่อสารโลกาภิวัตน์</vt:lpstr>
      <vt:lpstr>การสื่อสารโลกาภิวัตน์</vt:lpstr>
      <vt:lpstr>การสื่อสารโลกาภิวัตน์</vt:lpstr>
      <vt:lpstr>การสื่อสารโลกาภิวัตน์</vt:lpstr>
      <vt:lpstr>การสื่อสารโลกาภิวัตน์</vt:lpstr>
      <vt:lpstr>การสื่อสารโลกาภิวัตน์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หลักนิเทศศาสตร์</dc:title>
  <dc:creator>FMS-00</dc:creator>
  <cp:lastModifiedBy>FMS-00</cp:lastModifiedBy>
  <cp:revision>68</cp:revision>
  <dcterms:created xsi:type="dcterms:W3CDTF">2017-08-01T10:39:37Z</dcterms:created>
  <dcterms:modified xsi:type="dcterms:W3CDTF">2017-10-31T09:59:19Z</dcterms:modified>
</cp:coreProperties>
</file>