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358" r:id="rId3"/>
    <p:sldId id="404" r:id="rId4"/>
    <p:sldId id="414" r:id="rId5"/>
    <p:sldId id="405" r:id="rId6"/>
    <p:sldId id="406" r:id="rId7"/>
    <p:sldId id="416" r:id="rId8"/>
    <p:sldId id="407" r:id="rId9"/>
    <p:sldId id="417" r:id="rId10"/>
    <p:sldId id="418" r:id="rId11"/>
    <p:sldId id="411" r:id="rId12"/>
    <p:sldId id="41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6BE7AE-2E8F-4227-A9FA-2EE8449FD751}" type="datetimeFigureOut">
              <a:rPr lang="en-US" smtClean="0"/>
              <a:pPr/>
              <a:t>12/27/2022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5DEAD-7080-4ECE-A6F0-17BFF46665C7}" type="slidenum">
              <a:rPr lang="en-US" smtClean="0"/>
              <a:pPr/>
              <a:t>‹#›</a:t>
            </a:fld>
            <a:endParaRPr lang="en-US"/>
          </a:p>
        </p:txBody>
      </p:sp>
    </p:spTree>
    <p:extLst>
      <p:ext uri="{BB962C8B-B14F-4D97-AF65-F5344CB8AC3E}">
        <p14:creationId xmlns:p14="http://schemas.microsoft.com/office/powerpoint/2010/main" val="3133453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885BF1D-77DB-4450-9F51-92BE65E38762}" type="datetimeFigureOut">
              <a:rPr lang="en-US" smtClean="0"/>
              <a:pPr/>
              <a:t>12/27/2022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835D529-8577-43D3-9741-7FA4FE9B7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7885BF1D-77DB-4450-9F51-92BE65E38762}" type="datetimeFigureOut">
              <a:rPr lang="en-US" smtClean="0"/>
              <a:pPr/>
              <a:t>12/27/2022</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835D529-8577-43D3-9741-7FA4FE9B7C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885BF1D-77DB-4450-9F51-92BE65E38762}" type="datetimeFigureOut">
              <a:rPr lang="en-US" smtClean="0"/>
              <a:pPr/>
              <a:t>12/27/2022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C835D529-8577-43D3-9741-7FA4FE9B7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885BF1D-77DB-4450-9F51-92BE65E38762}" type="datetimeFigureOut">
              <a:rPr lang="en-US" smtClean="0"/>
              <a:pPr/>
              <a:t>12/27/2022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885BF1D-77DB-4450-9F51-92BE65E38762}" type="datetimeFigureOut">
              <a:rPr lang="en-US" smtClean="0"/>
              <a:pPr/>
              <a:t>12/27/2022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835D529-8577-43D3-9741-7FA4FE9B7C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saritiaw@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685801"/>
            <a:ext cx="7848600" cy="1600200"/>
          </a:xfrm>
        </p:spPr>
        <p:txBody>
          <a:bodyPr>
            <a:normAutofit/>
          </a:bodyPr>
          <a:lstStyle/>
          <a:p>
            <a:r>
              <a:rPr lang="en-US" dirty="0" smtClean="0">
                <a:solidFill>
                  <a:schemeClr val="accent6"/>
                </a:solidFill>
              </a:rPr>
              <a:t>AIM1202</a:t>
            </a:r>
            <a:br>
              <a:rPr lang="en-US" dirty="0" smtClean="0">
                <a:solidFill>
                  <a:schemeClr val="accent6"/>
                </a:solidFill>
              </a:rPr>
            </a:br>
            <a:r>
              <a:rPr lang="en-US" dirty="0" smtClean="0">
                <a:solidFill>
                  <a:schemeClr val="accent6"/>
                </a:solidFill>
              </a:rPr>
              <a:t> </a:t>
            </a:r>
            <a:r>
              <a:rPr lang="en-US" dirty="0"/>
              <a:t>Marketing Communication</a:t>
            </a:r>
            <a:endParaRPr lang="en-US" dirty="0">
              <a:solidFill>
                <a:schemeClr val="tx1"/>
              </a:solidFill>
            </a:endParaRPr>
          </a:p>
        </p:txBody>
      </p:sp>
      <p:sp>
        <p:nvSpPr>
          <p:cNvPr id="3" name="Subtitle 2"/>
          <p:cNvSpPr>
            <a:spLocks noGrp="1"/>
          </p:cNvSpPr>
          <p:nvPr>
            <p:ph type="subTitle" idx="1"/>
          </p:nvPr>
        </p:nvSpPr>
        <p:spPr>
          <a:xfrm>
            <a:off x="2514600" y="4876800"/>
            <a:ext cx="6400800" cy="1752600"/>
          </a:xfrm>
        </p:spPr>
        <p:txBody>
          <a:bodyPr/>
          <a:lstStyle/>
          <a:p>
            <a:r>
              <a:rPr lang="en-US" b="1" dirty="0">
                <a:solidFill>
                  <a:schemeClr val="tx1"/>
                </a:solidFill>
                <a:hlinkClick r:id="rId2"/>
              </a:rPr>
              <a:t>Isari Pairoa</a:t>
            </a:r>
          </a:p>
          <a:p>
            <a:r>
              <a:rPr lang="en-US" b="1" dirty="0">
                <a:solidFill>
                  <a:schemeClr val="tx1"/>
                </a:solidFill>
                <a:hlinkClick r:id="rId2"/>
              </a:rPr>
              <a:t>isaritiaw@gmail.com</a:t>
            </a:r>
            <a:endParaRPr lang="th-TH" b="1" dirty="0">
              <a:solidFill>
                <a:schemeClr val="tx1"/>
              </a:solidFill>
            </a:endParaRPr>
          </a:p>
          <a:p>
            <a:r>
              <a:rPr lang="en-US" b="1" dirty="0">
                <a:solidFill>
                  <a:schemeClr val="tx1"/>
                </a:solidFill>
              </a:rPr>
              <a:t>MB. 086-358-3508</a:t>
            </a:r>
          </a:p>
          <a:p>
            <a:endParaRPr lang="en-US" dirty="0"/>
          </a:p>
        </p:txBody>
      </p:sp>
      <p:sp>
        <p:nvSpPr>
          <p:cNvPr id="15364" name="AutoShape 4" descr="data:image/jpeg;base64,/9j/4AAQSkZJRgABAQAAAQABAAD/2wCEAAkGBhQQEBAQEBIPEBAQDw8VFRQVDw8QFBQQGBAVFRUUFRUXHCYeFxkjGRQUHy8gJCcpLCwsFR8xNTAqNSYrLCkBCQoKDgwOGg8PGiolHyQtKTAvLCwsLSwvKjU0LCksLy0qKi4sMCwpLCwwLCwsKSwpNCwsLCwqKSwpLCwpLCkpLP/AABEIAMMBAwMBIgACEQEDEQH/xAAbAAABBQEBAAAAAAAAAAAAAAAAAQIEBQYDB//EAD8QAAIBAgQCCAMFBwMEAwAAAAECAAMRBAUSIQYxEyJBUWFxgZEyocEHI0JSsRRicoKS0eGisvAzY8LSFmSj/8QAGwEBAAIDAQEAAAAAAAAAAAAAAAEFAgMEBgf/xAAzEQACAgIBAwEFBgUFAAAAAAAAAQIDBBESBSExQRMiYYHBMnGRodHwFSMkUbEUM0Lh8f/aAAwDAQACEQMRAD8A9xhCEgBCEIAQhCAEIQgBCEIAQhCAEIQgBCEIAQhOdarpEA6Qkb9s8PnF/bB3GTojaJEJwGLHjHDEr3xobR1hOYrr3iOFQd495BI6ES8WAEIQgBCEIAQhCAEIQgBCEIAQhCAEIQgBCEIAQhCAEIQgBCEIAQhCAEi408vWSpDxx3HlJXkh+CNeES8S8zNYt4l4l4l5JA68NUZeF5AJGFqHWB3yylXgReoPAGV/EfFJwtVEVA4td+d7HlaZQrlZLjEwtvhRXzn4NJCVOR8Qri9ZRGVU07m25IvYDnLaYTg4PjLyba7Y2x5we0EIytVCqWPJQSZisx4qcsQpKjuE2048rn7pzZebXipOfqbiEzfD+fNUYI5vfke280kwtqlVLjI2Y2TDIhzgEIQmo6QhCEAIQhACEIQAhCEAIQkCvnVJDYtv4bzKMXLwjCdkK1ub0T4Tlh8UtQXQgidZDWuzMk1JbQQhCQSEIQgBIGNPW9BJ8wXGlKtWqsgqClTpFaqlNYqMyAKabkECxNQ2t3TTdfChcpmyur2j1vQ3H/aFhqYbQXqsFqbBWQakNipLWt52tM3mP2g16jAUbUFFWjYgKzlWQlkfVceo7paYHhqhSqA6TUK1641VDqvS6LUQV+E9Yje19pWYjhBCFakzU3CYVrEl0atUZlJN7lQNtlsN+UrP4pGb13SLeqvErf2W/i+/5FhlP2mKwH7VT6MlWYsl2UIDYXX4r3HZNZgc3pVxelUR9gSAesoIuNSndfWeQZnkdagGvTZlCMiug6QNoq9drLdlUcrsBzk/D8M4guSR0IGJo6rvZjTZgisum4bmdiROqOckttpozyOn40lyrlx8/Ffh5PQMz4xw1AdaqrsadR1VOvrCgkgMOqDt2kSgbirEYxlp4amaFDEUXCV3VrpVUOTZlJU/Dy585wyvhGlQalqvVqJiaqBiLIydEzEGnci97j0khMX0fQqoAUHEuAAAADUIFgOW1Qzjt6lKfar9+TjmsbH+ynJ/3f0X4eTZcGU3FACs/S1F1Kz/AJiHO/lJmfZEuJS9rVFHVPL+U+EbwvTth1Pad/ff6y4l5XKUNPffsVVsY2qSkuz2eW4PMHwdYkDQL2Zbcj2giehZdnVOsgYMFNtwSBY+vOQ+IOGlxI1LZaoHPsYdzf3mTfJq9LqlHUcr/Evut5aSdWTFNvUighHIwJtRXKD/AH8jeY9Omo1EQglkIFiDv2Ty7GIVdtZC2JuG2K+Bk6niHQ7MysO4kbxlfH1WcO7pUK8hVw+Hqj3K6v8AVN9FU6G+PdfgceXk1ZaXtE4tfP8AQv8Ag3AFiKu+gcja1z4d82cx2W8bWstdEHIaqYI/0m9vea6jWDqGU3DC4M4MxWOfKa0XPTJY6r4Uy3rz6P8AAfCEJxFqEIQgBEJimY3Ps7YsQCQoOwm+iiV0tI48zMhiw5SNgtQHkQfWOnm2GzxlYEMR6zcZLmgxFPUPiRtLfxaQf0Im3IxZU9zRhdRhldktMsYRLwvOQsyHnFYpRdhztPK8dmx1HftnrONZNJV+TAi252nlGf8ABtfpWagFrozbBatOkR/EKhHyJllg2RgnsoerY07mnH8C+4PzhjWpoLkOSD4CxN/eegzJ8F8InCqHrFWq22CnUFvz63aZq5zZU4zsbid/T6Z00qMxZFx2YLRF2PkO2SZ57xlmhWs6luXIdw0rt87+sxx6lbPizLOyHj1c4ruaelxShNiCB53lzSrBgGUggzxujmR1T0Xg/EM6VL/CClvPTv8ASdWXixrjyiVvTeoWXzcLDQzG5sdVar50F/qxJB+SzZTO4nAqzM1rEte4JG97g7SgzMSWTFJPWj0cLVW+5QV3IVz/ANvMD69KFX5Tvp+809n7TTX0TD6/1EmVMqFiAxAsRvY9Um59zIxZFa5clg7NsABcpp7e4Sq/g2VLtBJ+fD/XRNnUKKu9j0Qn61Ikczg6xHnXa4+ayRVN3cf/AGqKjySktUfMGH7LZRouy6cKnZcLTqFmJHiD2d05VatiGIItVrOdjy0lE9wR7Tjtw76m1KDXy+ZvhkV2R5QkmiNUzAJoJ7Di6n/6EA/0uZU08QpKJbdcPTH8zE3/ANgkTH4k6dJvcYZV/ma4PrcCLlPXxAH/AHEHoFB/8p1U469f33/7OC2+TlpfvwevZPT00UHh/iTZxwq2RR+6J1npn5Ml4FiQhIJPNOI3FOtXPL7xvmSZRPiSdzffkLWHnaXPFjXr1PGsfkT/AGlGzXJ9J6aj7CPn+X/uyXxZzoZhrrVaR501otf+MP8A+nznqXBmI1YYD8rEek8xwuD/AOtVHM1ACf3VAA+d56BwFU+7YeJ+k5cv3qH8GWHTv5eZHX/KP0X1RrIRLxZRHsBIQhJAGefcR4Mo7A7cyPEd83OMxgpi55nkJms3xaVlIqL0gANgAAw/hOxB9Z24kpwfJLsVHU4VXR4Semjz7G4opcjsBN7iehfZvh6gwnS1QVNdtSqRYhANINvGxPlaY/LM2weHrFqmBxLMDsz1Fq28kZrT0vKs8pYhQaZIuPhZSjexm/MsnNa4vRy9Lopqlvmm/wCyLGR8djBSXUeZ2A7zYn6TveYnN89LY2thmNlpqgpjb4igZj5m4HpK+qKlNJlzkWOFUpR8jMdnzFidRkHFUqOMGjEIr/law1qfA/TlIONveQXzDow7X+Fe/e/ZPROmCh2PDRybpW9yRg8yGDZlSpVupt/1G0+HV5T0ThfO/wBqo6z8atpbx2BB+fyng2Y570mKqjYWIAsQQRaeg/ZRnH3tWix+NAy+ak3+TH2lfkRjZXyXlF7hSspvUZN6f7X6Hpz1AoJOwExHGvDqY0irRqaKygAhtSpUA5X22bx8u4Tjx7xccPiKeGXVc0VqDeytqd1377aOXj7VuTYupjA5clKS9Vjvct+Vd+drb9l5oopaXtEzszMqPJ1SjtFblHA2LqVQrUxTRWBNRq1MrYHsCMSfaerZVlq4emKa7nmT3tMBRyLC02LIKysfxDEVFPyMukzWpQQMjvVpr8Qc6mA8+0eM23122JbZzYuTj1NuK/Pf0X5GxvOFTCK3ZY+ETD4oVER15OoI9RFNa0rNaL/aa2YzNc4KhwbBRUqKCOZCvZb+/wApn2xhJ9ZNz7L2q0UXS4dqyEEC+kkNcsPy72PnfsmbbXh30V1dWJsLqdz+6eTekucGyKjp+TyvV6LJz5Lwa7KsQezumgKgykybKKlSi7FWolqb6NQsxOk6Tbs3mcyPMClXDNc6OmVXW5sUYgbjkbXJ9Jy5lkZT90selUTrq9/1NvWwCN8SKfNQZHoZFRR1dUCsD2bb99p1zasy4jRTIVAqXFr9YliT7afaSOGan7RRWu9h95UAA5EK2kE38jOJqL7tFpxezSLsAO4RbznrhqmJuOl4ExmqRszr6aNVu6m3vawhLb0RKWk2eZZ3X11CdzdnblfmT/eVlP6yficQFNyL7ge5A+sZiqFjcT00GlqJ8/ug5bsLLKMAXweJt8QRnHpUufkDL/gRSAdQKk6ufdtG8H4NXpPTYXV6diPAmS+FsLVR3WqpUU2Kg2sCLW27++V91nu2Q+ZeY9P8yi1L01/6aeES8SVB6UW8ZVrKg1OyqO9iFHuY68xf2huQ+Fvun323Zr6m/na/zgktuKqmmkK6jWFDfCeY0kix8xb1mUwfEVCqNnCk9jbfPlK2kwsQjPTDcwjFQT3leR9RM/U4IcG+GrfyOLj3E7Kb+C0yry8N2S5RNXmONUHqsjNa9gVJA75VjOXVwymxBuD49kx+brXwtRenQ06yC4PMOnbY9olhTxwqItReTD2aW1dsZrR5u/GnVLl3/Q96y7GitRpVV5VKaN7i9pjuJuFxXxjV1r9H1KYIVA56Rbi5OoW6unbwkfg/iO2XV03L4QM1hct0BbUSo53W7j0E6UKq6futOk73XtuL3J5km9995V14/vtN+D0F+c1XFpb2u/6FbnWBq00LipSa176m6H2Jv7XmNxFcuR0i9TUC2ncHwLDa03WZZYlcfeKGI5HtEpqOQU6T6gzKR+Xqn3EsPZzlHjy/Ipf9RTCfLh+ZgeI6WvGLUSwNRdrWALAbD12EsuF8zNOslZWKGnZgbXv4Ed3OaLinK6eIQuiqMTRGtGGxfTuUe3O4Fr8wZg6WJUMWQnS41eR7R7k+845xlUnFltVZXktTj6G54qqvmVSjW6SilSijKPu2XUCSRfrG3M+80mWIaWDoISLhCTblqJNz7zy9MxI3uAJtOFc+FWk1N2BNM7WYE6T4c7X7fGTiySlpmvqVblXuPks2rG8scC2oMv5lI9xK12X8wtI+Y8SUsLTJuGqOCEW9ifHwEtbpR4HmcWuftdG14TzDXhVAN+jd19AxI/WcOJOJlw5WmxAZwWtvfQDbYefb4TDfZ5xSKJqUqmoqw1DSLkNf/MjfaXXqV6+HrUKdYrTpgE6L2Oskiwvta0pHFRu2/B7KMpWYuo9n4NIvEob4bGV2IxmJL6qWKKC/w6EUepA3mNw+aLyJ0ntBllhcyI2DXHZc3t4yyUapeiKGU8iHiTN7lWcVyLVWB/eBsbysp8Khma1ZijNq06QGXe+x/wASny/NvvBTJ61gfSazL6nWXx2mu7FrcW4m3G6jkQsjGx9vidMRXOqtUO+kOf6aYH0lvwkujBYcd6av6mLfWVWIyio1OqgK3qBwGN9tR7R5Ey2y7DNTpol/gRV9haU56lFwHjw8hqDOoMgkkB5VcUYjThmH5mVfnf6Sbrmc4zxdkppftZvlYfqZvojysSOTMs4USfwMnRpdJXpp+9f25fMiWnEVAJXqKOQbb1AP1nHhGnrxWrsW3/t9BJPFFS+Iqea/7Flty/qOPwPNOGsLl/eX0ZfcGnq/yfWacGZXg82X+T6zSh5WZa/msv8Apj/pona8IzVCcpZDyZneOsB0uDdh8VAioP4QCH/0kn0l+WjHsQQdwQQR3jtkDZ4zTrydgsbpYHxEiZzl5w2Iq0d7I3VPfTO6n2NvMGRkqyDIuvtMpCvg6dUWLU7H07R7Xnm3DtY6zQ7Kh6vg3YfaemO3T4R6Z3IBnleX1eixKX2NOqFPkTYH2M6qZuK7HBk0qbXLwz0nKsnqYaqtZGFQEMrp8Oukws6/UeIEzVeviMG5Oiqqkk6gCQLm55X2uTNXhsdsJPp4wHZgDMFfPe2Zyw6nHilpGay7jzULNpb5H5bfKNbiYVazU2ATloYHZvAzQvwjhcW3WQIx/EvVb3EwXHHDb5dVVdRqJzR+Rt2q3jynbVllVkdMXr3X+C9XF6W9bGYDEZYaVatd+qtR9Kk/hJuPkR7TT4bHdLTWp2kWb+LvlbnlEalxJJ2Uoy/h1aSAxHiD8hNmX78FNehp6Y/Y2OuXqbL7OsjRE/aqyaqji9Mso0005Ai/N23N+wW7bzXY3on3dFcjl1QWHkeYmP4f4sBp0aVa2oUksw2GjdVuO8abGaSnVVxdSCPA3mVdUHFGq/JuhN7Rkc1qqKvVoYlV7fvgf9JH1kV+GDiKdToqoeoai1EWoppEELbTquynbUL3HObarRB5gGcqJVDsADN7x1NeWckeoSqf2UvkecYajVwtY06yPSfTcBhzF+ankw35i80eEz5h2+80WZ4AYqk1JrXIJQ23SpbYg9ncfAzzajij27HtHcZXX1uuXf1LzCyI3w93to2xxdGsLVqdN/NQZy/+KYaob0nqUSe5tQ9mmew+LtLXCY8giaU2vB1ySl2ktnLiPhuvgjRr3FSlYL0i3+IEldS9lwSJq8pxepFcdwMkV8QKuCZXGpQVJHetxf5XlBwyxQPRbnRqMndsDsfa07sWxy3GRT9SojBRnA9KpPqUEdoBnQGVeU4waLMQLHa/jLSV1sOEmi7x7lbWpfAXXA140iNKzA3nPEZgFBJ5CY3ibMFrG4bZQNiLWM2FXDhgQRcGU+I4ZpMb6PmbTpx7IVvk/JX5tFl8eEWteuyk4Sxq02Yki5B7e+30Ej5pjS9Vj+Yk+55S0xWStT3pUwee1gfkech4bAk/HSqggi3UYA+p/vO6icXJ2tlTm1zjCOPBP79dmafhw6U/lWXqVpQZXRcfEunuF7+8uKaGV18lKbkXeHB10xg/QmCpCcgsJoO07loxnjGecXqSCTGfaLhRroVRzKOhPgpDD/c0xo35G89D4pN1osfw1hfyZWH62mTbBUhjnSoo6OphyRYlbOrruLcjYmQzJDMlxWltJ5NtMFx/kjU8R0tK4JO9u7sM3NagtKoulyyFgN7agb7XtsRGcbUQKaVCOYHqeyEQyBkuYGpRpsdmKi47mtv85a08TMjkWMbU6sAO1QPn9JfrUkEo0OW46zDeQ/tUp9Lh0qfl/wCf3kKhiLES0z1enwTDmQD+kyi9MxmuUdHmmSV9N6Z5ODb+MXtPRsLwbQq0NNQsWdRqOoi58uzeeUJXsTuAyncdzCet5TmF6akHmoPynRbY9JJ9jix6Y83KS79imzL7OqyBThnVxTUqA2zEatQBI2237O2VDYzE4U2rU6qW/FYkf1CekUMwkwYhHFnAIPeJhC+UTZdh12GCwPFxYDrA+gnfA58WrNSqaQbjSRtcFQwv6H5GaevwBhcSbqvROfxIdO/iORmG4yyCrl+JpBjqVlVVqD8Vj1SR2EbDyvO+rL395TZHS9J+q/wbSlzDc7WtudvSeaZ9huixeITs6Z2H8LnWvyYTfZNjulpK3eN/PkZnuP8AAgGlieQa1J/4gCUPquofyibcyPKCkjl6VP2dzrfr9DOUq0nYbEcpV0z3ESXSlWeja7m6wFfVhqq/uH9JGSsgxAqIyt0yWYBlPWXkbDvBt/LG8OVLqy96zJZTkzpiajKWulR7aiSApNxz7LGZ1Wezls1ZOP7evij0vLvvKqKfhLC/pvNkJg+GccGxCKdJChyWsQAQtxvN0pmzJuVrTj4NHT8WWNGSnrbZ0AhpgI8TlLIZoiGlO1ooEgaI/QQGHknTF0wTo4pStOyrFCxwEE6HCEBCCSK5kaq0k1JErCYmRS59T6WmUBsdSsD4qwP/ADzmTzbL3qVadQHRoBBtuTcWt5Tb4ijeVtbCSAYrF4VgLm5tY+xvJfF414JG7tJ+cusTluoEHtBErcwy13w3QbXtbVva3faSDFZbQ++S3aSPlL2u4RtL3Q9moFQfInYwGTdCA3MqVN/USbxjvh6L/lemfTUIYREA7pc5XV1IyHtExjZhpN028Ow+k0nCuYCs1uTLa4+ogHnHEuRacU1luGO/ge+bXhfEEUEQndAF9ht8pw47UUqvLrG9pVcL409I6E3uAR+h+klkLybyniZLpYuUqVJ3StMTI1OWY+zDeR/tJTpaFJ7XNOrSI/qAPyJlZg8TYiWfEP3uEcdyzKL00zCa3FozeUfdV6tH8JPSJ5E9YehlzmOCFejUon8a9U91RSGQ+4EzoxS2pVdaF6dtViOsh2bbn3N6TRdNcC0vavfhwZ4zK3TarY/eeecSZNXpaKzhVBYrdSD1iLgOBvewPsZV4XMWU9cXHeOc9A4wwmvDU7cxWB8+o4mJqZfa8qr4KubjE9NiXSvpU5+WbfhRQ41DkRMxmOdF8Y2Hp7IrEOe1m228t5p+Cxal/J9JnsPw6WrmuuzM7HwNzeaWdcV2NhSrtTGHFNQxKsLE2ABtcn+02mExOoC/OZXLsISUZvwqQB5kG/ymjw4jfbRi4+9stEadFkak07qZBkdRHARojxBIoEW0QRwgkLRbQigQAhHQgENxOLpJRE5ssxMiC9KR6lCWLJOLU4BVVcPIdXCy7anI1WjAM7jMEGVlPJgRKfOMuarR6Enb81t7eU11XDyHVwkAwD8O6eUl8M0OixFvzL+h/wAzT1sFID5aVqJUXfSTcdtjbl7QCg+0Kleuh71P0lHkmDtXQ99x7j/E1XFGXtiKlMqDZQbk7dnISFRwHRMh7nX9bSSPUsGUA2uL90XTJPF1Bf2bpAqhxbrAANbz5zMrmjIeqdQ7jv7GYmRoaT2M0OHfXRZT3TIYDOEqnSeq3ce3yM1uU0za3hAPHa+TuMTWpF6llqMQutwNBN12v3G3pPRspxLrSXplChVA1FrXsOZHfInED0sNUatUALcgLC5PdIvD+ZHGVA9QDQG6qW2A8u+b4Wyh3izltxq7u01ss8xxZqp1F1qKtMC3PSVa5Hfvb3kOtkpcEDa4lni8WyV3p0kuTo3vpVRbw3v4fOW2Cw5sL7mTN8km33MKo+zbilqPoVeQ4F6VMoVudNgQRY7ePKWWX5ToVQbEgC/naWlKhJdOjNR0bOGHw9pOppHJTnZKcEjqYkhBOaJOqiAPWdBGKI8QSOEcIgiwBRFEBFgCwhCQDiRGETqRGkSDI4FZzZZIIjCsAisk5PTkwrGMkAgPRnB8PLI04xqcAqHwsjvhZdNSnF6EAoauElbmOWllOn4gVI7OTA/Saiph5Fq4aAZbPwXwppgHWRa1jzmXTJ3A609Fq4SQ6uB8IBhHy4ieh8HuWopq3Onn2ynxOBt2Sz4Qf7sDz/WGDI8Y4I1sVU7QtgB3dphwpgmoNZgbXNiBeX1bD68RW/jH+0S2weX27JJBwwuCLVKlQi2phbvsBz/WXFChOlDDyZToyTBoZTpySiRVpzsqQNCKk6qsVVjwIJ0AWPAgBHgQSKBHAQAiiAKBFEAI4QAgIRRIAsIRYByIiER5ES0gyOZEaROtohEA5FY0rOxEbpgHApGlJIKxpWARmpzm1KSysaUgEFqU4vh5ZGnGGlAKp8LOD4K8ujRidBIJKFsrB7ImFyMUySh0gk3Fri5527pf9BE6KAUtDJFQsRclmuSe0/TlJiYS0nilHCnMjFkVaE6rSncU48JJIOSpOgSPCRwWAMCx4WOCxwEAaBHARQI4CAIBHWgBHSAIIsIogAIsIsAIQhBI2JCEgkIhiQgAYkIQBLRLQhAGmJaEIAERtoQgBpiWhCQSFo0rCEkgNMUCEIIFtHgRISSB1osISQLHAQhAFtCEJAHQhCAKIsIQBYQhACLCEA//2Q=="/>
          <p:cNvSpPr>
            <a:spLocks noChangeAspect="1" noChangeArrowheads="1"/>
          </p:cNvSpPr>
          <p:nvPr/>
        </p:nvSpPr>
        <p:spPr bwMode="auto">
          <a:xfrm>
            <a:off x="0" y="-904875"/>
            <a:ext cx="2466975" cy="18573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TextBox 5"/>
          <p:cNvSpPr txBox="1"/>
          <p:nvPr/>
        </p:nvSpPr>
        <p:spPr>
          <a:xfrm>
            <a:off x="0" y="228600"/>
            <a:ext cx="2743200" cy="369332"/>
          </a:xfrm>
          <a:prstGeom prst="rect">
            <a:avLst/>
          </a:prstGeom>
          <a:solidFill>
            <a:schemeClr val="tx1"/>
          </a:solidFill>
        </p:spPr>
        <p:txBody>
          <a:bodyPr wrap="square" rtlCol="0">
            <a:spAutoFit/>
          </a:bodyPr>
          <a:lstStyle/>
          <a:p>
            <a:r>
              <a:rPr lang="en-US" b="1" dirty="0" smtClean="0">
                <a:solidFill>
                  <a:schemeClr val="bg1"/>
                </a:solidFill>
              </a:rPr>
              <a:t>Week   12</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D7D823-3C65-448B-B4B8-DB58A5E52540}"/>
              </a:ext>
            </a:extLst>
          </p:cNvPr>
          <p:cNvSpPr>
            <a:spLocks noGrp="1"/>
          </p:cNvSpPr>
          <p:nvPr>
            <p:ph type="title"/>
          </p:nvPr>
        </p:nvSpPr>
        <p:spPr/>
        <p:txBody>
          <a:bodyPr>
            <a:normAutofit fontScale="90000"/>
          </a:bodyPr>
          <a:lstStyle/>
          <a:p>
            <a:r>
              <a:rPr lang="en-US" sz="5400" dirty="0"/>
              <a:t>type of salesperson</a:t>
            </a:r>
            <a:endPar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3" name="Content Placeholder 2">
            <a:extLst>
              <a:ext uri="{FF2B5EF4-FFF2-40B4-BE49-F238E27FC236}">
                <a16:creationId xmlns="" xmlns:a16="http://schemas.microsoft.com/office/drawing/2014/main" id="{9508F189-44FF-400B-9FB2-255A5608CD95}"/>
              </a:ext>
            </a:extLst>
          </p:cNvPr>
          <p:cNvSpPr>
            <a:spLocks noGrp="1"/>
          </p:cNvSpPr>
          <p:nvPr>
            <p:ph idx="1"/>
          </p:nvPr>
        </p:nvSpPr>
        <p:spPr>
          <a:xfrm>
            <a:off x="228600" y="1752600"/>
            <a:ext cx="7886700" cy="4351338"/>
          </a:xfrm>
        </p:spPr>
        <p:txBody>
          <a:bodyPr>
            <a:normAutofit/>
          </a:bodyPr>
          <a:lstStyle/>
          <a:p>
            <a:pPr marL="0" indent="0">
              <a:buNone/>
            </a:pPr>
            <a:r>
              <a:rPr lang="en-US" sz="2400" dirty="0"/>
              <a:t>3. Detailed salesperson means a salesperson who acts give details Give advice on products that customers are interested in. not directly selling They are those who have to have specific knowledge and skills, such as drug industry representatives. must know what the drug is produced from, how will it affect the treatment, etc.</a:t>
            </a:r>
            <a:endParaRPr lang="en-US" sz="2400" dirty="0">
              <a:ln w="0"/>
              <a:effectLst>
                <a:outerShdw blurRad="38100" dist="19050" dir="2700000" algn="tl" rotWithShape="0">
                  <a:schemeClr val="dk1">
                    <a:alpha val="40000"/>
                  </a:schemeClr>
                </a:outerShdw>
              </a:effectLst>
              <a:cs typeface="+mj-cs"/>
            </a:endParaRPr>
          </a:p>
        </p:txBody>
      </p:sp>
    </p:spTree>
    <p:extLst>
      <p:ext uri="{BB962C8B-B14F-4D97-AF65-F5344CB8AC3E}">
        <p14:creationId xmlns:p14="http://schemas.microsoft.com/office/powerpoint/2010/main" val="817323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FECE13-9434-44BA-90BF-D9508AB12C85}"/>
              </a:ext>
            </a:extLst>
          </p:cNvPr>
          <p:cNvSpPr>
            <a:spLocks noGrp="1"/>
          </p:cNvSpPr>
          <p:nvPr>
            <p:ph type="title"/>
          </p:nvPr>
        </p:nvSpPr>
        <p:spPr/>
        <p:txBody>
          <a:bodyPr>
            <a:normAutofit/>
          </a:bodyPr>
          <a:lstStyle/>
          <a:p>
            <a:r>
              <a:rPr lang="en-US" sz="2400" dirty="0"/>
              <a:t>Advantages of selling using a salesperson</a:t>
            </a:r>
            <a:endParaRPr lang="en-US" sz="2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3" name="Content Placeholder 2">
            <a:extLst>
              <a:ext uri="{FF2B5EF4-FFF2-40B4-BE49-F238E27FC236}">
                <a16:creationId xmlns="" xmlns:a16="http://schemas.microsoft.com/office/drawing/2014/main" id="{CBA8F955-B560-4AEF-AE70-4EAD623CE8A4}"/>
              </a:ext>
            </a:extLst>
          </p:cNvPr>
          <p:cNvSpPr>
            <a:spLocks noGrp="1"/>
          </p:cNvSpPr>
          <p:nvPr>
            <p:ph idx="1"/>
          </p:nvPr>
        </p:nvSpPr>
        <p:spPr>
          <a:xfrm>
            <a:off x="609600" y="2057400"/>
            <a:ext cx="4784494" cy="3450613"/>
          </a:xfrm>
        </p:spPr>
        <p:txBody>
          <a:bodyPr>
            <a:normAutofit fontScale="92500"/>
          </a:bodyPr>
          <a:lstStyle/>
          <a:p>
            <a:pPr marL="0" indent="0">
              <a:buNone/>
            </a:pPr>
            <a:r>
              <a:rPr lang="en-US" sz="3200" dirty="0" smtClean="0"/>
              <a:t>1. can </a:t>
            </a:r>
            <a:r>
              <a:rPr lang="en-US" sz="3200" dirty="0"/>
              <a:t>interact with each other </a:t>
            </a:r>
            <a:endParaRPr lang="en-US" sz="3200" dirty="0" smtClean="0"/>
          </a:p>
          <a:p>
            <a:pPr marL="0" indent="0">
              <a:buNone/>
            </a:pPr>
            <a:r>
              <a:rPr lang="en-US" sz="3200" dirty="0" smtClean="0"/>
              <a:t>2</a:t>
            </a:r>
            <a:r>
              <a:rPr lang="en-US" sz="3200" dirty="0"/>
              <a:t>. can be improved news can be changed </a:t>
            </a:r>
            <a:endParaRPr lang="en-US" sz="3200" dirty="0" smtClean="0"/>
          </a:p>
          <a:p>
            <a:pPr marL="0" indent="0">
              <a:buNone/>
            </a:pPr>
            <a:r>
              <a:rPr lang="en-US" sz="3200" dirty="0" smtClean="0"/>
              <a:t>3</a:t>
            </a:r>
            <a:r>
              <a:rPr lang="en-US" sz="3200" dirty="0"/>
              <a:t>. Can hold attention well 4. Able to participate in decision-making well</a:t>
            </a:r>
            <a:endParaRPr lang="en-US" sz="3200" dirty="0">
              <a:ln w="0"/>
              <a:effectLst>
                <a:outerShdw blurRad="38100" dist="19050" dir="2700000" algn="tl" rotWithShape="0">
                  <a:schemeClr val="dk1">
                    <a:alpha val="40000"/>
                  </a:schemeClr>
                </a:outerShdw>
              </a:effectLst>
              <a:cs typeface="+mj-cs"/>
            </a:endParaRPr>
          </a:p>
        </p:txBody>
      </p:sp>
      <p:pic>
        <p:nvPicPr>
          <p:cNvPr id="4" name="Picture 3">
            <a:extLst>
              <a:ext uri="{FF2B5EF4-FFF2-40B4-BE49-F238E27FC236}">
                <a16:creationId xmlns="" xmlns:a16="http://schemas.microsoft.com/office/drawing/2014/main" id="{AF5E79A8-1982-48FD-8AA0-90E607FCC6A3}"/>
              </a:ext>
            </a:extLst>
          </p:cNvPr>
          <p:cNvPicPr>
            <a:picLocks noChangeAspect="1"/>
          </p:cNvPicPr>
          <p:nvPr/>
        </p:nvPicPr>
        <p:blipFill>
          <a:blip r:embed="rId2"/>
          <a:stretch>
            <a:fillRect/>
          </a:stretch>
        </p:blipFill>
        <p:spPr>
          <a:xfrm rot="389067">
            <a:off x="5485610" y="4814791"/>
            <a:ext cx="2999261" cy="1790603"/>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a:extLst>
              <a:ext uri="{FF2B5EF4-FFF2-40B4-BE49-F238E27FC236}">
                <a16:creationId xmlns="" xmlns:a16="http://schemas.microsoft.com/office/drawing/2014/main" id="{A810FEED-40BD-48AD-9EAF-7EDC8E206BAA}"/>
              </a:ext>
            </a:extLst>
          </p:cNvPr>
          <p:cNvPicPr>
            <a:picLocks noChangeAspect="1"/>
          </p:cNvPicPr>
          <p:nvPr/>
        </p:nvPicPr>
        <p:blipFill>
          <a:blip r:embed="rId3"/>
          <a:stretch>
            <a:fillRect/>
          </a:stretch>
        </p:blipFill>
        <p:spPr>
          <a:xfrm>
            <a:off x="5698438" y="1626136"/>
            <a:ext cx="2573606" cy="180286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680557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05D625-E281-4EDC-BDE6-5B56933C0D3C}"/>
              </a:ext>
            </a:extLst>
          </p:cNvPr>
          <p:cNvSpPr>
            <a:spLocks noGrp="1"/>
          </p:cNvSpPr>
          <p:nvPr>
            <p:ph type="title"/>
          </p:nvPr>
        </p:nvSpPr>
        <p:spPr/>
        <p:txBody>
          <a:bodyPr>
            <a:normAutofit/>
          </a:bodyPr>
          <a:lstStyle/>
          <a:p>
            <a:r>
              <a:rPr lang="en-US" sz="3200" dirty="0"/>
              <a:t>Sales process using salespeople</a:t>
            </a:r>
            <a:endParaRPr lang="en-US" sz="32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3" name="Content Placeholder 2">
            <a:extLst>
              <a:ext uri="{FF2B5EF4-FFF2-40B4-BE49-F238E27FC236}">
                <a16:creationId xmlns="" xmlns:a16="http://schemas.microsoft.com/office/drawing/2014/main" id="{49E98763-C8A0-4753-9934-286F0A54D96A}"/>
              </a:ext>
            </a:extLst>
          </p:cNvPr>
          <p:cNvSpPr>
            <a:spLocks noGrp="1"/>
          </p:cNvSpPr>
          <p:nvPr>
            <p:ph idx="1"/>
          </p:nvPr>
        </p:nvSpPr>
        <p:spPr>
          <a:xfrm>
            <a:off x="1088685" y="1703694"/>
            <a:ext cx="7202456" cy="3450613"/>
          </a:xfrm>
        </p:spPr>
        <p:txBody>
          <a:bodyPr>
            <a:noAutofit/>
          </a:bodyPr>
          <a:lstStyle/>
          <a:p>
            <a:pPr marL="0" indent="0">
              <a:buNone/>
            </a:pPr>
            <a:r>
              <a:rPr lang="en-US" sz="2800" dirty="0" smtClean="0"/>
              <a:t>1. Seeking </a:t>
            </a:r>
            <a:r>
              <a:rPr lang="en-US" sz="2800" dirty="0"/>
              <a:t>customers and determining customer qualifications </a:t>
            </a:r>
            <a:endParaRPr lang="en-US" sz="2800" dirty="0" smtClean="0"/>
          </a:p>
          <a:p>
            <a:pPr marL="0" indent="0">
              <a:buNone/>
            </a:pPr>
            <a:r>
              <a:rPr lang="en-US" sz="2800" dirty="0" smtClean="0"/>
              <a:t>2</a:t>
            </a:r>
            <a:r>
              <a:rPr lang="en-US" sz="2800" dirty="0"/>
              <a:t>. Study the characteristics or history of the customer. </a:t>
            </a:r>
            <a:endParaRPr lang="en-US" sz="2800" dirty="0" smtClean="0"/>
          </a:p>
          <a:p>
            <a:pPr marL="0" indent="0">
              <a:buNone/>
            </a:pPr>
            <a:r>
              <a:rPr lang="en-US" sz="2800" dirty="0" smtClean="0"/>
              <a:t>3</a:t>
            </a:r>
            <a:r>
              <a:rPr lang="en-US" sz="2800" dirty="0"/>
              <a:t>. Build relationships with customers </a:t>
            </a:r>
            <a:endParaRPr lang="en-US" sz="2800" dirty="0" smtClean="0"/>
          </a:p>
          <a:p>
            <a:pPr marL="0" indent="0">
              <a:buNone/>
            </a:pPr>
            <a:r>
              <a:rPr lang="en-US" sz="2800" dirty="0" smtClean="0"/>
              <a:t>4</a:t>
            </a:r>
            <a:r>
              <a:rPr lang="en-US" sz="2800" dirty="0"/>
              <a:t>. Presenting sales news as an offering </a:t>
            </a:r>
            <a:endParaRPr lang="en-US" sz="2800" dirty="0" smtClean="0"/>
          </a:p>
          <a:p>
            <a:pPr marL="0" indent="0">
              <a:buNone/>
            </a:pPr>
            <a:r>
              <a:rPr lang="en-US" sz="2800" dirty="0" smtClean="0"/>
              <a:t>5</a:t>
            </a:r>
            <a:r>
              <a:rPr lang="en-US" sz="2800" dirty="0"/>
              <a:t>. Responding to doubts and resolving </a:t>
            </a:r>
            <a:r>
              <a:rPr lang="en-US" sz="2800" dirty="0" smtClean="0"/>
              <a:t>disputes</a:t>
            </a:r>
          </a:p>
          <a:p>
            <a:pPr marL="0" indent="0">
              <a:buNone/>
            </a:pPr>
            <a:r>
              <a:rPr lang="en-US" sz="2800" dirty="0" smtClean="0"/>
              <a:t>6</a:t>
            </a:r>
            <a:r>
              <a:rPr lang="en-US" sz="2800" dirty="0"/>
              <a:t>. Closing the sale </a:t>
            </a:r>
            <a:endParaRPr lang="en-US" sz="2800" dirty="0" smtClean="0"/>
          </a:p>
          <a:p>
            <a:pPr marL="0" indent="0">
              <a:buNone/>
            </a:pPr>
            <a:r>
              <a:rPr lang="en-US" sz="2800" dirty="0" smtClean="0"/>
              <a:t>7</a:t>
            </a:r>
            <a:r>
              <a:rPr lang="en-US" sz="2800" dirty="0"/>
              <a:t>. Follow up</a:t>
            </a:r>
            <a:endParaRPr lang="en-US" sz="2800" dirty="0">
              <a:cs typeface="+mj-cs"/>
            </a:endParaRPr>
          </a:p>
        </p:txBody>
      </p:sp>
    </p:spTree>
    <p:extLst>
      <p:ext uri="{BB962C8B-B14F-4D97-AF65-F5344CB8AC3E}">
        <p14:creationId xmlns:p14="http://schemas.microsoft.com/office/powerpoint/2010/main" val="3036134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th-TH" dirty="0"/>
          </a:p>
          <a:p>
            <a:pPr marL="0" indent="0">
              <a:buNone/>
            </a:pPr>
            <a:r>
              <a:rPr lang="th-TH" dirty="0"/>
              <a:t> </a:t>
            </a:r>
          </a:p>
        </p:txBody>
      </p:sp>
      <p:graphicFrame>
        <p:nvGraphicFramePr>
          <p:cNvPr id="4" name="Table 3"/>
          <p:cNvGraphicFramePr>
            <a:graphicFrameLocks noGrp="1"/>
          </p:cNvGraphicFramePr>
          <p:nvPr>
            <p:extLst>
              <p:ext uri="{D42A27DB-BD31-4B8C-83A1-F6EECF244321}">
                <p14:modId xmlns:p14="http://schemas.microsoft.com/office/powerpoint/2010/main" val="1278896023"/>
              </p:ext>
            </p:extLst>
          </p:nvPr>
        </p:nvGraphicFramePr>
        <p:xfrm>
          <a:off x="1066800" y="533400"/>
          <a:ext cx="6686550" cy="5852160"/>
        </p:xfrm>
        <a:graphic>
          <a:graphicData uri="http://schemas.openxmlformats.org/drawingml/2006/table">
            <a:tbl>
              <a:tblPr firstRow="1" firstCol="1" lastRow="1" lastCol="1" bandRow="1" bandCol="1">
                <a:tableStyleId>{5C22544A-7EE6-4342-B048-85BDC9FD1C3A}</a:tableStyleId>
              </a:tblPr>
              <a:tblGrid>
                <a:gridCol w="1506849">
                  <a:extLst>
                    <a:ext uri="{9D8B030D-6E8A-4147-A177-3AD203B41FA5}">
                      <a16:colId xmlns:a16="http://schemas.microsoft.com/office/drawing/2014/main" xmlns="" val="20000"/>
                    </a:ext>
                  </a:extLst>
                </a:gridCol>
                <a:gridCol w="5179701">
                  <a:extLst>
                    <a:ext uri="{9D8B030D-6E8A-4147-A177-3AD203B41FA5}">
                      <a16:colId xmlns:a16="http://schemas.microsoft.com/office/drawing/2014/main" xmlns="" val="20001"/>
                    </a:ext>
                  </a:extLst>
                </a:gridCol>
              </a:tblGrid>
              <a:tr h="2743200">
                <a:tc>
                  <a:txBody>
                    <a:bodyPr/>
                    <a:lstStyle/>
                    <a:p>
                      <a:pPr algn="ctr">
                        <a:lnSpc>
                          <a:spcPct val="105000"/>
                        </a:lnSpc>
                        <a:spcAft>
                          <a:spcPts val="0"/>
                        </a:spcAft>
                      </a:pPr>
                      <a:r>
                        <a:rPr lang="en-US" sz="2400" dirty="0" smtClean="0">
                          <a:effectLst/>
                        </a:rPr>
                        <a:t>Week12</a:t>
                      </a:r>
                      <a:endParaRPr lang="en-US" sz="2400" dirty="0">
                        <a:effectLst/>
                        <a:latin typeface="Cambria" panose="02040503050406030204" pitchFamily="18" charset="0"/>
                        <a:ea typeface="Times New Roman" panose="02020603050405020304" pitchFamily="18" charset="0"/>
                        <a:cs typeface="Angsana New" panose="02020603050405020304" pitchFamily="18" charset="-34"/>
                      </a:endParaRPr>
                    </a:p>
                  </a:txBody>
                  <a:tcPr marL="68580" marR="68580" marT="0" marB="0"/>
                </a:tc>
                <a:tc>
                  <a:txBody>
                    <a:bodyPr/>
                    <a:lstStyle/>
                    <a:p>
                      <a:r>
                        <a:rPr lang="en-US" sz="2400" dirty="0" smtClean="0"/>
                        <a:t>Chapter 8 Sales Strategies Using Salespeople </a:t>
                      </a:r>
                    </a:p>
                    <a:p>
                      <a:endParaRPr lang="en-US" sz="2400" dirty="0" smtClean="0"/>
                    </a:p>
                    <a:p>
                      <a:r>
                        <a:rPr lang="en-US" sz="2400" dirty="0" smtClean="0"/>
                        <a:t>-Meaning of selling by salesman </a:t>
                      </a:r>
                    </a:p>
                    <a:p>
                      <a:r>
                        <a:rPr lang="en-US" sz="2400" dirty="0" smtClean="0"/>
                        <a:t>-The importance of selling using salespeople. </a:t>
                      </a:r>
                    </a:p>
                    <a:p>
                      <a:r>
                        <a:rPr lang="en-US" sz="2400" dirty="0" smtClean="0"/>
                        <a:t>-Objectives of sales using salespersons </a:t>
                      </a:r>
                    </a:p>
                    <a:p>
                      <a:pPr marL="0" indent="0">
                        <a:buFontTx/>
                        <a:buNone/>
                      </a:pPr>
                      <a:r>
                        <a:rPr lang="en-US" sz="2400" dirty="0" smtClean="0"/>
                        <a:t>-Strategies </a:t>
                      </a:r>
                      <a:r>
                        <a:rPr lang="en-US" sz="2400" dirty="0" smtClean="0"/>
                        <a:t>of sales using salespeople. </a:t>
                      </a:r>
                    </a:p>
                    <a:p>
                      <a:pPr marL="0" indent="0">
                        <a:buFontTx/>
                        <a:buNone/>
                      </a:pPr>
                      <a:r>
                        <a:rPr lang="en-US" sz="2400" smtClean="0"/>
                        <a:t>-Types </a:t>
                      </a:r>
                      <a:r>
                        <a:rPr lang="en-US" sz="2400" dirty="0" smtClean="0"/>
                        <a:t>of sales tools used by salespeople. </a:t>
                      </a:r>
                    </a:p>
                    <a:p>
                      <a:pPr marL="0" indent="0">
                        <a:buFontTx/>
                        <a:buNone/>
                      </a:pPr>
                      <a:r>
                        <a:rPr lang="en-US" sz="2400" dirty="0" smtClean="0"/>
                        <a:t>–Evaluation of sales strategies using leg staff </a:t>
                      </a:r>
                    </a:p>
                    <a:p>
                      <a:pPr marL="0" indent="0">
                        <a:buFontTx/>
                        <a:buNone/>
                      </a:pPr>
                      <a:r>
                        <a:rPr lang="en-US" sz="2400" dirty="0" smtClean="0"/>
                        <a:t>- Case studies of sales using salespeople</a:t>
                      </a:r>
                      <a:endParaRPr lang="en-US" sz="2400" dirty="0">
                        <a:effectLst/>
                        <a:latin typeface="Cambria" panose="02040503050406030204" pitchFamily="18" charset="0"/>
                        <a:ea typeface="Times New Roman" panose="02020603050405020304" pitchFamily="18" charset="0"/>
                        <a:cs typeface="Angsana New" panose="02020603050405020304" pitchFamily="18" charset="-34"/>
                      </a:endParaRPr>
                    </a:p>
                  </a:txBody>
                  <a:tcPr marL="68580" marR="68580" marT="0" marB="0"/>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2538000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A0F9497-2007-4D55-BF87-B160F4F56E2A}"/>
              </a:ext>
            </a:extLst>
          </p:cNvPr>
          <p:cNvSpPr>
            <a:spLocks noGrp="1"/>
          </p:cNvSpPr>
          <p:nvPr>
            <p:ph idx="1"/>
          </p:nvPr>
        </p:nvSpPr>
        <p:spPr>
          <a:xfrm>
            <a:off x="507981" y="1885218"/>
            <a:ext cx="7416820" cy="4108622"/>
          </a:xfrm>
        </p:spPr>
        <p:txBody>
          <a:bodyPr>
            <a:noAutofit/>
          </a:bodyPr>
          <a:lstStyle/>
          <a:p>
            <a:pPr marL="0" indent="0">
              <a:buNone/>
            </a:pPr>
            <a:r>
              <a:rPr lang="en-US" sz="2800" dirty="0"/>
              <a:t>Sales by a salesman (Salesman) is a person who is responsible for contacting, seeking customers, offering To encourage customers to have the intention and make a purchase decision. Selling by salespeople is therefore essential for effective marketing communications. Sales by salespeople is essential to drive customers to use new products, increase sales, and let customers know the company's brand. Therefore, it can be said that sales by salesperson</a:t>
            </a:r>
            <a:endParaRPr lang="en-US" sz="2800" dirty="0">
              <a:ln w="0"/>
              <a:effectLst>
                <a:outerShdw blurRad="38100" dist="19050" dir="2700000" algn="tl" rotWithShape="0">
                  <a:schemeClr val="dk1">
                    <a:alpha val="40000"/>
                  </a:schemeClr>
                </a:outerShdw>
              </a:effectLst>
              <a:cs typeface="+mj-cs"/>
            </a:endParaRPr>
          </a:p>
        </p:txBody>
      </p:sp>
      <p:sp>
        <p:nvSpPr>
          <p:cNvPr id="5" name="Title 3">
            <a:extLst>
              <a:ext uri="{FF2B5EF4-FFF2-40B4-BE49-F238E27FC236}">
                <a16:creationId xmlns="" xmlns:a16="http://schemas.microsoft.com/office/drawing/2014/main" id="{42F45677-A8BF-4C7E-A78A-77278ED13915}"/>
              </a:ext>
            </a:extLst>
          </p:cNvPr>
          <p:cNvSpPr>
            <a:spLocks noGrp="1"/>
          </p:cNvSpPr>
          <p:nvPr>
            <p:ph type="title"/>
          </p:nvPr>
        </p:nvSpPr>
        <p:spPr>
          <a:xfrm>
            <a:off x="457200" y="320040"/>
            <a:ext cx="7239000" cy="1143000"/>
          </a:xfrm>
          <a:prstGeom prst="rect">
            <a:avLst/>
          </a:prstGeom>
          <a:noFill/>
        </p:spPr>
        <p:txBody>
          <a:bodyPr wrap="none" lIns="91440" tIns="45720" rIns="91440" bIns="45720">
            <a:spAutoFit/>
          </a:bodyPr>
          <a:lstStyle/>
          <a:p>
            <a:pPr algn="ctr"/>
            <a:r>
              <a:rPr lang="en-US" sz="3200" dirty="0"/>
              <a:t>The meaning of selling by a salesman</a:t>
            </a:r>
            <a:endParaRPr lang="en-US" sz="32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87225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is a form of person-to-person communication at the salesman Make efforts to encourage shoppers to purchase the company's products or services. It can be seen that selling by a salesperson is a two-way communication process. where both salespeople and prospective customers can respond to each other instantly.</a:t>
            </a:r>
            <a:endParaRPr lang="th-TH" dirty="0"/>
          </a:p>
        </p:txBody>
      </p:sp>
      <p:sp>
        <p:nvSpPr>
          <p:cNvPr id="4" name="Title 3">
            <a:extLst>
              <a:ext uri="{FF2B5EF4-FFF2-40B4-BE49-F238E27FC236}">
                <a16:creationId xmlns="" xmlns:a16="http://schemas.microsoft.com/office/drawing/2014/main" id="{42F45677-A8BF-4C7E-A78A-77278ED13915}"/>
              </a:ext>
            </a:extLst>
          </p:cNvPr>
          <p:cNvSpPr>
            <a:spLocks noGrp="1"/>
          </p:cNvSpPr>
          <p:nvPr>
            <p:ph type="title"/>
          </p:nvPr>
        </p:nvSpPr>
        <p:spPr>
          <a:prstGeom prst="rect">
            <a:avLst/>
          </a:prstGeom>
          <a:noFill/>
        </p:spPr>
        <p:txBody>
          <a:bodyPr wrap="none" lIns="91440" tIns="45720" rIns="91440" bIns="45720">
            <a:spAutoFit/>
          </a:bodyPr>
          <a:lstStyle/>
          <a:p>
            <a:pPr algn="ctr"/>
            <a:r>
              <a:rPr lang="en-US" sz="3200" dirty="0"/>
              <a:t>The meaning of selling by a salesman</a:t>
            </a:r>
            <a:endParaRPr lang="en-US" sz="32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800534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C5C306-6C24-42E1-B441-A832EDE0EB8B}"/>
              </a:ext>
            </a:extLst>
          </p:cNvPr>
          <p:cNvSpPr>
            <a:spLocks noGrp="1"/>
          </p:cNvSpPr>
          <p:nvPr>
            <p:ph type="title"/>
          </p:nvPr>
        </p:nvSpPr>
        <p:spPr>
          <a:xfrm>
            <a:off x="609600" y="320040"/>
            <a:ext cx="8001000" cy="670560"/>
          </a:xfrm>
        </p:spPr>
        <p:txBody>
          <a:bodyPr>
            <a:normAutofit/>
          </a:bodyPr>
          <a:lstStyle/>
          <a:p>
            <a:r>
              <a:rPr lang="en-US" sz="2800" dirty="0"/>
              <a:t>Meaning of sales unit/sales team</a:t>
            </a:r>
            <a:endParaRPr lang="en-US" sz="2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3" name="Content Placeholder 2">
            <a:extLst>
              <a:ext uri="{FF2B5EF4-FFF2-40B4-BE49-F238E27FC236}">
                <a16:creationId xmlns="" xmlns:a16="http://schemas.microsoft.com/office/drawing/2014/main" id="{DECA79B7-FC7E-4748-B672-F4A6C3A94C4B}"/>
              </a:ext>
            </a:extLst>
          </p:cNvPr>
          <p:cNvSpPr>
            <a:spLocks noGrp="1"/>
          </p:cNvSpPr>
          <p:nvPr>
            <p:ph idx="1"/>
          </p:nvPr>
        </p:nvSpPr>
        <p:spPr/>
        <p:txBody>
          <a:bodyPr>
            <a:normAutofit/>
          </a:bodyPr>
          <a:lstStyle/>
          <a:p>
            <a:pPr marL="0" indent="0">
              <a:buNone/>
            </a:pPr>
            <a:r>
              <a:rPr lang="en-US" sz="3600" dirty="0"/>
              <a:t>Sales unit/sales team (Sales force) is a group of people from 1 or more people acting. responsible for contact customer pursuit sales, as well as pre- and after-sales service</a:t>
            </a:r>
            <a:endParaRPr lang="en-US" sz="3600" dirty="0">
              <a:ln w="0"/>
              <a:effectLst>
                <a:outerShdw blurRad="38100" dist="19050" dir="2700000" algn="tl" rotWithShape="0">
                  <a:schemeClr val="dk1">
                    <a:alpha val="40000"/>
                  </a:schemeClr>
                </a:outerShdw>
              </a:effectLst>
              <a:cs typeface="+mj-cs"/>
            </a:endParaRPr>
          </a:p>
        </p:txBody>
      </p:sp>
      <p:pic>
        <p:nvPicPr>
          <p:cNvPr id="4" name="Picture 3">
            <a:extLst>
              <a:ext uri="{FF2B5EF4-FFF2-40B4-BE49-F238E27FC236}">
                <a16:creationId xmlns="" xmlns:a16="http://schemas.microsoft.com/office/drawing/2014/main" id="{DF719DD8-5BC1-44F5-AF3D-376537C80136}"/>
              </a:ext>
            </a:extLst>
          </p:cNvPr>
          <p:cNvPicPr>
            <a:picLocks noChangeAspect="1"/>
          </p:cNvPicPr>
          <p:nvPr/>
        </p:nvPicPr>
        <p:blipFill>
          <a:blip r:embed="rId2"/>
          <a:stretch>
            <a:fillRect/>
          </a:stretch>
        </p:blipFill>
        <p:spPr>
          <a:xfrm>
            <a:off x="6324600" y="4724400"/>
            <a:ext cx="1905000" cy="1905000"/>
          </a:xfrm>
          <a:prstGeom prst="rect">
            <a:avLst/>
          </a:prstGeom>
        </p:spPr>
      </p:pic>
    </p:spTree>
    <p:extLst>
      <p:ext uri="{BB962C8B-B14F-4D97-AF65-F5344CB8AC3E}">
        <p14:creationId xmlns:p14="http://schemas.microsoft.com/office/powerpoint/2010/main" val="235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0335341-32B1-40E3-98B6-DCC71A9ED0F0}"/>
              </a:ext>
            </a:extLst>
          </p:cNvPr>
          <p:cNvSpPr>
            <a:spLocks noGrp="1"/>
          </p:cNvSpPr>
          <p:nvPr>
            <p:ph type="title"/>
          </p:nvPr>
        </p:nvSpPr>
        <p:spPr/>
        <p:txBody>
          <a:bodyPr/>
          <a:lstStyle/>
          <a:p>
            <a:r>
              <a:rPr lang="en-US" dirty="0"/>
              <a:t>Why have a salesperson?</a:t>
            </a:r>
            <a:endParaRPr lang="en-US"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3" name="Content Placeholder 2">
            <a:extLst>
              <a:ext uri="{FF2B5EF4-FFF2-40B4-BE49-F238E27FC236}">
                <a16:creationId xmlns="" xmlns:a16="http://schemas.microsoft.com/office/drawing/2014/main" id="{5DD44792-F892-477B-A5EB-491261B256D7}"/>
              </a:ext>
            </a:extLst>
          </p:cNvPr>
          <p:cNvSpPr>
            <a:spLocks noGrp="1"/>
          </p:cNvSpPr>
          <p:nvPr>
            <p:ph idx="1"/>
          </p:nvPr>
        </p:nvSpPr>
        <p:spPr>
          <a:xfrm>
            <a:off x="800100" y="1797735"/>
            <a:ext cx="7543800" cy="3931920"/>
          </a:xfrm>
        </p:spPr>
        <p:txBody>
          <a:bodyPr>
            <a:normAutofit/>
          </a:bodyPr>
          <a:lstStyle/>
          <a:p>
            <a:pPr marL="0" indent="0">
              <a:buNone/>
            </a:pPr>
            <a:r>
              <a:rPr lang="th-TH" sz="2400" b="0" i="0" dirty="0">
                <a:latin typeface="Roboto"/>
                <a:cs typeface="+mj-cs"/>
              </a:rPr>
              <a:t> </a:t>
            </a:r>
            <a:r>
              <a:rPr lang="en-US" sz="2400" dirty="0">
                <a:latin typeface="Roboto"/>
                <a:cs typeface="+mj-cs"/>
              </a:rPr>
              <a:t>The basic objectives of sales work by salespeople include: educating customers on the use of the product and marketing assistance Provide after-sales service and support to buyers Sales by salesperson is a form of person-to-person communication. communication), which has many advantages, including</a:t>
            </a:r>
          </a:p>
          <a:p>
            <a:pPr marL="0" indent="0">
              <a:buNone/>
            </a:pPr>
            <a:endParaRPr lang="en-US" sz="2400" dirty="0">
              <a:cs typeface="+mj-cs"/>
            </a:endParaRPr>
          </a:p>
        </p:txBody>
      </p:sp>
      <p:pic>
        <p:nvPicPr>
          <p:cNvPr id="5" name="Picture 4">
            <a:extLst>
              <a:ext uri="{FF2B5EF4-FFF2-40B4-BE49-F238E27FC236}">
                <a16:creationId xmlns="" xmlns:a16="http://schemas.microsoft.com/office/drawing/2014/main" id="{A54FCA77-EA9B-4EE3-B849-5F6D889877E1}"/>
              </a:ext>
            </a:extLst>
          </p:cNvPr>
          <p:cNvPicPr>
            <a:picLocks noChangeAspect="1"/>
          </p:cNvPicPr>
          <p:nvPr/>
        </p:nvPicPr>
        <p:blipFill>
          <a:blip r:embed="rId2"/>
          <a:stretch>
            <a:fillRect/>
          </a:stretch>
        </p:blipFill>
        <p:spPr>
          <a:xfrm>
            <a:off x="2854936" y="4860560"/>
            <a:ext cx="1717064" cy="1525093"/>
          </a:xfrm>
          <a:prstGeom prst="rect">
            <a:avLst/>
          </a:prstGeom>
        </p:spPr>
      </p:pic>
    </p:spTree>
    <p:extLst>
      <p:ext uri="{BB962C8B-B14F-4D97-AF65-F5344CB8AC3E}">
        <p14:creationId xmlns:p14="http://schemas.microsoft.com/office/powerpoint/2010/main" val="3239559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0335341-32B1-40E3-98B6-DCC71A9ED0F0}"/>
              </a:ext>
            </a:extLst>
          </p:cNvPr>
          <p:cNvSpPr>
            <a:spLocks noGrp="1"/>
          </p:cNvSpPr>
          <p:nvPr>
            <p:ph type="title"/>
          </p:nvPr>
        </p:nvSpPr>
        <p:spPr/>
        <p:txBody>
          <a:bodyPr/>
          <a:lstStyle/>
          <a:p>
            <a:r>
              <a:rPr lang="en-US" dirty="0"/>
              <a:t>Why have a salesperson?</a:t>
            </a:r>
            <a:endParaRPr lang="en-US"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3" name="Content Placeholder 2">
            <a:extLst>
              <a:ext uri="{FF2B5EF4-FFF2-40B4-BE49-F238E27FC236}">
                <a16:creationId xmlns="" xmlns:a16="http://schemas.microsoft.com/office/drawing/2014/main" id="{5DD44792-F892-477B-A5EB-491261B256D7}"/>
              </a:ext>
            </a:extLst>
          </p:cNvPr>
          <p:cNvSpPr>
            <a:spLocks noGrp="1"/>
          </p:cNvSpPr>
          <p:nvPr>
            <p:ph idx="1"/>
          </p:nvPr>
        </p:nvSpPr>
        <p:spPr>
          <a:xfrm>
            <a:off x="800100" y="1797735"/>
            <a:ext cx="7543800" cy="3931920"/>
          </a:xfrm>
        </p:spPr>
        <p:txBody>
          <a:bodyPr>
            <a:normAutofit/>
          </a:bodyPr>
          <a:lstStyle/>
          <a:p>
            <a:pPr marL="0" indent="0">
              <a:buNone/>
            </a:pPr>
            <a:r>
              <a:rPr lang="th-TH" sz="2400" b="0" i="0" dirty="0">
                <a:latin typeface="Roboto"/>
                <a:cs typeface="+mj-cs"/>
              </a:rPr>
              <a:t> </a:t>
            </a:r>
            <a:r>
              <a:rPr lang="en-US" sz="2000" dirty="0"/>
              <a:t>Sales by salespersons attracts a high level of customer interest. because it is a face-to-face retaliation situation It's a situation where it's difficult for customers to avoid the message the salesperson intends to communicate. Salespersons can personalize the messages communicated according to their interests. and customer needs Two-way communication features instantaneous feedback. Therefore, salespeople will be able to know if their sales presentation is effective or not.</a:t>
            </a:r>
            <a:endParaRPr lang="en-US" sz="2400" dirty="0">
              <a:cs typeface="+mj-cs"/>
            </a:endParaRPr>
          </a:p>
        </p:txBody>
      </p:sp>
      <p:pic>
        <p:nvPicPr>
          <p:cNvPr id="5" name="Picture 4">
            <a:extLst>
              <a:ext uri="{FF2B5EF4-FFF2-40B4-BE49-F238E27FC236}">
                <a16:creationId xmlns="" xmlns:a16="http://schemas.microsoft.com/office/drawing/2014/main" id="{A54FCA77-EA9B-4EE3-B849-5F6D889877E1}"/>
              </a:ext>
            </a:extLst>
          </p:cNvPr>
          <p:cNvPicPr>
            <a:picLocks noChangeAspect="1"/>
          </p:cNvPicPr>
          <p:nvPr/>
        </p:nvPicPr>
        <p:blipFill>
          <a:blip r:embed="rId2"/>
          <a:stretch>
            <a:fillRect/>
          </a:stretch>
        </p:blipFill>
        <p:spPr>
          <a:xfrm>
            <a:off x="2854936" y="4860560"/>
            <a:ext cx="1717064" cy="1525093"/>
          </a:xfrm>
          <a:prstGeom prst="rect">
            <a:avLst/>
          </a:prstGeom>
        </p:spPr>
      </p:pic>
    </p:spTree>
    <p:extLst>
      <p:ext uri="{BB962C8B-B14F-4D97-AF65-F5344CB8AC3E}">
        <p14:creationId xmlns:p14="http://schemas.microsoft.com/office/powerpoint/2010/main" val="3122697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D7D823-3C65-448B-B4B8-DB58A5E52540}"/>
              </a:ext>
            </a:extLst>
          </p:cNvPr>
          <p:cNvSpPr>
            <a:spLocks noGrp="1"/>
          </p:cNvSpPr>
          <p:nvPr>
            <p:ph type="title"/>
          </p:nvPr>
        </p:nvSpPr>
        <p:spPr/>
        <p:txBody>
          <a:bodyPr>
            <a:normAutofit fontScale="90000"/>
          </a:bodyPr>
          <a:lstStyle/>
          <a:p>
            <a:r>
              <a:rPr lang="en-US" sz="5400" dirty="0"/>
              <a:t>type of salesperson</a:t>
            </a:r>
            <a:endPar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3" name="Content Placeholder 2">
            <a:extLst>
              <a:ext uri="{FF2B5EF4-FFF2-40B4-BE49-F238E27FC236}">
                <a16:creationId xmlns="" xmlns:a16="http://schemas.microsoft.com/office/drawing/2014/main" id="{9508F189-44FF-400B-9FB2-255A5608CD95}"/>
              </a:ext>
            </a:extLst>
          </p:cNvPr>
          <p:cNvSpPr>
            <a:spLocks noGrp="1"/>
          </p:cNvSpPr>
          <p:nvPr>
            <p:ph idx="1"/>
          </p:nvPr>
        </p:nvSpPr>
        <p:spPr>
          <a:xfrm>
            <a:off x="228600" y="1752600"/>
            <a:ext cx="7886700" cy="4351338"/>
          </a:xfrm>
        </p:spPr>
        <p:txBody>
          <a:bodyPr>
            <a:normAutofit/>
          </a:bodyPr>
          <a:lstStyle/>
          <a:p>
            <a:pPr marL="0" indent="0">
              <a:buNone/>
            </a:pPr>
            <a:r>
              <a:rPr lang="en-US" sz="2400" dirty="0"/>
              <a:t>1. Pioneer salesman Being a salesperson who has never been sold in the market before It is the launch of a new product of the business. It's a difficult job for a salesperson because the customer doesn't know the product before. not dare to decide to buy These salesmen are very patient. to work very hard because it takes time to negotiate to buy and have to travel to contact with new customers</a:t>
            </a:r>
            <a:endParaRPr lang="th-TH" sz="2400" i="0" dirty="0">
              <a:ln w="0"/>
              <a:effectLst>
                <a:outerShdw blurRad="38100" dist="19050" dir="2700000" algn="tl" rotWithShape="0">
                  <a:schemeClr val="dk1">
                    <a:alpha val="40000"/>
                  </a:schemeClr>
                </a:outerShdw>
              </a:effectLst>
              <a:latin typeface="nunito"/>
              <a:cs typeface="+mj-cs"/>
            </a:endParaRPr>
          </a:p>
        </p:txBody>
      </p:sp>
    </p:spTree>
    <p:extLst>
      <p:ext uri="{BB962C8B-B14F-4D97-AF65-F5344CB8AC3E}">
        <p14:creationId xmlns:p14="http://schemas.microsoft.com/office/powerpoint/2010/main" val="4014360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D7D823-3C65-448B-B4B8-DB58A5E52540}"/>
              </a:ext>
            </a:extLst>
          </p:cNvPr>
          <p:cNvSpPr>
            <a:spLocks noGrp="1"/>
          </p:cNvSpPr>
          <p:nvPr>
            <p:ph type="title"/>
          </p:nvPr>
        </p:nvSpPr>
        <p:spPr/>
        <p:txBody>
          <a:bodyPr>
            <a:normAutofit fontScale="90000"/>
          </a:bodyPr>
          <a:lstStyle/>
          <a:p>
            <a:r>
              <a:rPr lang="en-US" sz="5400" dirty="0"/>
              <a:t>type of salesperson</a:t>
            </a:r>
            <a:endPar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3" name="Content Placeholder 2">
            <a:extLst>
              <a:ext uri="{FF2B5EF4-FFF2-40B4-BE49-F238E27FC236}">
                <a16:creationId xmlns="" xmlns:a16="http://schemas.microsoft.com/office/drawing/2014/main" id="{9508F189-44FF-400B-9FB2-255A5608CD95}"/>
              </a:ext>
            </a:extLst>
          </p:cNvPr>
          <p:cNvSpPr>
            <a:spLocks noGrp="1"/>
          </p:cNvSpPr>
          <p:nvPr>
            <p:ph idx="1"/>
          </p:nvPr>
        </p:nvSpPr>
        <p:spPr>
          <a:xfrm>
            <a:off x="228600" y="1752600"/>
            <a:ext cx="7886700" cy="4351338"/>
          </a:xfrm>
        </p:spPr>
        <p:txBody>
          <a:bodyPr>
            <a:normAutofit/>
          </a:bodyPr>
          <a:lstStyle/>
          <a:p>
            <a:pPr marL="0" indent="0">
              <a:buNone/>
            </a:pPr>
            <a:r>
              <a:rPr lang="en-US" sz="2400" dirty="0"/>
              <a:t>2. Salesperson, merchant service, this type of salesperson There is a duty to contact the store that has already bought the product. To inquire about various problems in sales, may give advice to train salespeople. of customers to get to know the product Able to sell products better as well as assisting stores in organizing products to make the products eye-catching, appealing, and increasing sales. In addition, another important function is to try to increase the amount of additional orders from the store to increase sales for the business.</a:t>
            </a:r>
            <a:endParaRPr lang="th-TH" sz="2400" i="0" dirty="0" smtClean="0">
              <a:ln w="0"/>
              <a:effectLst>
                <a:outerShdw blurRad="38100" dist="19050" dir="2700000" algn="tl" rotWithShape="0">
                  <a:schemeClr val="dk1">
                    <a:alpha val="40000"/>
                  </a:schemeClr>
                </a:outerShdw>
              </a:effectLst>
              <a:latin typeface="nunito"/>
              <a:cs typeface="+mj-cs"/>
            </a:endParaRPr>
          </a:p>
        </p:txBody>
      </p:sp>
    </p:spTree>
    <p:extLst>
      <p:ext uri="{BB962C8B-B14F-4D97-AF65-F5344CB8AC3E}">
        <p14:creationId xmlns:p14="http://schemas.microsoft.com/office/powerpoint/2010/main" val="8173235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778</TotalTime>
  <Words>594</Words>
  <Application>Microsoft Office PowerPoint</Application>
  <PresentationFormat>On-screen Show (4:3)</PresentationFormat>
  <Paragraphs>45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Opulent</vt:lpstr>
      <vt:lpstr>AIM1202  Marketing Communication</vt:lpstr>
      <vt:lpstr>PowerPoint Presentation</vt:lpstr>
      <vt:lpstr>The meaning of selling by a salesman</vt:lpstr>
      <vt:lpstr>The meaning of selling by a salesman</vt:lpstr>
      <vt:lpstr>Meaning of sales unit/sales team</vt:lpstr>
      <vt:lpstr>Why have a salesperson?</vt:lpstr>
      <vt:lpstr>Why have a salesperson?</vt:lpstr>
      <vt:lpstr>type of salesperson</vt:lpstr>
      <vt:lpstr>type of salesperson</vt:lpstr>
      <vt:lpstr>type of salesperson</vt:lpstr>
      <vt:lpstr>Advantages of selling using a salesperson</vt:lpstr>
      <vt:lpstr>Sales process using salespeople</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สัมมนาการโฆษณา Seminar inAdvertising CAD4902</dc:title>
  <dc:creator>HOME</dc:creator>
  <cp:lastModifiedBy>TAO</cp:lastModifiedBy>
  <cp:revision>99</cp:revision>
  <dcterms:created xsi:type="dcterms:W3CDTF">2012-10-31T06:48:48Z</dcterms:created>
  <dcterms:modified xsi:type="dcterms:W3CDTF">2022-12-27T09:17:06Z</dcterms:modified>
</cp:coreProperties>
</file>