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91" r:id="rId2"/>
    <p:sldId id="290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10" r:id="rId17"/>
    <p:sldId id="312" r:id="rId18"/>
    <p:sldId id="306" r:id="rId19"/>
    <p:sldId id="307" r:id="rId20"/>
    <p:sldId id="313" r:id="rId21"/>
    <p:sldId id="311" r:id="rId22"/>
    <p:sldId id="292" r:id="rId2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6262A6-D205-42D3-87D9-B83CACC8C62D}" type="datetimeFigureOut">
              <a:rPr lang="th-TH" smtClean="0"/>
              <a:t>09/12/64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09/12/64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09/12/64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09/12/64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09/12/64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09/12/64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09/12/64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09/12/64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09/12/64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09/12/64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6262A6-D205-42D3-87D9-B83CACC8C62D}" type="datetimeFigureOut">
              <a:rPr lang="th-TH" smtClean="0"/>
              <a:t>09/12/64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06262A6-D205-42D3-87D9-B83CACC8C62D}" type="datetimeFigureOut">
              <a:rPr lang="th-TH" smtClean="0"/>
              <a:t>09/12/64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czgroup.co.th/%e0%b9%81%e0%b8%99%e0%b8%a7%e0%b8%84%e0%b8%b4%e0%b8%94%e0%b8%97%e0%b8%b2%e0%b8%87%e0%b8%81%e0%b8%b2%e0%b8%a3%e0%b8%95%e0%b8%a5%e0%b8%b2%e0%b8%94-7p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th.wikipedia.org/wiki/%E0%B8%AD%E0%B8%B8%E0%B8%9B%E0%B8%AA%E0%B8%A3%E0%B8%A3%E0%B8%84" TargetMode="External"/><Relationship Id="rId3" Type="http://schemas.openxmlformats.org/officeDocument/2006/relationships/hyperlink" Target="http://th.wikipedia.org/wiki/%E0%B8%81%E0%B8%B2%E0%B8%A3%E0%B9%80%E0%B8%87%E0%B8%B4%E0%B8%99" TargetMode="External"/><Relationship Id="rId7" Type="http://schemas.openxmlformats.org/officeDocument/2006/relationships/hyperlink" Target="http://th.wikipedia.org/w/index.php?title=%E0%B9%82%E0%B8%AD%E0%B8%81%E0%B8%B2%E0%B8%AA&amp;action=edit&amp;redlink=1" TargetMode="External"/><Relationship Id="rId2" Type="http://schemas.openxmlformats.org/officeDocument/2006/relationships/hyperlink" Target="http://th.wikipedia.org/wiki/%E0%B8%9A%E0%B8%A3%E0%B8%B4%E0%B8%A9%E0%B8%B1%E0%B8%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.wikipedia.org/w/index.php?title=%E0%B8%81%E0%B8%B2%E0%B8%A3%E0%B8%95%E0%B8%A5%E0%B8%B2%E0%B8%94&amp;action=edit&amp;redlink=1" TargetMode="External"/><Relationship Id="rId5" Type="http://schemas.openxmlformats.org/officeDocument/2006/relationships/hyperlink" Target="http://th.wikipedia.org/w/index.php?title=%E0%B8%97%E0%B8%A3%E0%B8%B1%E0%B8%9E%E0%B8%A2%E0%B8%B2%E0%B8%81%E0%B8%A3%E0%B8%9A%E0%B8%B8%E0%B8%84%E0%B8%84%E0%B8%A5&amp;action=edit&amp;redlink=1" TargetMode="External"/><Relationship Id="rId4" Type="http://schemas.openxmlformats.org/officeDocument/2006/relationships/hyperlink" Target="http://th.wikipedia.org/w/index.php?title=%E0%B8%81%E0%B8%B2%E0%B8%A3%E0%B8%9C%E0%B8%A5%E0%B8%B4%E0%B8%95&amp;action=edit&amp;redlink=1" TargetMode="Externa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952500"/>
            <a:ext cx="8077200" cy="1470025"/>
          </a:xfrm>
        </p:spPr>
        <p:txBody>
          <a:bodyPr>
            <a:normAutofit/>
          </a:bodyPr>
          <a:lstStyle/>
          <a:p>
            <a:r>
              <a:rPr lang="th-TH" sz="3200" dirty="0">
                <a:effectLst/>
              </a:rPr>
              <a:t>รหัสวิชา </a:t>
            </a:r>
            <a:r>
              <a:rPr lang="en-US" sz="3200" dirty="0">
                <a:effectLst/>
              </a:rPr>
              <a:t>AIM3304 </a:t>
            </a:r>
            <a:r>
              <a:rPr lang="th-TH" sz="3200" dirty="0" smtClean="0">
                <a:effectLst/>
              </a:rPr>
              <a:t/>
            </a:r>
            <a:br>
              <a:rPr lang="th-TH" sz="3200" dirty="0" smtClean="0">
                <a:effectLst/>
              </a:rPr>
            </a:br>
            <a:r>
              <a:rPr lang="th-TH" sz="3200" dirty="0" smtClean="0">
                <a:effectLst/>
              </a:rPr>
              <a:t>รายวิชา </a:t>
            </a:r>
            <a:r>
              <a:rPr lang="th-TH" sz="3200" dirty="0">
                <a:effectLst/>
              </a:rPr>
              <a:t>ธุรกิจงานสื่อสารการตลาด </a:t>
            </a:r>
            <a:r>
              <a:rPr lang="en-US" sz="3200" dirty="0">
                <a:effectLst/>
              </a:rPr>
              <a:t>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9727" y="5877272"/>
            <a:ext cx="6400800" cy="980728"/>
          </a:xfrm>
        </p:spPr>
        <p:txBody>
          <a:bodyPr>
            <a:normAutofit fontScale="77500" lnSpcReduction="20000"/>
          </a:bodyPr>
          <a:lstStyle/>
          <a:p>
            <a:r>
              <a:rPr lang="th-TH" b="1" dirty="0" smtClean="0">
                <a:solidFill>
                  <a:schemeClr val="tx1"/>
                </a:solidFill>
              </a:rPr>
              <a:t>อ. อิสรี ไพเราะ(อ.ต๊ะ)</a:t>
            </a: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isaritiaw@gmail.com</a:t>
            </a:r>
            <a:endParaRPr lang="th-TH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MB. </a:t>
            </a:r>
            <a:r>
              <a:rPr lang="en-US" b="1" smtClean="0">
                <a:solidFill>
                  <a:schemeClr val="tx1"/>
                </a:solidFill>
              </a:rPr>
              <a:t>0863583508</a:t>
            </a:r>
            <a:endParaRPr lang="en-US" dirty="0"/>
          </a:p>
        </p:txBody>
      </p:sp>
      <p:sp>
        <p:nvSpPr>
          <p:cNvPr id="15364" name="AutoShape 4" descr="data:image/jpeg;base64,/9j/4AAQSkZJRgABAQAAAQABAAD/2wCEAAkGBhQQEBAQEBIPEBAQDw8VFRQVDw8QFBQQGBAVFRUUFRUXHCYeFxkjGRQUHy8gJCcpLCwsFR8xNTAqNSYrLCkBCQoKDgwOGg8PGiolHyQtKTAvLCwsLSwvKjU0LCksLy0qKi4sMCwpLCwwLCwsKSwpNCwsLCwqKSwpLCwpLCkpLP/AABEIAMMBAwMBIgACEQEDEQH/xAAbAAABBQEBAAAAAAAAAAAAAAAAAQIEBQYDB//EAD8QAAIBAgQCCAMFBwMEAwAAAAECAAMRBAUSIQYxEyJBUWFxgZEyocEHI0JSsRRicoKS0eGisvAzY8LSFmSj/8QAGwEBAAIDAQEAAAAAAAAAAAAAAAEFAgMEBgf/xAAzEQACAgIBAwEFBgUFAAAAAAAAAQIDBBESBSExQRMiYYHBMnGRodHwFSMkUbEUM0Lh8f/aAAwDAQACEQMRAD8A9xhCEgBCEIAQhCAEIQgBCEIAQhCAEIQgBCEIAQhOdarpEA6Qkb9s8PnF/bB3GTojaJEJwGLHjHDEr3xobR1hOYrr3iOFQd495BI6ES8WAEIQgBCEIAQhCAEIQgBCEIAQhCAEIQgBCEIAQhCAEIQgBCEIAQhCAEi408vWSpDxx3HlJXkh+CNeES8S8zNYt4l4l4l5JA68NUZeF5AJGFqHWB3yylXgReoPAGV/EfFJwtVEVA4td+d7HlaZQrlZLjEwtvhRXzn4NJCVOR8Qri9ZRGVU07m25IvYDnLaYTg4PjLyba7Y2x5we0EIytVCqWPJQSZisx4qcsQpKjuE2048rn7pzZebXipOfqbiEzfD+fNUYI5vfke280kwtqlVLjI2Y2TDIhzgEIQmo6QhCEAIQhACEIQAhCEAIQkCvnVJDYtv4bzKMXLwjCdkK1ub0T4Tlh8UtQXQgidZDWuzMk1JbQQhCQSEIQgBIGNPW9BJ8wXGlKtWqsgqClTpFaqlNYqMyAKabkECxNQ2t3TTdfChcpmyur2j1vQ3H/aFhqYbQXqsFqbBWQakNipLWt52tM3mP2g16jAUbUFFWjYgKzlWQlkfVceo7paYHhqhSqA6TUK1641VDqvS6LUQV+E9Yje19pWYjhBCFakzU3CYVrEl0atUZlJN7lQNtlsN+UrP4pGb13SLeqvErf2W/i+/5FhlP2mKwH7VT6MlWYsl2UIDYXX4r3HZNZgc3pVxelUR9gSAesoIuNSndfWeQZnkdagGvTZlCMiug6QNoq9drLdlUcrsBzk/D8M4guSR0IGJo6rvZjTZgisum4bmdiROqOckttpozyOn40lyrlx8/Ffh5PQMz4xw1AdaqrsadR1VOvrCgkgMOqDt2kSgbirEYxlp4amaFDEUXCV3VrpVUOTZlJU/Dy585wyvhGlQalqvVqJiaqBiLIydEzEGnci97j0khMX0fQqoAUHEuAAAADUIFgOW1Qzjt6lKfar9+TjmsbH+ynJ/3f0X4eTZcGU3FACs/S1F1Kz/AJiHO/lJmfZEuJS9rVFHVPL+U+EbwvTth1Pad/ff6y4l5XKUNPffsVVsY2qSkuz2eW4PMHwdYkDQL2Zbcj2giehZdnVOsgYMFNtwSBY+vOQ+IOGlxI1LZaoHPsYdzf3mTfJq9LqlHUcr/Evut5aSdWTFNvUighHIwJtRXKD/AH8jeY9Omo1EQglkIFiDv2Ty7GIVdtZC2JuG2K+Bk6niHQ7MysO4kbxlfH1WcO7pUK8hVw+Hqj3K6v8AVN9FU6G+PdfgceXk1ZaXtE4tfP8AQv8Ag3AFiKu+gcja1z4d82cx2W8bWstdEHIaqYI/0m9vea6jWDqGU3DC4M4MxWOfKa0XPTJY6r4Uy3rz6P8AAfCEJxFqEIQgBEJimY3Ps7YsQCQoOwm+iiV0tI48zMhiw5SNgtQHkQfWOnm2GzxlYEMR6zcZLmgxFPUPiRtLfxaQf0Im3IxZU9zRhdRhldktMsYRLwvOQsyHnFYpRdhztPK8dmx1HftnrONZNJV+TAi252nlGf8ABtfpWagFrozbBatOkR/EKhHyJllg2RgnsoerY07mnH8C+4PzhjWpoLkOSD4CxN/eegzJ8F8InCqHrFWq22CnUFvz63aZq5zZU4zsbid/T6Z00qMxZFx2YLRF2PkO2SZ57xlmhWs6luXIdw0rt87+sxx6lbPizLOyHj1c4ruaelxShNiCB53lzSrBgGUggzxujmR1T0Xg/EM6VL/CClvPTv8ASdWXixrjyiVvTeoWXzcLDQzG5sdVar50F/qxJB+SzZTO4nAqzM1rEte4JG97g7SgzMSWTFJPWj0cLVW+5QV3IVz/ANvMD69KFX5Tvp+809n7TTX0TD6/1EmVMqFiAxAsRvY9Um59zIxZFa5clg7NsABcpp7e4Sq/g2VLtBJ+fD/XRNnUKKu9j0Qn61Ikczg6xHnXa4+ayRVN3cf/AGqKjySktUfMGH7LZRouy6cKnZcLTqFmJHiD2d05VatiGIItVrOdjy0lE9wR7Tjtw76m1KDXy+ZvhkV2R5QkmiNUzAJoJ7Di6n/6EA/0uZU08QpKJbdcPTH8zE3/ANgkTH4k6dJvcYZV/ma4PrcCLlPXxAH/AHEHoFB/8p1U469f33/7OC2+TlpfvwevZPT00UHh/iTZxwq2RR+6J1npn5Ml4FiQhIJPNOI3FOtXPL7xvmSZRPiSdzffkLWHnaXPFjXr1PGsfkT/AGlGzXJ9J6aj7CPn+X/uyXxZzoZhrrVaR501otf+MP8A+nznqXBmI1YYD8rEek8xwuD/AOtVHM1ACf3VAA+d56BwFU+7YeJ+k5cv3qH8GWHTv5eZHX/KP0X1RrIRLxZRHsBIQhJAGefcR4Mo7A7cyPEd83OMxgpi55nkJms3xaVlIqL0gANgAAw/hOxB9Z24kpwfJLsVHU4VXR4Semjz7G4opcjsBN7iehfZvh6gwnS1QVNdtSqRYhANINvGxPlaY/LM2weHrFqmBxLMDsz1Fq28kZrT0vKs8pYhQaZIuPhZSjexm/MsnNa4vRy9Lopqlvmm/wCyLGR8djBSXUeZ2A7zYn6TveYnN89LY2thmNlpqgpjb4igZj5m4HpK+qKlNJlzkWOFUpR8jMdnzFidRkHFUqOMGjEIr/law1qfA/TlIONveQXzDow7X+Fe/e/ZPROmCh2PDRybpW9yRg8yGDZlSpVupt/1G0+HV5T0ThfO/wBqo6z8atpbx2BB+fyng2Y570mKqjYWIAsQQRaeg/ZRnH3tWix+NAy+ak3+TH2lfkRjZXyXlF7hSspvUZN6f7X6Hpz1AoJOwExHGvDqY0irRqaKygAhtSpUA5X22bx8u4Tjx7xccPiKeGXVc0VqDeytqd1377aOXj7VuTYupjA5clKS9Vjvct+Vd+drb9l5oopaXtEzszMqPJ1SjtFblHA2LqVQrUxTRWBNRq1MrYHsCMSfaerZVlq4emKa7nmT3tMBRyLC02LIKysfxDEVFPyMukzWpQQMjvVpr8Qc6mA8+0eM23122JbZzYuTj1NuK/Pf0X5GxvOFTCK3ZY+ETD4oVER15OoI9RFNa0rNaL/aa2YzNc4KhwbBRUqKCOZCvZb+/wApn2xhJ9ZNz7L2q0UXS4dqyEEC+kkNcsPy72PnfsmbbXh30V1dWJsLqdz+6eTekucGyKjp+TyvV6LJz5Lwa7KsQezumgKgykybKKlSi7FWolqb6NQsxOk6Tbs3mcyPMClXDNc6OmVXW5sUYgbjkbXJ9Jy5lkZT90selUTrq9/1NvWwCN8SKfNQZHoZFRR1dUCsD2bb99p1zasy4jRTIVAqXFr9YliT7afaSOGan7RRWu9h95UAA5EK2kE38jOJqL7tFpxezSLsAO4RbznrhqmJuOl4ExmqRszr6aNVu6m3vawhLb0RKWk2eZZ3X11CdzdnblfmT/eVlP6yficQFNyL7ge5A+sZiqFjcT00GlqJ8/ug5bsLLKMAXweJt8QRnHpUufkDL/gRSAdQKk6ufdtG8H4NXpPTYXV6diPAmS+FsLVR3WqpUU2Kg2sCLW27++V91nu2Q+ZeY9P8yi1L01/6aeES8SVB6UW8ZVrKg1OyqO9iFHuY68xf2huQ+Fvun323Zr6m/na/zgktuKqmmkK6jWFDfCeY0kix8xb1mUwfEVCqNnCk9jbfPlK2kwsQjPTDcwjFQT3leR9RM/U4IcG+GrfyOLj3E7Kb+C0yry8N2S5RNXmONUHqsjNa9gVJA75VjOXVwymxBuD49kx+brXwtRenQ06yC4PMOnbY9olhTxwqItReTD2aW1dsZrR5u/GnVLl3/Q96y7GitRpVV5VKaN7i9pjuJuFxXxjV1r9H1KYIVA56Rbi5OoW6unbwkfg/iO2XV03L4QM1hct0BbUSo53W7j0E6UKq6futOk73XtuL3J5km9995V14/vtN+D0F+c1XFpb2u/6FbnWBq00LipSa176m6H2Jv7XmNxFcuR0i9TUC2ncHwLDa03WZZYlcfeKGI5HtEpqOQU6T6gzKR+Xqn3EsPZzlHjy/Ipf9RTCfLh+ZgeI6WvGLUSwNRdrWALAbD12EsuF8zNOslZWKGnZgbXv4Ed3OaLinK6eIQuiqMTRGtGGxfTuUe3O4Fr8wZg6WJUMWQnS41eR7R7k+845xlUnFltVZXktTj6G54qqvmVSjW6SilSijKPu2XUCSRfrG3M+80mWIaWDoISLhCTblqJNz7zy9MxI3uAJtOFc+FWk1N2BNM7WYE6T4c7X7fGTiySlpmvqVblXuPks2rG8scC2oMv5lI9xK12X8wtI+Y8SUsLTJuGqOCEW9ifHwEtbpR4HmcWuftdG14TzDXhVAN+jd19AxI/WcOJOJlw5WmxAZwWtvfQDbYefb4TDfZ5xSKJqUqmoqw1DSLkNf/MjfaXXqV6+HrUKdYrTpgE6L2Oskiwvta0pHFRu2/B7KMpWYuo9n4NIvEob4bGV2IxmJL6qWKKC/w6EUepA3mNw+aLyJ0ntBllhcyI2DXHZc3t4yyUapeiKGU8iHiTN7lWcVyLVWB/eBsbysp8Khma1ZijNq06QGXe+x/wASny/NvvBTJ61gfSazL6nWXx2mu7FrcW4m3G6jkQsjGx9vidMRXOqtUO+kOf6aYH0lvwkujBYcd6av6mLfWVWIyio1OqgK3qBwGN9tR7R5Ey2y7DNTpol/gRV9haU56lFwHjw8hqDOoMgkkB5VcUYjThmH5mVfnf6Sbrmc4zxdkppftZvlYfqZvojysSOTMs4USfwMnRpdJXpp+9f25fMiWnEVAJXqKOQbb1AP1nHhGnrxWrsW3/t9BJPFFS+Iqea/7Flty/qOPwPNOGsLl/eX0ZfcGnq/yfWacGZXg82X+T6zSh5WZa/msv8Apj/pona8IzVCcpZDyZneOsB0uDdh8VAioP4QCH/0kn0l+WjHsQQdwQQR3jtkDZ4zTrydgsbpYHxEiZzl5w2Iq0d7I3VPfTO6n2NvMGRkqyDIuvtMpCvg6dUWLU7H07R7Xnm3DtY6zQ7Kh6vg3YfaemO3T4R6Z3IBnleX1eixKX2NOqFPkTYH2M6qZuK7HBk0qbXLwz0nKsnqYaqtZGFQEMrp8Oukws6/UeIEzVeviMG5Oiqqkk6gCQLm55X2uTNXhsdsJPp4wHZgDMFfPe2Zyw6nHilpGay7jzULNpb5H5bfKNbiYVazU2ATloYHZvAzQvwjhcW3WQIx/EvVb3EwXHHDb5dVVdRqJzR+Rt2q3jynbVllVkdMXr3X+C9XF6W9bGYDEZYaVatd+qtR9Kk/hJuPkR7TT4bHdLTWp2kWb+LvlbnlEalxJJ2Uoy/h1aSAxHiD8hNmX78FNehp6Y/Y2OuXqbL7OsjRE/aqyaqji9Mso0005Ai/N23N+wW7bzXY3on3dFcjl1QWHkeYmP4f4sBp0aVa2oUksw2GjdVuO8abGaSnVVxdSCPA3mVdUHFGq/JuhN7Rkc1qqKvVoYlV7fvgf9JH1kV+GDiKdToqoeoai1EWoppEELbTquynbUL3HObarRB5gGcqJVDsADN7x1NeWckeoSqf2UvkecYajVwtY06yPSfTcBhzF+ankw35i80eEz5h2+80WZ4AYqk1JrXIJQ23SpbYg9ncfAzzajij27HtHcZXX1uuXf1LzCyI3w93to2xxdGsLVqdN/NQZy/+KYaob0nqUSe5tQ9mmew+LtLXCY8giaU2vB1ySl2ktnLiPhuvgjRr3FSlYL0i3+IEldS9lwSJq8pxepFcdwMkV8QKuCZXGpQVJHetxf5XlBwyxQPRbnRqMndsDsfa07sWxy3GRT9SojBRnA9KpPqUEdoBnQGVeU4waLMQLHa/jLSV1sOEmi7x7lbWpfAXXA140iNKzA3nPEZgFBJ5CY3ibMFrG4bZQNiLWM2FXDhgQRcGU+I4ZpMb6PmbTpx7IVvk/JX5tFl8eEWteuyk4Sxq02Yki5B7e+30Ej5pjS9Vj+Yk+55S0xWStT3pUwee1gfkech4bAk/HSqggi3UYA+p/vO6icXJ2tlTm1zjCOPBP79dmafhw6U/lWXqVpQZXRcfEunuF7+8uKaGV18lKbkXeHB10xg/QmCpCcgsJoO07loxnjGecXqSCTGfaLhRroVRzKOhPgpDD/c0xo35G89D4pN1osfw1hfyZWH62mTbBUhjnSoo6OphyRYlbOrruLcjYmQzJDMlxWltJ5NtMFx/kjU8R0tK4JO9u7sM3NagtKoulyyFgN7agb7XtsRGcbUQKaVCOYHqeyEQyBkuYGpRpsdmKi47mtv85a08TMjkWMbU6sAO1QPn9JfrUkEo0OW46zDeQ/tUp9Lh0qfl/wCf3kKhiLES0z1enwTDmQD+kyi9MxmuUdHmmSV9N6Z5ODb+MXtPRsLwbQq0NNQsWdRqOoi58uzeeUJXsTuAyncdzCet5TmF6akHmoPynRbY9JJ9jix6Y83KS79imzL7OqyBThnVxTUqA2zEatQBI2237O2VDYzE4U2rU6qW/FYkf1CekUMwkwYhHFnAIPeJhC+UTZdh12GCwPFxYDrA+gnfA58WrNSqaQbjSRtcFQwv6H5GaevwBhcSbqvROfxIdO/iORmG4yyCrl+JpBjqVlVVqD8Vj1SR2EbDyvO+rL395TZHS9J+q/wbSlzDc7WtudvSeaZ9huixeITs6Z2H8LnWvyYTfZNjulpK3eN/PkZnuP8AAgGlieQa1J/4gCUPquofyibcyPKCkjl6VP2dzrfr9DOUq0nYbEcpV0z3ESXSlWeja7m6wFfVhqq/uH9JGSsgxAqIyt0yWYBlPWXkbDvBt/LG8OVLqy96zJZTkzpiajKWulR7aiSApNxz7LGZ1Wezls1ZOP7evij0vLvvKqKfhLC/pvNkJg+GccGxCKdJChyWsQAQtxvN0pmzJuVrTj4NHT8WWNGSnrbZ0AhpgI8TlLIZoiGlO1ooEgaI/QQGHknTF0wTo4pStOyrFCxwEE6HCEBCCSK5kaq0k1JErCYmRS59T6WmUBsdSsD4qwP/ADzmTzbL3qVadQHRoBBtuTcWt5Tb4ijeVtbCSAYrF4VgLm5tY+xvJfF414JG7tJ+cusTluoEHtBErcwy13w3QbXtbVva3faSDFZbQ++S3aSPlL2u4RtL3Q9moFQfInYwGTdCA3MqVN/USbxjvh6L/lemfTUIYREA7pc5XV1IyHtExjZhpN028Ow+k0nCuYCs1uTLa4+ogHnHEuRacU1luGO/ge+bXhfEEUEQndAF9ht8pw47UUqvLrG9pVcL409I6E3uAR+h+klkLybyniZLpYuUqVJ3StMTI1OWY+zDeR/tJTpaFJ7XNOrSI/qAPyJlZg8TYiWfEP3uEcdyzKL00zCa3FozeUfdV6tH8JPSJ5E9YehlzmOCFejUon8a9U91RSGQ+4EzoxS2pVdaF6dtViOsh2bbn3N6TRdNcC0vavfhwZ4zK3TarY/eeecSZNXpaKzhVBYrdSD1iLgOBvewPsZV4XMWU9cXHeOc9A4wwmvDU7cxWB8+o4mJqZfa8qr4KubjE9NiXSvpU5+WbfhRQ41DkRMxmOdF8Y2Hp7IrEOe1m228t5p+Cxal/J9JnsPw6WrmuuzM7HwNzeaWdcV2NhSrtTGHFNQxKsLE2ABtcn+02mExOoC/OZXLsISUZvwqQB5kG/ymjw4jfbRi4+9stEadFkak07qZBkdRHARojxBIoEW0QRwgkLRbQigQAhHQgENxOLpJRE5ssxMiC9KR6lCWLJOLU4BVVcPIdXCy7anI1WjAM7jMEGVlPJgRKfOMuarR6Enb81t7eU11XDyHVwkAwD8O6eUl8M0OixFvzL+h/wAzT1sFID5aVqJUXfSTcdtjbl7QCg+0Kleuh71P0lHkmDtXQ99x7j/E1XFGXtiKlMqDZQbk7dnISFRwHRMh7nX9bSSPUsGUA2uL90XTJPF1Bf2bpAqhxbrAANbz5zMrmjIeqdQ7jv7GYmRoaT2M0OHfXRZT3TIYDOEqnSeq3ce3yM1uU0za3hAPHa+TuMTWpF6llqMQutwNBN12v3G3pPRspxLrSXplChVA1FrXsOZHfInED0sNUatUALcgLC5PdIvD+ZHGVA9QDQG6qW2A8u+b4Wyh3izltxq7u01ss8xxZqp1F1qKtMC3PSVa5Hfvb3kOtkpcEDa4lni8WyV3p0kuTo3vpVRbw3v4fOW2Cw5sL7mTN8km33MKo+zbilqPoVeQ4F6VMoVudNgQRY7ePKWWX5ToVQbEgC/naWlKhJdOjNR0bOGHw9pOppHJTnZKcEjqYkhBOaJOqiAPWdBGKI8QSOEcIgiwBRFEBFgCwhCQDiRGETqRGkSDI4FZzZZIIjCsAisk5PTkwrGMkAgPRnB8PLI04xqcAqHwsjvhZdNSnF6EAoauElbmOWllOn4gVI7OTA/Saiph5Fq4aAZbPwXwppgHWRa1jzmXTJ3A609Fq4SQ6uB8IBhHy4ieh8HuWopq3Onn2ynxOBt2Sz4Qf7sDz/WGDI8Y4I1sVU7QtgB3dphwpgmoNZgbXNiBeX1bD68RW/jH+0S2weX27JJBwwuCLVKlQi2phbvsBz/WXFChOlDDyZToyTBoZTpySiRVpzsqQNCKk6qsVVjwIJ0AWPAgBHgQSKBHAQAiiAKBFEAI4QAgIRRIAsIRYByIiER5ES0gyOZEaROtohEA5FY0rOxEbpgHApGlJIKxpWARmpzm1KSysaUgEFqU4vh5ZGnGGlAKp8LOD4K8ujRidBIJKFsrB7ImFyMUySh0gk3Fri5527pf9BE6KAUtDJFQsRclmuSe0/TlJiYS0nilHCnMjFkVaE6rSncU48JJIOSpOgSPCRwWAMCx4WOCxwEAaBHARQI4CAIBHWgBHSAIIsIogAIsIsAIQhBI2JCEgkIhiQgAYkIQBLRLQhAGmJaEIAERtoQgBpiWhCQSFo0rCEkgNMUCEIIFtHgRISSB1osISQLHAQhAFtCEJAHQhCAKIsIQBYQhACLCEA//2Q=="/>
          <p:cNvSpPr>
            <a:spLocks noChangeAspect="1" noChangeArrowheads="1"/>
          </p:cNvSpPr>
          <p:nvPr/>
        </p:nvSpPr>
        <p:spPr bwMode="auto">
          <a:xfrm>
            <a:off x="0" y="-904875"/>
            <a:ext cx="2466975" cy="1857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27432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Week   </a:t>
            </a:r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777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2075" tIns="46038" rIns="92075" bIns="46038" anchor="ctr"/>
          <a:lstStyle/>
          <a:p>
            <a:pPr algn="ctr" eaLnBrk="1" hangingPunct="1"/>
            <a:r>
              <a:rPr lang="en-US" dirty="0" smtClean="0"/>
              <a:t>TOWS Matrix</a:t>
            </a:r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0358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516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85000" lnSpcReduction="20000"/>
          </a:bodyPr>
          <a:lstStyle/>
          <a:p>
            <a:r>
              <a:rPr lang="th-TH" b="1" dirty="0" smtClean="0"/>
              <a:t>หลังจากที่มีการประเมินสภาพแวดล้อมโดยการวิเคราะห์ให้เห็นถึงจุดแข็ง จุดอ่อน โอกาส และข้อจำกัดแล้ว</a:t>
            </a:r>
            <a:r>
              <a:rPr lang="en-US" b="1" dirty="0" smtClean="0"/>
              <a:t>   </a:t>
            </a:r>
            <a:r>
              <a:rPr lang="th-TH" b="1" dirty="0" smtClean="0"/>
              <a:t>ก็จะนำมาข้อมูลทั้งหมดมาวิเคราะห์ในรูปแบบความสัมพันธ์แบบแมตริกซ์โดยใช้ตารางที่เรียกว่า </a:t>
            </a:r>
            <a:r>
              <a:rPr lang="en-US" b="1" dirty="0" smtClean="0"/>
              <a:t>TOWS Matrix   </a:t>
            </a:r>
            <a:r>
              <a:rPr lang="th-TH" b="1" dirty="0" smtClean="0"/>
              <a:t>โดย</a:t>
            </a:r>
            <a:r>
              <a:rPr lang="en-US" b="1" dirty="0" smtClean="0"/>
              <a:t> TOWS Matrix </a:t>
            </a:r>
            <a:r>
              <a:rPr lang="th-TH" b="1" dirty="0" smtClean="0"/>
              <a:t>เป็นตารางการวิเคราะห์ที่นำข้อมูลที่ได้จากการวิเคราะห์จุดแข็ง จุดอ่อน โอกาส และข้อจำกัด</a:t>
            </a:r>
            <a:r>
              <a:rPr lang="en-US" b="1" dirty="0" smtClean="0"/>
              <a:t> </a:t>
            </a:r>
            <a:r>
              <a:rPr lang="th-TH" b="1" dirty="0" smtClean="0"/>
              <a:t>มาวิเคราะห์เพื่อกำหนดออกมาเป็นยุทธศาสตร์หรือกยุทธ์ประเภทต่าง ๆ</a:t>
            </a: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         </a:t>
            </a:r>
            <a:r>
              <a:rPr lang="th-TH" b="1" dirty="0" smtClean="0"/>
              <a:t>ในการนำเทคนิคที่เรียกว่า </a:t>
            </a:r>
            <a:r>
              <a:rPr lang="en-US" b="1" dirty="0" smtClean="0"/>
              <a:t>TOWS Matrix </a:t>
            </a:r>
            <a:r>
              <a:rPr lang="th-TH" b="1" dirty="0" smtClean="0"/>
              <a:t>มาใช้ในการวิเคราะห์เพื่อกำหนดยุทธศาสตร์และกลยุทธ์นั้น</a:t>
            </a:r>
            <a:r>
              <a:rPr lang="en-US" b="1" dirty="0" smtClean="0"/>
              <a:t> </a:t>
            </a:r>
            <a:r>
              <a:rPr lang="th-TH" b="1" dirty="0" smtClean="0"/>
              <a:t>จะมีขั้นตอนการดำเนินการที่สำคัญ</a:t>
            </a:r>
            <a:r>
              <a:rPr lang="en-US" b="1" dirty="0" smtClean="0"/>
              <a:t> 2 </a:t>
            </a:r>
            <a:r>
              <a:rPr lang="th-TH" b="1" dirty="0" smtClean="0"/>
              <a:t>ขั้นตอน ดังนี้</a:t>
            </a:r>
            <a:endParaRPr lang="en-US" dirty="0" smtClean="0"/>
          </a:p>
          <a:p>
            <a:r>
              <a:rPr lang="en-US" b="1" dirty="0" smtClean="0"/>
              <a:t>         1. </a:t>
            </a:r>
            <a:r>
              <a:rPr lang="th-TH" b="1" u="sng" dirty="0" smtClean="0"/>
              <a:t>การระบุจุดแข็ง</a:t>
            </a:r>
            <a:r>
              <a:rPr lang="en-US" b="1" u="sng" dirty="0" smtClean="0"/>
              <a:t> </a:t>
            </a:r>
            <a:r>
              <a:rPr lang="th-TH" b="1" u="sng" dirty="0" smtClean="0"/>
              <a:t>จุดอ่อน</a:t>
            </a:r>
            <a:r>
              <a:rPr lang="en-US" b="1" u="sng" dirty="0" smtClean="0"/>
              <a:t> </a:t>
            </a:r>
            <a:r>
              <a:rPr lang="th-TH" b="1" u="sng" dirty="0" smtClean="0"/>
              <a:t>โอกาส</a:t>
            </a:r>
            <a:r>
              <a:rPr lang="en-US" b="1" u="sng" dirty="0" smtClean="0"/>
              <a:t> </a:t>
            </a:r>
            <a:r>
              <a:rPr lang="th-TH" b="1" u="sng" dirty="0" smtClean="0"/>
              <a:t>และข้อจำกัด</a:t>
            </a:r>
            <a:r>
              <a:rPr lang="en-US" b="1" dirty="0" smtClean="0"/>
              <a:t> </a:t>
            </a:r>
            <a:r>
              <a:rPr lang="th-TH" b="1" dirty="0" smtClean="0"/>
              <a:t>โดยที่การประเมินสภาพแวดล้อมที่เป็นการระบุให้เห็นถึงจุดแข็งและจุดอ่อนจะเป็นการประเมินภายในองค์การ ส่วนการประเมินสภาพแวดล้อมที่เป็นโอกาสและข้อจำกัดจะเป็นการประเมินภายนอกองค์การ</a:t>
            </a:r>
            <a:r>
              <a:rPr lang="en-US" b="1" dirty="0" smtClean="0"/>
              <a:t> </a:t>
            </a:r>
            <a:r>
              <a:rPr lang="th-TH" b="1" dirty="0" smtClean="0"/>
              <a:t>กล่าวได้ว่า ประสิทธิผลของการกำหนดกลยุทธ์ที่ใช้เทคนิค </a:t>
            </a:r>
            <a:r>
              <a:rPr lang="en-US" b="1" dirty="0" smtClean="0"/>
              <a:t>TOWS Matrix </a:t>
            </a:r>
            <a:r>
              <a:rPr lang="th-TH" b="1" dirty="0" smtClean="0"/>
              <a:t>นี้จะขึ้นอยู่กับความสามารถในการวิเคราะห์จุดแข็ง</a:t>
            </a:r>
            <a:r>
              <a:rPr lang="en-US" b="1" dirty="0" smtClean="0"/>
              <a:t> </a:t>
            </a:r>
            <a:r>
              <a:rPr lang="th-TH" b="1" dirty="0" smtClean="0"/>
              <a:t>จุดอ่อน</a:t>
            </a:r>
            <a:r>
              <a:rPr lang="en-US" b="1" dirty="0" smtClean="0"/>
              <a:t> </a:t>
            </a:r>
            <a:r>
              <a:rPr lang="th-TH" b="1" dirty="0" smtClean="0"/>
              <a:t>โอกาส</a:t>
            </a:r>
            <a:r>
              <a:rPr lang="en-US" b="1" dirty="0" smtClean="0"/>
              <a:t> </a:t>
            </a:r>
            <a:r>
              <a:rPr lang="th-TH" b="1" dirty="0" smtClean="0"/>
              <a:t>และข้อจำกัด ที่ละเอียดในทุกแง่มุม</a:t>
            </a:r>
            <a:r>
              <a:rPr lang="en-US" b="1" dirty="0" smtClean="0"/>
              <a:t> </a:t>
            </a:r>
            <a:r>
              <a:rPr lang="th-TH" b="1" dirty="0" smtClean="0"/>
              <a:t>เพราะถ้าวิเคราะห์ไม่ละเอียดหรือมองไม่ทุกแง่มุม</a:t>
            </a:r>
            <a:r>
              <a:rPr lang="en-US" b="1" dirty="0" smtClean="0"/>
              <a:t> </a:t>
            </a:r>
            <a:r>
              <a:rPr lang="th-TH" b="1" dirty="0" smtClean="0"/>
              <a:t>จะส่งผลทำให้การกำหนดกลยุทธ์ที่ออกมาจะขาดความแหลมคม</a:t>
            </a:r>
            <a:endParaRPr lang="en-US" dirty="0" smtClean="0"/>
          </a:p>
          <a:p>
            <a:r>
              <a:rPr lang="en-US" b="1" dirty="0" smtClean="0"/>
              <a:t>         2. </a:t>
            </a:r>
            <a:r>
              <a:rPr lang="th-TH" b="1" u="sng" dirty="0" smtClean="0"/>
              <a:t>การวิเคราะห์ความสัมพันธ์ระหว่างจุดแข็งกับโอกาส</a:t>
            </a:r>
            <a:r>
              <a:rPr lang="en-US" b="1" u="sng" dirty="0" smtClean="0"/>
              <a:t> </a:t>
            </a:r>
            <a:r>
              <a:rPr lang="th-TH" b="1" u="sng" dirty="0" smtClean="0"/>
              <a:t>จุดแข็งกับข้อจำกัด</a:t>
            </a:r>
            <a:r>
              <a:rPr lang="en-US" b="1" u="sng" dirty="0" smtClean="0"/>
              <a:t> </a:t>
            </a:r>
            <a:r>
              <a:rPr lang="th-TH" b="1" u="sng" dirty="0" smtClean="0"/>
              <a:t>จุดอ่อนกับโอกาส</a:t>
            </a:r>
            <a:r>
              <a:rPr lang="en-US" b="1" u="sng" dirty="0" smtClean="0"/>
              <a:t> </a:t>
            </a:r>
            <a:r>
              <a:rPr lang="th-TH" b="1" u="sng" dirty="0" smtClean="0"/>
              <a:t>และจุดอ่อนกับข้อจำกัด</a:t>
            </a:r>
            <a:r>
              <a:rPr lang="en-US" b="1" dirty="0" smtClean="0"/>
              <a:t> </a:t>
            </a:r>
            <a:r>
              <a:rPr lang="th-TH" b="1" dirty="0" smtClean="0"/>
              <a:t>ซึ่งผลของการวิเคราะห์ความสัมพันธ์ในข้อมูลแต่ละคู่ดังกล่าว</a:t>
            </a:r>
            <a:r>
              <a:rPr lang="en-US" b="1" dirty="0" smtClean="0"/>
              <a:t> </a:t>
            </a:r>
            <a:r>
              <a:rPr lang="th-TH" b="1" dirty="0" smtClean="0"/>
              <a:t>ทำให้เกิดยุทธ์ศาสตร์หรือกลยุทธ์สามารถแบ่งออกได้เป็น</a:t>
            </a:r>
            <a:r>
              <a:rPr lang="en-US" b="1" dirty="0" smtClean="0"/>
              <a:t> 4 </a:t>
            </a:r>
            <a:r>
              <a:rPr lang="th-TH" b="1" dirty="0" smtClean="0"/>
              <a:t>ประเภท คือ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i="1" dirty="0" smtClean="0"/>
              <a:t>กลยุทธ์เชิงรุก </a:t>
            </a:r>
            <a:r>
              <a:rPr lang="en-US" b="1" i="1" dirty="0" smtClean="0"/>
              <a:t>(SO Strategy)</a:t>
            </a:r>
            <a:r>
              <a:rPr lang="en-US" b="1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 </a:t>
            </a:r>
            <a:r>
              <a:rPr lang="th-TH" b="1" dirty="0" smtClean="0"/>
              <a:t>ได้มาจากการนำข้อมูลการประเมินสภาพแวดล้อมที่เป็นจุดแข็งและโอกาสมาพิจารณาร่วมกัน เพื่อที่จะนำมากำหนดเป็นยุทธ์ศาสตร์หรือกลยุทธ์ในเชิงรุก ตัวอย่าง กรมธนารักษ์ มีจุดแข็ง คือ ความสามารถในการผลิตเหรียญ</a:t>
            </a:r>
            <a:r>
              <a:rPr lang="en-US" b="1" dirty="0" smtClean="0"/>
              <a:t> </a:t>
            </a:r>
            <a:r>
              <a:rPr lang="th-TH" b="1" dirty="0" smtClean="0"/>
              <a:t>และมีโรงกษาปณ์ที่ทันสมัย</a:t>
            </a:r>
            <a:r>
              <a:rPr lang="en-US" b="1" dirty="0" smtClean="0"/>
              <a:t> </a:t>
            </a:r>
            <a:r>
              <a:rPr lang="th-TH" b="1" dirty="0" smtClean="0"/>
              <a:t>มีโอกาส คือ สามารถหารายได้จากการผลิตเหรียญได้</a:t>
            </a:r>
            <a:r>
              <a:rPr lang="en-US" b="1" dirty="0" smtClean="0"/>
              <a:t> </a:t>
            </a:r>
            <a:r>
              <a:rPr lang="th-TH" b="1" dirty="0" smtClean="0"/>
              <a:t>ทั้งหมดสามารถนำมากำหนดยุทธศาสตร์ในเชิงรุก คือ ยุทธศาสตร์การรับจ้างผลิตเหรียญทุกประเภททั้งในและต่างประเทศ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i="1" dirty="0" smtClean="0"/>
              <a:t>กลยุทธ์เชิงป้องกัน</a:t>
            </a:r>
            <a:r>
              <a:rPr lang="en-US" b="1" i="1" dirty="0" smtClean="0"/>
              <a:t> (ST Strategy)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b="1" dirty="0" smtClean="0"/>
              <a:t>ได้มาจากการนำข้อมูลการประเมินสภาพแวดล้อมที่เป็นจุดแข็งและข้อจำกัดมาพิจารณาร่วมกัน เพื่อที่จะนำมากำหนดเป็นยุทธ์ศาสตร์หรือกลยุทธ์ในเชิงป้องกัน ทั้งนี้เนื่องจากองค์การมีจุดแข็ง</a:t>
            </a:r>
            <a:r>
              <a:rPr lang="en-US" b="1" dirty="0" smtClean="0"/>
              <a:t> </a:t>
            </a:r>
            <a:r>
              <a:rPr lang="th-TH" b="1" dirty="0" smtClean="0"/>
              <a:t>ขณะเดียวกันองค์การก็เจอกับสภาพแวดล้อมที่เป็นข้อจำกัดจากภายนอกที่องค์การควบคุมไม่ได้</a:t>
            </a:r>
            <a:r>
              <a:rPr lang="en-US" b="1" dirty="0" smtClean="0"/>
              <a:t> </a:t>
            </a:r>
            <a:r>
              <a:rPr lang="th-TH" b="1" dirty="0" smtClean="0"/>
              <a:t>แต่องค์การสามารถใช้จุดแข็งที่มีอยู่ในการป้องกันข้อจำกัดที่มาจากภายนอกได้ ตัวอย่าง มหาวิทยาลัยสุโขทัยธรรมาธิราช มีจุดแข็ง คือ เป็นมหาวิทยาลัยที่เปิดโอกาสการศึกษาให้แก่ประชาชนทั่วประเทศ</a:t>
            </a:r>
            <a:r>
              <a:rPr lang="en-US" b="1" dirty="0" smtClean="0"/>
              <a:t> </a:t>
            </a:r>
            <a:r>
              <a:rPr lang="th-TH" b="1" dirty="0" smtClean="0"/>
              <a:t>ขณะเดียวกันมีข้อจำกัด คือ งบประมาณที่ได้รับการสนับสนุนจากภาครัฐมีไม่เพียงพอที่จะสามารถจัดตั้งหน่วยงานของตนเองอยู่ทุกจังหวัดทั่วประเทศได้</a:t>
            </a:r>
            <a:r>
              <a:rPr lang="en-US" b="1" dirty="0" smtClean="0"/>
              <a:t>     </a:t>
            </a:r>
            <a:r>
              <a:rPr lang="th-TH" b="1" dirty="0" smtClean="0"/>
              <a:t>ทั้งหมดสามารถนำมากำหนดยุทธศาสตร์เชิงป้องกัน คือ ยุทธศาสตร์การสร้างความร่วมมือกับโรงเรียนในพื้นที่ทุกจังหวัดทั่วประเทศ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i="1" dirty="0" smtClean="0"/>
              <a:t>กลยุทธ์เชิงแก้ไข</a:t>
            </a:r>
            <a:r>
              <a:rPr lang="en-US" b="1" i="1" dirty="0" smtClean="0"/>
              <a:t> (WO Strategy)</a:t>
            </a:r>
            <a:r>
              <a:rPr lang="en-US" b="1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ได้มาจากการนำข้อมูลการประเมินสภาพแวดล้อมที่เป็นจุดอ่อนและโอกาสมาพิจารณาร่วมกัน เพื่อที่จะนำมากำหนดเป็นยุทธ์ศาสตร์หรือกลยุทธ์ในเชิงแก้ไข ทั้งนี้เนื่องจากองค์การมีโอกาสที่จะนำแนวคิดหรือวิธีใหม่ ๆ มาใช้ในการแก้ไขจุดอ่อนที่องค์การมีอยู่ได้ ตัวอย่าง</a:t>
            </a:r>
            <a:r>
              <a:rPr lang="en-US" b="1" dirty="0" smtClean="0"/>
              <a:t> </a:t>
            </a:r>
            <a:r>
              <a:rPr lang="th-TH" b="1" dirty="0" smtClean="0"/>
              <a:t>ระบบราชการมักมีจุดอ่อน คือ มีขั้นตอนการทำงานที่ยาว ใช้เวลามาก</a:t>
            </a:r>
            <a:r>
              <a:rPr lang="en-US" b="1" dirty="0" smtClean="0"/>
              <a:t> </a:t>
            </a:r>
            <a:r>
              <a:rPr lang="th-TH" b="1" dirty="0" smtClean="0"/>
              <a:t>ขณะเดียวกันก็มีโอกาส คือ โอกาสของการนำเทคโนโลยีสารสนเทศและการสื่อสารมาใช้</a:t>
            </a:r>
            <a:r>
              <a:rPr lang="en-US" b="1" dirty="0" smtClean="0"/>
              <a:t> </a:t>
            </a:r>
            <a:r>
              <a:rPr lang="th-TH" b="1" dirty="0" smtClean="0"/>
              <a:t>ทั้งหมดสามารถนำมากำหนดยุทธศาสตร์เชิงแก้ไข คือ ยุทธศาสตร์การส่งเสริมให้มีการนำเทคโนโลยีสารสนเทศและการสื่อสารมาใช้ในการบริหารจัดการและในกระบวนการทำงานของราชการให้มากขึ้น</a:t>
            </a:r>
            <a:r>
              <a:rPr lang="en-US" b="1" dirty="0" smtClean="0"/>
              <a:t> (e-Administration)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i="1" dirty="0" smtClean="0"/>
              <a:t>กลยุทธ์เชิงรับ</a:t>
            </a:r>
            <a:r>
              <a:rPr lang="en-US" b="1" i="1" dirty="0" smtClean="0"/>
              <a:t> (WT Strategy)</a:t>
            </a:r>
            <a:r>
              <a:rPr lang="en-US" b="1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ได้มาจากการนำข้อมูลการประเมินสภาพแวดล้อมที่เป็นจุดอ่อนและข้อจำกัดมาพิจารณาร่วมกัน เพื่อที่จะนำมากำหนดเป็นยุทธ์ศาสตร์หรือกลยุทธ์ในเชิงรับ</a:t>
            </a:r>
            <a:r>
              <a:rPr lang="en-US" b="1" dirty="0" smtClean="0"/>
              <a:t> </a:t>
            </a:r>
            <a:r>
              <a:rPr lang="th-TH" b="1" dirty="0" smtClean="0"/>
              <a:t>ทั้งนี้เนื่องจากองค์การเผชิญกับทั้งจุดอ่อนและข้อจำกัดภายนอกที่องค์การไม่สามารถควบคุมได้ ตัวอย่าง ประเทศไทย จุดอ่อน คือ ต้องนำเข้าน้ำมันดิบจากต่างประเทศ</a:t>
            </a:r>
            <a:r>
              <a:rPr lang="en-US" b="1" dirty="0" smtClean="0"/>
              <a:t> </a:t>
            </a:r>
            <a:r>
              <a:rPr lang="th-TH" b="1" dirty="0" smtClean="0"/>
              <a:t>ประกอบกับพบข้อจำกัด คือ ราคาน้ำมันในตลาดโลกเพิ่มขึ้นอย่างมาก</a:t>
            </a:r>
            <a:r>
              <a:rPr lang="en-US" b="1" dirty="0" smtClean="0"/>
              <a:t> </a:t>
            </a:r>
            <a:r>
              <a:rPr lang="th-TH" b="1" dirty="0" smtClean="0"/>
              <a:t>ทั้งหมดนำมากำหนดยุทธศาสตร์ในเชิงรับ คือ ยุทธศาสตร์การรณรงค์ประหยัดพลังงานทั่วประเทศอย่างจริงจัง และยุทธศาสตร์การหาพลังงานทดแทนที่นำทรัพยากรธรรมชาติในประเทศที่มีอยู่มาใช้มากขึ้น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Life Cycle</a:t>
            </a:r>
            <a:endParaRPr lang="en-US" dirty="0"/>
          </a:p>
        </p:txBody>
      </p:sp>
      <p:pic>
        <p:nvPicPr>
          <p:cNvPr id="4" name="Picture 2" descr="https://encrypted-tbn0.gstatic.com/images?q=tbn:ANd9GcR83dH30C2hA3P1MnhaAap-9yru7gBLGaGBekgUfUQLSOv3d9a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447800"/>
            <a:ext cx="4876800" cy="4191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045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นุ่ม เบา </a:t>
            </a:r>
          </a:p>
          <a:p>
            <a:r>
              <a:rPr lang="th-TH" dirty="0" smtClean="0"/>
              <a:t>ดีไซน์สวย</a:t>
            </a:r>
          </a:p>
          <a:p>
            <a:r>
              <a:rPr lang="th-TH" dirty="0" smtClean="0"/>
              <a:t>ราคาคุ้มค่า</a:t>
            </a:r>
          </a:p>
          <a:p>
            <a:r>
              <a:rPr lang="th-TH" dirty="0" smtClean="0"/>
              <a:t>สวมใส่ได้ทุกโอกาส</a:t>
            </a:r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คุณสมบัติของรองเท้ากีฬา </a:t>
            </a:r>
            <a:r>
              <a:rPr lang="en-US" dirty="0" smtClean="0"/>
              <a:t>Nike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30521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Brand Positioning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brandgrap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745" y="1882775"/>
            <a:ext cx="5982510" cy="4572000"/>
          </a:xfrm>
        </p:spPr>
      </p:pic>
    </p:spTree>
    <p:extLst>
      <p:ext uri="{BB962C8B-B14F-4D97-AF65-F5344CB8AC3E}">
        <p14:creationId xmlns:p14="http://schemas.microsoft.com/office/powerpoint/2010/main" val="745275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Brand Positioning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brand-positioning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412776"/>
            <a:ext cx="5642264" cy="4572000"/>
          </a:xfrm>
        </p:spPr>
      </p:pic>
    </p:spTree>
    <p:extLst>
      <p:ext uri="{BB962C8B-B14F-4D97-AF65-F5344CB8AC3E}">
        <p14:creationId xmlns:p14="http://schemas.microsoft.com/office/powerpoint/2010/main" val="374302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150498"/>
              </p:ext>
            </p:extLst>
          </p:nvPr>
        </p:nvGraphicFramePr>
        <p:xfrm>
          <a:off x="1547664" y="1628800"/>
          <a:ext cx="6515100" cy="999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2580"/>
                <a:gridCol w="4922520"/>
              </a:tblGrid>
              <a:tr h="406400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cs typeface="+mn-cs"/>
                        </a:rPr>
                        <a:t>สัปดาห์ที่</a:t>
                      </a:r>
                      <a:endParaRPr lang="en-US" sz="3200" dirty="0">
                        <a:effectLst/>
                        <a:latin typeface="TH SarabunPSK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cs typeface="+mn-cs"/>
                        </a:rPr>
                        <a:t>หัวข้อ</a:t>
                      </a:r>
                      <a:r>
                        <a:rPr lang="en-US" sz="3200" dirty="0">
                          <a:effectLst/>
                          <a:cs typeface="+mn-cs"/>
                        </a:rPr>
                        <a:t>/</a:t>
                      </a:r>
                      <a:r>
                        <a:rPr lang="th-TH" sz="3200" dirty="0">
                          <a:effectLst/>
                          <a:cs typeface="+mn-cs"/>
                        </a:rPr>
                        <a:t>รายละเอียด</a:t>
                      </a:r>
                      <a:endParaRPr lang="en-US" sz="3200" dirty="0">
                        <a:effectLst/>
                        <a:latin typeface="TH SarabunPSK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797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 smtClean="0">
                          <a:effectLst/>
                          <a:latin typeface="TH Niramit AS"/>
                          <a:ea typeface="Times New Roman"/>
                          <a:cs typeface="+mn-cs"/>
                        </a:rPr>
                        <a:t>2</a:t>
                      </a:r>
                      <a:endParaRPr lang="en-US" sz="3200" dirty="0">
                        <a:effectLst/>
                        <a:latin typeface="Cambria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ความรู้พื้นฐานทางการสื่อสารการตลาด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3200" dirty="0">
                        <a:effectLst/>
                        <a:latin typeface="Cambria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0104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784531" cy="651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855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  <a:r>
              <a:rPr lang="th-TH" b="1" dirty="0" smtClean="0"/>
              <a:t>งานเดี่ยว 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 smtClean="0"/>
          </a:p>
          <a:p>
            <a:endParaRPr lang="en-US" dirty="0"/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8500" y="1685861"/>
            <a:ext cx="65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จงศึกษาธุรกิจที่ตนเองสนใจ และมีข้อมูลมากพอต่อการวิเคราะห์ทั้ง</a:t>
            </a:r>
            <a:r>
              <a:rPr lang="th-TH" dirty="0" smtClean="0"/>
              <a:t>เทอม และ</a:t>
            </a:r>
            <a:r>
              <a:rPr lang="th-TH" dirty="0"/>
              <a:t>วิเคราะห์</a:t>
            </a:r>
          </a:p>
          <a:p>
            <a:r>
              <a:rPr lang="th-TH" dirty="0"/>
              <a:t>1.  </a:t>
            </a:r>
            <a:r>
              <a:rPr lang="en-US" dirty="0"/>
              <a:t>Marketing Mix </a:t>
            </a:r>
            <a:r>
              <a:rPr lang="th-TH" dirty="0"/>
              <a:t>(</a:t>
            </a:r>
            <a:r>
              <a:rPr lang="en-US" dirty="0"/>
              <a:t>4P, 4C</a:t>
            </a:r>
            <a:r>
              <a:rPr lang="th-TH" dirty="0"/>
              <a:t>) </a:t>
            </a:r>
            <a:endParaRPr lang="en-US" dirty="0"/>
          </a:p>
          <a:p>
            <a:r>
              <a:rPr lang="th-TH" dirty="0"/>
              <a:t>2.  การวิเคราะห์สถานการณ์ในตลาด </a:t>
            </a:r>
            <a:r>
              <a:rPr lang="en-US" dirty="0"/>
              <a:t>(Situation Analysis) 5 C’s </a:t>
            </a:r>
          </a:p>
          <a:p>
            <a:r>
              <a:rPr lang="th-TH" dirty="0"/>
              <a:t>3. </a:t>
            </a:r>
            <a:r>
              <a:rPr lang="en-US" dirty="0"/>
              <a:t> SWOT Analysis </a:t>
            </a:r>
            <a:r>
              <a:rPr lang="th-TH" dirty="0"/>
              <a:t>และ </a:t>
            </a:r>
            <a:r>
              <a:rPr lang="en-US" dirty="0"/>
              <a:t>TOWS Matrix</a:t>
            </a:r>
          </a:p>
          <a:p>
            <a:r>
              <a:rPr lang="th-TH" dirty="0"/>
              <a:t>4.  </a:t>
            </a:r>
            <a:r>
              <a:rPr lang="en-US" dirty="0"/>
              <a:t>Product Life Cycle </a:t>
            </a:r>
            <a:r>
              <a:rPr lang="th-TH" dirty="0"/>
              <a:t>วงจรชีวิตผลิตภัณฑ์</a:t>
            </a:r>
            <a:endParaRPr lang="en-US" dirty="0"/>
          </a:p>
          <a:p>
            <a:r>
              <a:rPr lang="th-TH" dirty="0"/>
              <a:t>5.  </a:t>
            </a:r>
            <a:r>
              <a:rPr lang="en-US" dirty="0"/>
              <a:t>Brand Positioning</a:t>
            </a:r>
          </a:p>
          <a:p>
            <a:r>
              <a:rPr lang="th-TH" dirty="0"/>
              <a:t>6.  </a:t>
            </a:r>
            <a:r>
              <a:rPr lang="en-US" dirty="0"/>
              <a:t>Brand Character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612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  <a:r>
              <a:rPr lang="th-TH" b="1" dirty="0" smtClean="0"/>
              <a:t>งานกลุ่ม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 smtClean="0"/>
          </a:p>
          <a:p>
            <a:endParaRPr lang="en-US" dirty="0"/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3" y="2276872"/>
            <a:ext cx="7416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จับกลุ่มเพื่อจัดตั้งธุรกิจ</a:t>
            </a:r>
          </a:p>
          <a:p>
            <a:r>
              <a:rPr lang="th-TH" dirty="0" smtClean="0"/>
              <a:t>ตั้งบริษัทที่เกี่ยวข้องกับสื่อสารการตลาด บอก </a:t>
            </a:r>
            <a:r>
              <a:rPr lang="en-US" dirty="0" smtClean="0"/>
              <a:t>Concept </a:t>
            </a:r>
            <a:r>
              <a:rPr lang="th-TH" dirty="0" smtClean="0"/>
              <a:t>ของบริษัท</a:t>
            </a:r>
            <a:endParaRPr lang="en-US" dirty="0" smtClean="0"/>
          </a:p>
          <a:p>
            <a:r>
              <a:rPr lang="th-TH" dirty="0" smtClean="0"/>
              <a:t>ธุรกิจที่ </a:t>
            </a:r>
            <a:r>
              <a:rPr lang="en-US" dirty="0" smtClean="0"/>
              <a:t>1 </a:t>
            </a:r>
            <a:r>
              <a:rPr lang="th-TH" dirty="0" smtClean="0"/>
              <a:t>คืออะไร บอก </a:t>
            </a:r>
            <a:r>
              <a:rPr lang="en-US" dirty="0" smtClean="0"/>
              <a:t>Concept </a:t>
            </a:r>
            <a:r>
              <a:rPr lang="th-TH" dirty="0" smtClean="0"/>
              <a:t>ของธุรกิจ</a:t>
            </a:r>
            <a:endParaRPr lang="en-US" dirty="0" smtClean="0"/>
          </a:p>
          <a:p>
            <a:r>
              <a:rPr lang="th-TH" dirty="0"/>
              <a:t>ธุรกิจที่ </a:t>
            </a:r>
            <a:r>
              <a:rPr lang="en-US" dirty="0" smtClean="0"/>
              <a:t>2 </a:t>
            </a:r>
            <a:r>
              <a:rPr lang="th-TH" dirty="0"/>
              <a:t>คืออะไร บอก </a:t>
            </a:r>
            <a:r>
              <a:rPr lang="en-US" dirty="0" smtClean="0"/>
              <a:t>Concept </a:t>
            </a:r>
            <a:r>
              <a:rPr lang="th-TH" dirty="0"/>
              <a:t>ของ</a:t>
            </a:r>
            <a:r>
              <a:rPr lang="th-TH" dirty="0" smtClean="0"/>
              <a:t>ธุรกิจ</a:t>
            </a:r>
            <a:endParaRPr lang="en-US" dirty="0" smtClean="0"/>
          </a:p>
          <a:p>
            <a:r>
              <a:rPr lang="th-TH" dirty="0"/>
              <a:t>ธุรกิจที่ </a:t>
            </a:r>
            <a:r>
              <a:rPr lang="en-US" dirty="0" smtClean="0"/>
              <a:t>3 </a:t>
            </a:r>
            <a:r>
              <a:rPr lang="th-TH" dirty="0"/>
              <a:t>คืออะไร บอก </a:t>
            </a:r>
            <a:r>
              <a:rPr lang="en-US" dirty="0" smtClean="0"/>
              <a:t>Concept </a:t>
            </a:r>
            <a:r>
              <a:rPr lang="th-TH" dirty="0"/>
              <a:t>ของ</a:t>
            </a:r>
            <a:r>
              <a:rPr lang="th-TH" dirty="0" smtClean="0"/>
              <a:t>ธุรกิจ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057400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th-TH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กลยุทธ์ส่วนประสมทางการตลาด</a:t>
            </a:r>
            <a: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Marketing Mix Strategy</a:t>
            </a:r>
            <a:r>
              <a:rPr lang="en-US" sz="4000" dirty="0"/>
              <a:t/>
            </a:r>
            <a:br>
              <a:rPr lang="en-US" sz="4000" dirty="0"/>
            </a:br>
            <a:endParaRPr lang="th-TH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153400" cy="3429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l"/>
            <a:r>
              <a:rPr lang="en-US" sz="36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4P’s 			4C’s</a:t>
            </a:r>
          </a:p>
          <a:p>
            <a:pPr algn="l"/>
            <a:r>
              <a:rPr lang="en-US" sz="36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</a:t>
            </a:r>
            <a:endParaRPr lang="en-US" sz="3600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Product			Consumer</a:t>
            </a:r>
            <a:endParaRPr lang="en-US" sz="3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Price  			Cost    	     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Place 			Convenience</a:t>
            </a:r>
            <a:endParaRPr lang="en-US" sz="3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Promotion		Communication</a:t>
            </a:r>
            <a:endParaRPr lang="th-TH" sz="3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22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</a:p>
          <a:p>
            <a:pPr>
              <a:buNone/>
            </a:pPr>
            <a:r>
              <a:rPr lang="en-US" dirty="0" smtClean="0"/>
              <a:t>Function</a:t>
            </a:r>
            <a:r>
              <a:rPr lang="th-TH" dirty="0" smtClean="0"/>
              <a:t> –ปัจจัยพื้นฐาน หรือ</a:t>
            </a:r>
            <a:r>
              <a:rPr lang="en-US" dirty="0" smtClean="0"/>
              <a:t> Value – </a:t>
            </a:r>
            <a:r>
              <a:rPr lang="th-TH" dirty="0" smtClean="0"/>
              <a:t>คุณค่า</a:t>
            </a:r>
          </a:p>
          <a:p>
            <a:pPr>
              <a:buNone/>
            </a:pPr>
            <a:endParaRPr lang="th-TH" dirty="0"/>
          </a:p>
          <a:p>
            <a:r>
              <a:rPr lang="en-US" dirty="0" smtClean="0"/>
              <a:t>Promotion</a:t>
            </a:r>
          </a:p>
          <a:p>
            <a:pPr>
              <a:buNone/>
            </a:pPr>
            <a:r>
              <a:rPr lang="en-US" dirty="0" smtClean="0"/>
              <a:t>Above the line – Below the line</a:t>
            </a: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36847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hlinkClick r:id="rId2" tooltip="Permalink to แนวคิด ส่วนประสมทางการตลาดแบบ 7P"/>
              </a:rPr>
              <a:t>แนวคิด ส่วนประสมทางการตลาดแบบ 7</a:t>
            </a:r>
            <a:r>
              <a:rPr lang="en-US" b="1" dirty="0" smtClean="0">
                <a:hlinkClick r:id="rId2" tooltip="Permalink to แนวคิด ส่วนประสมทางการตลาดแบบ 7P"/>
              </a:rPr>
              <a:t>P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45" y="838200"/>
            <a:ext cx="87630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000" b="1" dirty="0" smtClean="0"/>
              <a:t>1. </a:t>
            </a:r>
            <a:r>
              <a:rPr lang="en-US" sz="2000" b="1" dirty="0" smtClean="0"/>
              <a:t>Products</a:t>
            </a:r>
            <a:r>
              <a:rPr lang="th-TH" sz="2000" dirty="0"/>
              <a:t> </a:t>
            </a:r>
            <a:r>
              <a:rPr lang="th-TH" sz="2000" dirty="0" smtClean="0"/>
              <a:t>ผลิตภัณฑ์ สินค้า หรือ บริการ สำหรับตอบสนองความต้องการให้กับลูกค้า ซึ่งโดยทั่วไปแล้ว อาจแบ่งผลิตภัณฑ์ ออกได้เป็น 2 ลักษณะ ได้แก่ ผลิตภัณฑ์ที่อาจจับต้องได้ และ ผลิตภัณฑ์ที่จับต้องไม่ได้</a:t>
            </a:r>
          </a:p>
          <a:p>
            <a:pPr marL="0" indent="0">
              <a:buNone/>
            </a:pPr>
            <a:r>
              <a:rPr lang="th-TH" sz="2000" b="1" dirty="0" smtClean="0"/>
              <a:t>2. </a:t>
            </a:r>
            <a:r>
              <a:rPr lang="en-US" sz="2000" b="1" dirty="0" smtClean="0"/>
              <a:t>Price</a:t>
            </a:r>
            <a:r>
              <a:rPr lang="th-TH" sz="2000" dirty="0"/>
              <a:t> </a:t>
            </a:r>
            <a:r>
              <a:rPr lang="th-TH" sz="2000" dirty="0" smtClean="0"/>
              <a:t>ความเหมาะสมของราคา (</a:t>
            </a:r>
            <a:r>
              <a:rPr lang="en-US" sz="2000" dirty="0" smtClean="0"/>
              <a:t>Price) </a:t>
            </a:r>
            <a:r>
              <a:rPr lang="th-TH" sz="2000" dirty="0" smtClean="0"/>
              <a:t>ในตัวสินค้าและบริการ กับ คุณค่า (</a:t>
            </a:r>
            <a:r>
              <a:rPr lang="en-US" sz="2000" dirty="0" smtClean="0"/>
              <a:t>Value) </a:t>
            </a:r>
            <a:r>
              <a:rPr lang="th-TH" sz="2000" dirty="0" smtClean="0"/>
              <a:t>ที่ผู้ใช้บริการ หรือ ลูกค้าจะได้รับ ควรมีความสัมพันธ์กัน</a:t>
            </a:r>
          </a:p>
          <a:p>
            <a:pPr marL="0" indent="0">
              <a:buNone/>
            </a:pPr>
            <a:r>
              <a:rPr lang="th-TH" sz="2000" b="1" dirty="0" smtClean="0"/>
              <a:t>3. </a:t>
            </a:r>
            <a:r>
              <a:rPr lang="en-US" sz="2000" b="1" dirty="0" smtClean="0"/>
              <a:t>Place</a:t>
            </a:r>
            <a:r>
              <a:rPr lang="th-TH" sz="2000" dirty="0"/>
              <a:t> </a:t>
            </a:r>
            <a:r>
              <a:rPr lang="th-TH" sz="2000" dirty="0" smtClean="0"/>
              <a:t>สถานที่ในการนำเสนอ หรือ สำหรับใช้ในการขายสินค้า และ บริการ ควรเลือกทำเลที่ตั้ง หรือ ช่องทางในการขายสินค้า ให้ตรงกลุ่มเป้าหมายเรามากที่สุด สามารถเดินทางสัญจรได้อย่างสะดวกรวดเร็ว มีระบบการติดต่อสื่อสารที่ดีในบริเวณนั้นๆ</a:t>
            </a:r>
          </a:p>
          <a:p>
            <a:pPr marL="0" indent="0">
              <a:buNone/>
            </a:pPr>
            <a:r>
              <a:rPr lang="th-TH" sz="2000" b="1" dirty="0" smtClean="0"/>
              <a:t>4. </a:t>
            </a:r>
            <a:r>
              <a:rPr lang="en-US" sz="2000" b="1" dirty="0" smtClean="0"/>
              <a:t>Promotion</a:t>
            </a:r>
            <a:r>
              <a:rPr lang="th-TH" sz="2000" dirty="0"/>
              <a:t> </a:t>
            </a:r>
            <a:r>
              <a:rPr lang="th-TH" sz="2000" dirty="0" smtClean="0"/>
              <a:t>มีการส่งเสริมการตลาดในตัวผลิตภัณฑ์ ด้วยการจัดโปรโมชั่นส่งเสริมการขาย ซึ่งถือได้ว่าเป็นหัวใจหลักของการขายในขั้นต้นเลยก็ว่าได้</a:t>
            </a:r>
          </a:p>
          <a:p>
            <a:pPr marL="0" indent="0">
              <a:buNone/>
            </a:pPr>
            <a:r>
              <a:rPr lang="th-TH" sz="2000" b="1" dirty="0" smtClean="0"/>
              <a:t>5. </a:t>
            </a:r>
            <a:r>
              <a:rPr lang="en-US" sz="2000" b="1" dirty="0" smtClean="0"/>
              <a:t>People , Employee</a:t>
            </a:r>
            <a:r>
              <a:rPr lang="th-TH" sz="2000" dirty="0"/>
              <a:t> </a:t>
            </a:r>
            <a:r>
              <a:rPr lang="th-TH" sz="2000" dirty="0" smtClean="0"/>
              <a:t>ด้านบุคคล หรือ พนักงานขององค์กร จะต้องมีความสามารถในการตอบสนองผู้ใช้บริการ มีความคิดริเริ่มสร้างสรรค์  และ มีความสามารถในการแก้ปัญหาต่างๆ หรือ เพื่อการสร้างค่านิยมให้แก่องค์กร</a:t>
            </a:r>
          </a:p>
          <a:p>
            <a:pPr marL="0" indent="0">
              <a:buNone/>
            </a:pPr>
            <a:r>
              <a:rPr lang="th-TH" sz="2000" b="1" dirty="0" smtClean="0"/>
              <a:t>6. </a:t>
            </a:r>
            <a:r>
              <a:rPr lang="en-US" sz="2000" b="1" dirty="0" smtClean="0"/>
              <a:t>Physical  Evidence / Presentation</a:t>
            </a:r>
            <a:r>
              <a:rPr lang="th-TH" sz="2000" b="1" dirty="0" smtClean="0"/>
              <a:t> </a:t>
            </a:r>
            <a:r>
              <a:rPr lang="th-TH" sz="2000" dirty="0" smtClean="0"/>
              <a:t>เป็นการสร้างคุณภาพโดยรวมให้กับภาพลักษณ์ของสินค้าและบริการ รวมถึงทั้งด้านปรับปรุงคุณภาพทางกายภาพอื่นๆ อีกด้วย</a:t>
            </a:r>
          </a:p>
          <a:p>
            <a:pPr marL="0" indent="0">
              <a:buNone/>
            </a:pPr>
            <a:r>
              <a:rPr lang="th-TH" sz="2000" b="1" dirty="0" smtClean="0"/>
              <a:t>7. </a:t>
            </a:r>
            <a:r>
              <a:rPr lang="en-US" sz="2000" b="1" dirty="0" smtClean="0"/>
              <a:t>Process</a:t>
            </a:r>
            <a:r>
              <a:rPr lang="th-TH" sz="2000" b="1" dirty="0" smtClean="0"/>
              <a:t> </a:t>
            </a:r>
            <a:r>
              <a:rPr lang="th-TH" sz="2000" dirty="0" smtClean="0"/>
              <a:t>กระบวนการต่างๆ ในการจัดการด้านสินค้าและบริการ มีระเบียนข้อปฏิบัติที่ชัดเจนและรวดเร็ว เพื่อให้ผู้ใช้บริการเกิดความประทับใจ</a:t>
            </a:r>
          </a:p>
          <a:p>
            <a:pPr marL="0" indent="0">
              <a:buNone/>
            </a:pPr>
            <a:r>
              <a:rPr lang="th-TH" sz="2000" dirty="0" smtClean="0"/>
              <a:t>ซึ่งทั้งหมดนี้ก็คือรายละเอียดโดยย่อของส่วนประสมทางการตลาดแบบ </a:t>
            </a:r>
            <a:r>
              <a:rPr lang="th-TH" sz="2000" b="1" dirty="0" smtClean="0"/>
              <a:t>7</a:t>
            </a:r>
            <a:r>
              <a:rPr lang="en-US" sz="2000" b="1" dirty="0" smtClean="0"/>
              <a:t>P</a:t>
            </a:r>
            <a:r>
              <a:rPr lang="en-US" sz="2000" dirty="0" smtClean="0"/>
              <a:t> </a:t>
            </a:r>
            <a:r>
              <a:rPr lang="th-TH" sz="2000" dirty="0" smtClean="0"/>
              <a:t>นั้นเอง สำหรับนำไปปรับใช้กับหน่วยงานหรือองค์กรเพื่อให้เกิดประสิทธิภาพทางด้านสินค้าและบริการอย่างดีที่สุดในทุกด้านขององค์กร</a:t>
            </a:r>
          </a:p>
        </p:txBody>
      </p:sp>
    </p:spTree>
    <p:extLst>
      <p:ext uri="{BB962C8B-B14F-4D97-AF65-F5344CB8AC3E}">
        <p14:creationId xmlns:p14="http://schemas.microsoft.com/office/powerpoint/2010/main" val="78556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8763000" cy="9541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การวิเคราะห์สถานการณ์ในตลาด</a:t>
            </a:r>
            <a:r>
              <a:rPr lang="th-TH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(Situation Analysis) 5 C’s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502688"/>
            <a:ext cx="8792792" cy="5509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การวิเคราะห์องค์กร 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(Company)</a:t>
            </a:r>
            <a:r>
              <a:rPr lang="en-US" sz="3600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th-TH" sz="3600" dirty="0" smtClean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การวิเคราะห์คู่แข่งขันขององค์กร 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(Competitor)</a:t>
            </a:r>
            <a:endParaRPr lang="th-TH" sz="36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การวิเคราะห์ลูกค้าขององค์กร 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(Consumer)</a:t>
            </a:r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</a:p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การวิเคราะห์พันธมิตรที่เอื้อต่อองค์กร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 (Collaborator)</a:t>
            </a:r>
            <a:r>
              <a:rPr lang="en-US" sz="3600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</a:p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การวิเคราะห์บริบทแวดล้อมที่เกี่ยวข้องกับองค์กร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(Context)</a:t>
            </a:r>
          </a:p>
          <a:p>
            <a:pPr>
              <a:buFontTx/>
              <a:buChar char="-"/>
            </a:pPr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การเมือง 	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Political</a:t>
            </a:r>
            <a:r>
              <a:rPr lang="th-TH" sz="3600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en-US" sz="36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>
              <a:buFontTx/>
              <a:buChar char="-"/>
            </a:pPr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เศรษฐกิจ </a:t>
            </a:r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	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Economic</a:t>
            </a:r>
            <a:endParaRPr lang="th-TH" sz="36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>
              <a:buFontTx/>
              <a:buChar char="-"/>
            </a:pPr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สังคม </a:t>
            </a:r>
            <a:r>
              <a:rPr lang="th-TH" sz="3600" b="1" smtClean="0">
                <a:latin typeface="Adobe Fan Heiti Std B" pitchFamily="34" charset="-128"/>
                <a:ea typeface="Adobe Fan Heiti Std B" pitchFamily="34" charset="-128"/>
              </a:rPr>
              <a:t>	</a:t>
            </a:r>
            <a:r>
              <a:rPr lang="en-US" sz="3600" b="1" smtClean="0">
                <a:latin typeface="Adobe Fan Heiti Std B" pitchFamily="34" charset="-128"/>
                <a:ea typeface="Adobe Fan Heiti Std B" pitchFamily="34" charset="-128"/>
              </a:rPr>
              <a:t>Social</a:t>
            </a:r>
            <a:endParaRPr lang="en-US" sz="36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>
              <a:buFontTx/>
              <a:buChar char="-"/>
            </a:pPr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เทคโนโลยี 	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Technology</a:t>
            </a:r>
          </a:p>
          <a:p>
            <a:r>
              <a:rPr lang="th-TH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en-US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5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80px-SWOT_en_sv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81000"/>
            <a:ext cx="5562600" cy="627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29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609600"/>
            <a:ext cx="6400800" cy="563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19400" y="762000"/>
            <a:ext cx="5867400" cy="501675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คำว่า "สวอต" หรือ "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SWOT"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นั้นมาจากตัวย่อภาษาอังกฤษ 4 ตัว ไ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ด้แก่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S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มาจาก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Strengths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หมายถึง จุดเด่นหรือจุดแข็ง ซึ่งเป็นผลมาจากปัจจัยภายใน เป็นข้อดีที่เกิดจากสภาพแวดล้อมภายใน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2" tooltip="บริษัท"/>
              </a:rPr>
              <a:t>บริษัท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เช่น จุดแข็งด้านส่วนประสม จุดแข็งด้าน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3" tooltip="การเงิน"/>
              </a:rPr>
              <a:t>การเงิน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จุดแข็งด้าน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4" tooltip="การผลิต (หน้านี้ไม่มี)"/>
              </a:rPr>
              <a:t>การผลิต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จุดแข็งด้าน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5" tooltip="ทรัพยากรบุคคล (หน้านี้ไม่มี)"/>
              </a:rPr>
              <a:t>ทรัพยากรบุคคล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บริษัทจะต้องใช้ประโยชน์จากจุดแข็งในการกำหนดกลยุทธ์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6" tooltip="การตลาด (หน้านี้ไม่มี)"/>
              </a:rPr>
              <a:t>การตลาด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W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มาจาก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Weaknesses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หมายถึง จุดด้อยหรือจุดอ่อน ซึ่งเป็นผลมาจากปัจจัยภายใน เป็นปัญหาหรือข้อบกพร่องที่เกิดจากสภาพแวดล้อมภายในต่างๆ ของบริษัท ซึ่งบริษัทจะต้องหาวิธีในการแก้ปัญหานั้น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O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มาจาก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Opportunities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หมายถึง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7" tooltip="โอกาส (หน้านี้ไม่มี)"/>
              </a:rPr>
              <a:t>โอกาส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ซึ่งเกิดจากปัจจัยภายนอก เป็นผลจากการที่สภาพแวดล้อมภายนอกของบริษัทเอื้อประโยชน์หรือส่งเสริมการดำเนินงานขององค์กร โอกาสแตกต่างจากจุดแข็งตรงที่โอกาสนั้นเป็นผลมาจากสภาพแวดล้อมภายนอก แต่จุดแข็งนั้นเป็นผลมาจากสภาพแวดล้อมภายใน นักการตลาดที่ดีจะต้องเสาะแสวงหาโอกาสอยู่เสมอ และใช้ประโยชน์จากโอกาสนั้น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T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มาจาก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Threats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หมายถึง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8" tooltip="อุปสรรค"/>
              </a:rPr>
              <a:t>อุปสรรค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ซึ่งเกิดจากปัจจัยภายนอก เป็นข้อจำกัดที่เกิดจากสภาพแวดล้อมภายนอก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ซึ่งธุรกิจจำเป็นต้องปรับกลยุทธ์การตลาดให้สอดคล้องและพยายามขจัดอุปสรรคต่างๆ ที่เกิดขึ้นให้ได้จริง</a:t>
            </a:r>
            <a:endParaRPr kumimoji="0" lang="th-TH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180px-SWOT_en_svg"/>
          <p:cNvPicPr>
            <a:picLocks noGrp="1" noChangeAspect="1" noChangeArrowheads="1"/>
          </p:cNvPicPr>
          <p:nvPr>
            <p:ph idx="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0" y="533400"/>
            <a:ext cx="2652736" cy="299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85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236475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TOWS  Matrix </a:t>
            </a:r>
          </a:p>
          <a:p>
            <a:pPr>
              <a:defRPr/>
            </a:pPr>
            <a:r>
              <a:rPr lang="th-TH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กลยุทธ์ขจัดจุดอ่อน เสริมจุดแข็ง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6380" y="0"/>
            <a:ext cx="241765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TOWS Analysis</a:t>
            </a:r>
            <a:endParaRPr lang="th-TH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45060" name="TextBox 42"/>
          <p:cNvSpPr txBox="1">
            <a:spLocks noChangeArrowheads="1"/>
          </p:cNvSpPr>
          <p:nvPr/>
        </p:nvSpPr>
        <p:spPr bwMode="auto">
          <a:xfrm>
            <a:off x="239713" y="1541463"/>
            <a:ext cx="2098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00CC66"/>
                </a:solidFill>
                <a:latin typeface="Angsana New" pitchFamily="18" charset="-34"/>
              </a:rPr>
              <a:t>SO Strategies</a:t>
            </a:r>
            <a:endParaRPr lang="th-TH" sz="2400" b="1">
              <a:solidFill>
                <a:srgbClr val="00CC66"/>
              </a:solidFill>
              <a:latin typeface="Angsana New" pitchFamily="18" charset="-34"/>
            </a:endParaRPr>
          </a:p>
          <a:p>
            <a:pPr algn="l"/>
            <a:r>
              <a:rPr lang="th-TH" sz="1600">
                <a:solidFill>
                  <a:srgbClr val="00CC66"/>
                </a:solidFill>
                <a:latin typeface="Angsana New" pitchFamily="18" charset="-34"/>
              </a:rPr>
              <a:t>สร้างจุดแข็งต่อรองโอกาสทางธุรกิจ</a:t>
            </a:r>
          </a:p>
        </p:txBody>
      </p:sp>
      <p:sp>
        <p:nvSpPr>
          <p:cNvPr id="45061" name="TextBox 43"/>
          <p:cNvSpPr txBox="1">
            <a:spLocks noChangeArrowheads="1"/>
          </p:cNvSpPr>
          <p:nvPr/>
        </p:nvSpPr>
        <p:spPr bwMode="auto">
          <a:xfrm>
            <a:off x="7299325" y="15716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00CC66"/>
                </a:solidFill>
                <a:latin typeface="Angsana New" pitchFamily="18" charset="-34"/>
              </a:rPr>
              <a:t>ST Strategies</a:t>
            </a:r>
            <a:endParaRPr lang="th-TH" sz="2400" b="1">
              <a:solidFill>
                <a:srgbClr val="00CC66"/>
              </a:solidFill>
              <a:latin typeface="Angsana New" pitchFamily="18" charset="-34"/>
            </a:endParaRPr>
          </a:p>
          <a:p>
            <a:pPr algn="l"/>
            <a:r>
              <a:rPr lang="th-TH" sz="1600">
                <a:solidFill>
                  <a:srgbClr val="00CC66"/>
                </a:solidFill>
                <a:latin typeface="Angsana New" pitchFamily="18" charset="-34"/>
              </a:rPr>
              <a:t>ใช้จุดแข็งที่มีป้องกันภัยคุกคาม</a:t>
            </a:r>
          </a:p>
        </p:txBody>
      </p:sp>
      <p:sp>
        <p:nvSpPr>
          <p:cNvPr id="45062" name="TextBox 45"/>
          <p:cNvSpPr txBox="1">
            <a:spLocks noChangeArrowheads="1"/>
          </p:cNvSpPr>
          <p:nvPr/>
        </p:nvSpPr>
        <p:spPr bwMode="auto">
          <a:xfrm>
            <a:off x="214313" y="4000500"/>
            <a:ext cx="2252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00CC66"/>
                </a:solidFill>
                <a:latin typeface="Angsana New" pitchFamily="18" charset="-34"/>
              </a:rPr>
              <a:t>OW Strategies</a:t>
            </a:r>
            <a:endParaRPr lang="th-TH" sz="2400" b="1">
              <a:solidFill>
                <a:srgbClr val="00CC66"/>
              </a:solidFill>
              <a:latin typeface="Angsana New" pitchFamily="18" charset="-34"/>
            </a:endParaRPr>
          </a:p>
          <a:p>
            <a:pPr algn="l"/>
            <a:r>
              <a:rPr lang="th-TH" sz="1600">
                <a:solidFill>
                  <a:srgbClr val="00CC66"/>
                </a:solidFill>
                <a:latin typeface="Angsana New" pitchFamily="18" charset="-34"/>
              </a:rPr>
              <a:t>ใช้โอกาสที่มีเปลี่ยนจุดอ่อนเป็นจุดแข็ง</a:t>
            </a:r>
          </a:p>
        </p:txBody>
      </p:sp>
      <p:sp>
        <p:nvSpPr>
          <p:cNvPr id="45063" name="TextBox 46"/>
          <p:cNvSpPr txBox="1">
            <a:spLocks noChangeArrowheads="1"/>
          </p:cNvSpPr>
          <p:nvPr/>
        </p:nvSpPr>
        <p:spPr bwMode="auto">
          <a:xfrm>
            <a:off x="7500938" y="4000500"/>
            <a:ext cx="1417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00CC66"/>
                </a:solidFill>
                <a:latin typeface="Angsana New" pitchFamily="18" charset="-34"/>
              </a:rPr>
              <a:t>WT Strategies</a:t>
            </a:r>
            <a:endParaRPr lang="th-TH" sz="2400" b="1">
              <a:solidFill>
                <a:srgbClr val="00CC66"/>
              </a:solidFill>
              <a:latin typeface="Angsana New" pitchFamily="18" charset="-34"/>
            </a:endParaRPr>
          </a:p>
          <a:p>
            <a:pPr algn="l"/>
            <a:r>
              <a:rPr lang="th-TH" sz="1600">
                <a:solidFill>
                  <a:srgbClr val="00CC66"/>
                </a:solidFill>
                <a:latin typeface="Angsana New" pitchFamily="18" charset="-34"/>
              </a:rPr>
              <a:t>หาวิธีเอาตัวรอด</a:t>
            </a:r>
          </a:p>
        </p:txBody>
      </p:sp>
      <p:sp>
        <p:nvSpPr>
          <p:cNvPr id="51" name="วงรี 50"/>
          <p:cNvSpPr/>
          <p:nvPr/>
        </p:nvSpPr>
        <p:spPr>
          <a:xfrm>
            <a:off x="1500166" y="2285992"/>
            <a:ext cx="785818" cy="78581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S</a:t>
            </a:r>
            <a:endParaRPr lang="th-TH" sz="44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52" name="วงรี 51"/>
          <p:cNvSpPr/>
          <p:nvPr/>
        </p:nvSpPr>
        <p:spPr>
          <a:xfrm>
            <a:off x="3071802" y="571480"/>
            <a:ext cx="785818" cy="78581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O</a:t>
            </a:r>
            <a:endParaRPr lang="th-TH" sz="44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53" name="วงรี 52"/>
          <p:cNvSpPr/>
          <p:nvPr/>
        </p:nvSpPr>
        <p:spPr>
          <a:xfrm>
            <a:off x="5786446" y="571480"/>
            <a:ext cx="785818" cy="78581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T</a:t>
            </a:r>
            <a:endParaRPr lang="th-TH" sz="44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54" name="วงรี 53"/>
          <p:cNvSpPr/>
          <p:nvPr/>
        </p:nvSpPr>
        <p:spPr>
          <a:xfrm>
            <a:off x="1571604" y="4714884"/>
            <a:ext cx="785818" cy="78581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W</a:t>
            </a:r>
            <a:endParaRPr lang="th-TH" sz="44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45068" name="Line 13"/>
          <p:cNvSpPr>
            <a:spLocks noChangeShapeType="1"/>
          </p:cNvSpPr>
          <p:nvPr/>
        </p:nvSpPr>
        <p:spPr bwMode="auto">
          <a:xfrm>
            <a:off x="4643438" y="1196975"/>
            <a:ext cx="0" cy="482441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14"/>
          <p:cNvSpPr>
            <a:spLocks noChangeShapeType="1"/>
          </p:cNvSpPr>
          <p:nvPr/>
        </p:nvSpPr>
        <p:spPr bwMode="auto">
          <a:xfrm>
            <a:off x="1908175" y="4076700"/>
            <a:ext cx="5688013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Text Box 17"/>
          <p:cNvSpPr txBox="1">
            <a:spLocks noChangeArrowheads="1"/>
          </p:cNvSpPr>
          <p:nvPr/>
        </p:nvSpPr>
        <p:spPr bwMode="auto">
          <a:xfrm>
            <a:off x="4932363" y="4365625"/>
            <a:ext cx="2447925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การลดต้นทุน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การสร้างพันธมิตรทางการค้า</a:t>
            </a:r>
          </a:p>
        </p:txBody>
      </p:sp>
      <p:sp>
        <p:nvSpPr>
          <p:cNvPr id="45071" name="Text Box 18"/>
          <p:cNvSpPr txBox="1">
            <a:spLocks noChangeArrowheads="1"/>
          </p:cNvSpPr>
          <p:nvPr/>
        </p:nvSpPr>
        <p:spPr bwMode="auto">
          <a:xfrm>
            <a:off x="2555875" y="4292600"/>
            <a:ext cx="1655763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การเน้นการสร้างเอกลักษณ์ให้กับผู้มาใช้บริการ</a:t>
            </a:r>
          </a:p>
        </p:txBody>
      </p:sp>
      <p:sp>
        <p:nvSpPr>
          <p:cNvPr id="45072" name="Text Box 19"/>
          <p:cNvSpPr txBox="1">
            <a:spLocks noChangeArrowheads="1"/>
          </p:cNvSpPr>
          <p:nvPr/>
        </p:nvSpPr>
        <p:spPr bwMode="auto">
          <a:xfrm>
            <a:off x="4932363" y="1484313"/>
            <a:ext cx="2303462" cy="176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ความแตกต่างที่เป็นตัวตน คือ การสร้างเอกลักษณ์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นำเสนอสินค้าและบริการเน้นการให้ความรู้ และตำนานของเสื้อผ้าเครื่องแต่งกาย</a:t>
            </a:r>
          </a:p>
        </p:txBody>
      </p:sp>
      <p:sp>
        <p:nvSpPr>
          <p:cNvPr id="45073" name="Text Box 20"/>
          <p:cNvSpPr txBox="1">
            <a:spLocks noChangeArrowheads="1"/>
          </p:cNvSpPr>
          <p:nvPr/>
        </p:nvSpPr>
        <p:spPr bwMode="auto">
          <a:xfrm>
            <a:off x="2411413" y="1341438"/>
            <a:ext cx="2376487" cy="268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>
                <a:latin typeface="Angsana New" pitchFamily="18" charset="-34"/>
              </a:rPr>
              <a:t>การเน้นการสร้างกลุ่มวัฒนธรรมของศูนย์ฯ (</a:t>
            </a:r>
            <a:r>
              <a:rPr lang="en-US" sz="2000">
                <a:latin typeface="Angsana New" pitchFamily="18" charset="-34"/>
              </a:rPr>
              <a:t>Community) </a:t>
            </a:r>
            <a:r>
              <a:rPr lang="th-TH" sz="2000">
                <a:latin typeface="Angsana New" pitchFamily="18" charset="-34"/>
              </a:rPr>
              <a:t>ที่เน้นการสร้างสรรค์เสื้อผ้าบ่งบอกความเป็นตัวตน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>
                <a:latin typeface="Angsana New" pitchFamily="18" charset="-34"/>
              </a:rPr>
              <a:t>การใช้ </a:t>
            </a:r>
            <a:r>
              <a:rPr lang="en-US" sz="2000">
                <a:latin typeface="Angsana New" pitchFamily="18" charset="-34"/>
              </a:rPr>
              <a:t>WWW. </a:t>
            </a:r>
            <a:r>
              <a:rPr lang="th-TH" sz="2000">
                <a:latin typeface="Angsana New" pitchFamily="18" charset="-34"/>
              </a:rPr>
              <a:t>ของศูนย์เพื่อเป็นสื่อกลางบอกเล่าไปยังกลุ่มลูกค้า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0400" y="6488668"/>
            <a:ext cx="21336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ตัวอย่างการวิเคราะห์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8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713</Words>
  <Application>Microsoft Office PowerPoint</Application>
  <PresentationFormat>On-screen Show (4:3)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รหัสวิชา AIM3304  รายวิชา ธุรกิจงานสื่อสารการตลาด   </vt:lpstr>
      <vt:lpstr>PowerPoint Presentation</vt:lpstr>
      <vt:lpstr> กลยุทธ์ส่วนประสมทางการตลาด Marketing Mix Strategy </vt:lpstr>
      <vt:lpstr>PowerPoint Presentation</vt:lpstr>
      <vt:lpstr>แนวคิด ส่วนประสมทางการตลาดแบบ 7P </vt:lpstr>
      <vt:lpstr>PowerPoint Presentation</vt:lpstr>
      <vt:lpstr>PowerPoint Presentation</vt:lpstr>
      <vt:lpstr>PowerPoint Presentation</vt:lpstr>
      <vt:lpstr>PowerPoint Presentation</vt:lpstr>
      <vt:lpstr>TOWS Matrix</vt:lpstr>
      <vt:lpstr>PowerPoint Presentation</vt:lpstr>
      <vt:lpstr>กลยุทธ์เชิงรุก (SO Strategy) </vt:lpstr>
      <vt:lpstr>กลยุทธ์เชิงป้องกัน (ST Strategy)</vt:lpstr>
      <vt:lpstr>กลยุทธ์เชิงแก้ไข (WO Strategy) </vt:lpstr>
      <vt:lpstr>กลยุทธ์เชิงรับ (WT Strategy) </vt:lpstr>
      <vt:lpstr>Product Life Cycle</vt:lpstr>
      <vt:lpstr>คุณสมบัติของรองเท้ากีฬา Nike</vt:lpstr>
      <vt:lpstr>Brand Positioning </vt:lpstr>
      <vt:lpstr>Brand Positioning </vt:lpstr>
      <vt:lpstr>PowerPoint Presentation</vt:lpstr>
      <vt:lpstr> HOMEWORK งานเดี่ยว  </vt:lpstr>
      <vt:lpstr> HOMEWORK งานกลุ่ม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พฤติกรรมผู้บริโภค 2(2-0-4)  (Consumer Behavior)</dc:title>
  <dc:creator>TAO</dc:creator>
  <cp:lastModifiedBy>TAO</cp:lastModifiedBy>
  <cp:revision>16</cp:revision>
  <dcterms:created xsi:type="dcterms:W3CDTF">2020-06-09T06:44:17Z</dcterms:created>
  <dcterms:modified xsi:type="dcterms:W3CDTF">2021-12-09T07:01:01Z</dcterms:modified>
</cp:coreProperties>
</file>