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73" r:id="rId2"/>
    <p:sldId id="275" r:id="rId3"/>
    <p:sldId id="274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17-May-23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097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17-May-23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447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17-May-23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7052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17-May-23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50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17-May-23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4817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17-May-23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878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17-May-23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82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17-May-23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281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17-May-23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093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17-May-23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187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17-May-23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30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17-May-23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60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17-May-23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24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17-May-23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07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17-May-23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427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17-May-23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760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7C660-3417-450C-AC0F-D8E1FA702E9A}" type="datetimeFigureOut">
              <a:rPr lang="en-US" smtClean="0"/>
              <a:t>17-May-23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1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5560" y="2132856"/>
            <a:ext cx="7848600" cy="1600200"/>
          </a:xfrm>
        </p:spPr>
        <p:txBody>
          <a:bodyPr>
            <a:normAutofit fontScale="90000"/>
          </a:bodyPr>
          <a:lstStyle/>
          <a:p>
            <a:r>
              <a:rPr lang="th-TH" sz="4800" b="1" dirty="0"/>
              <a:t>รหัสวิชา </a:t>
            </a:r>
            <a:r>
              <a:rPr lang="en-US" sz="4800" b="1" dirty="0"/>
              <a:t>MCA1109 </a:t>
            </a:r>
            <a:br>
              <a:rPr lang="th-TH" sz="4800" b="1" dirty="0"/>
            </a:br>
            <a:r>
              <a:rPr lang="th-TH" sz="4800" b="1" dirty="0"/>
              <a:t>รายวิชา</a:t>
            </a:r>
            <a:r>
              <a:rPr lang="en-US" sz="4800" b="1" dirty="0"/>
              <a:t>  </a:t>
            </a:r>
            <a:r>
              <a:rPr lang="th-TH" sz="4800" b="1" dirty="0"/>
              <a:t>การนำเสนอเชิงนิเทศศาสตร์ 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88088" y="5105400"/>
            <a:ext cx="3376464" cy="1752600"/>
          </a:xfrm>
        </p:spPr>
        <p:txBody>
          <a:bodyPr/>
          <a:lstStyle/>
          <a:p>
            <a:r>
              <a:rPr lang="th-TH" b="1" dirty="0">
                <a:solidFill>
                  <a:schemeClr val="tx1"/>
                </a:solidFill>
              </a:rPr>
              <a:t>อ. อิสรี ไพเราะ(อ.ต๊ะ)</a:t>
            </a:r>
          </a:p>
          <a:p>
            <a:r>
              <a:rPr lang="en-US" b="1" dirty="0">
                <a:solidFill>
                  <a:schemeClr val="tx1"/>
                </a:solidFill>
                <a:hlinkClick r:id="rId2"/>
              </a:rPr>
              <a:t>isaritiaw@gmail.com</a:t>
            </a:r>
            <a:endParaRPr lang="th-TH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MB. 0863583508</a:t>
            </a:r>
          </a:p>
          <a:p>
            <a:endParaRPr lang="en-US" dirty="0"/>
          </a:p>
        </p:txBody>
      </p:sp>
      <p:sp>
        <p:nvSpPr>
          <p:cNvPr id="15364" name="AutoShape 4" descr="data:image/jpeg;base64,/9j/4AAQSkZJRgABAQAAAQABAAD/2wCEAAkGBhQQEBAQEBIPEBAQDw8VFRQVDw8QFBQQGBAVFRUUFRUXHCYeFxkjGRQUHy8gJCcpLCwsFR8xNTAqNSYrLCkBCQoKDgwOGg8PGiolHyQtKTAvLCwsLSwvKjU0LCksLy0qKi4sMCwpLCwwLCwsKSwpNCwsLCwqKSwpLCwpLCkpLP/AABEIAMMBAwMBIgACEQEDEQH/xAAbAAABBQEBAAAAAAAAAAAAAAAAAQIEBQYDB//EAD8QAAIBAgQCCAMFBwMEAwAAAAECAAMRBAUSIQYxEyJBUWFxgZEyocEHI0JSsRRicoKS0eGisvAzY8LSFmSj/8QAGwEBAAIDAQEAAAAAAAAAAAAAAAEFAgMEBgf/xAAzEQACAgIBAwEFBgUFAAAAAAAAAQIDBBESBSExQRMiYYHBMnGRodHwFSMkUbEUM0Lh8f/aAAwDAQACEQMRAD8A9xhCEgBCEIAQhCAEIQgBCEIAQhCAEIQgBCEIAQhOdarpEA6Qkb9s8PnF/bB3GTojaJEJwGLHjHDEr3xobR1hOYrr3iOFQd495BI6ES8WAEIQgBCEIAQhCAEIQgBCEIAQhCAEIQgBCEIAQhCAEIQgBCEIAQhCAEi408vWSpDxx3HlJXkh+CNeES8S8zNYt4l4l4l5JA68NUZeF5AJGFqHWB3yylXgReoPAGV/EfFJwtVEVA4td+d7HlaZQrlZLjEwtvhRXzn4NJCVOR8Qri9ZRGVU07m25IvYDnLaYTg4PjLyba7Y2x5we0EIytVCqWPJQSZisx4qcsQpKjuE2048rn7pzZebXipOfqbiEzfD+fNUYI5vfke280kwtqlVLjI2Y2TDIhzgEIQmo6QhCEAIQhACEIQAhCEAIQkCvnVJDYtv4bzKMXLwjCdkK1ub0T4Tlh8UtQXQgidZDWuzMk1JbQQhCQSEIQgBIGNPW9BJ8wXGlKtWqsgqClTpFaqlNYqMyAKabkECxNQ2t3TTdfChcpmyur2j1vQ3H/aFhqYbQXqsFqbBWQakNipLWt52tM3mP2g16jAUbUFFWjYgKzlWQlkfVceo7paYHhqhSqA6TUK1641VDqvS6LUQV+E9Yje19pWYjhBCFakzU3CYVrEl0atUZlJN7lQNtlsN+UrP4pGb13SLeqvErf2W/i+/5FhlP2mKwH7VT6MlWYsl2UIDYXX4r3HZNZgc3pVxelUR9gSAesoIuNSndfWeQZnkdagGvTZlCMiug6QNoq9drLdlUcrsBzk/D8M4guSR0IGJo6rvZjTZgisum4bmdiROqOckttpozyOn40lyrlx8/Ffh5PQMz4xw1AdaqrsadR1VOvrCgkgMOqDt2kSgbirEYxlp4amaFDEUXCV3VrpVUOTZlJU/Dy585wyvhGlQalqvVqJiaqBiLIydEzEGnci97j0khMX0fQqoAUHEuAAAADUIFgOW1Qzjt6lKfar9+TjmsbH+ynJ/3f0X4eTZcGU3FACs/S1F1Kz/AJiHO/lJmfZEuJS9rVFHVPL+U+EbwvTth1Pad/ff6y4l5XKUNPffsVVsY2qSkuz2eW4PMHwdYkDQL2Zbcj2giehZdnVOsgYMFNtwSBY+vOQ+IOGlxI1LZaoHPsYdzf3mTfJq9LqlHUcr/Evut5aSdWTFNvUighHIwJtRXKD/AH8jeY9Omo1EQglkIFiDv2Ty7GIVdtZC2JuG2K+Bk6niHQ7MysO4kbxlfH1WcO7pUK8hVw+Hqj3K6v8AVN9FU6G+PdfgceXk1ZaXtE4tfP8AQv8Ag3AFiKu+gcja1z4d82cx2W8bWstdEHIaqYI/0m9vea6jWDqGU3DC4M4MxWOfKa0XPTJY6r4Uy3rz6P8AAfCEJxFqEIQgBEJimY3Ps7YsQCQoOwm+iiV0tI48zMhiw5SNgtQHkQfWOnm2GzxlYEMR6zcZLmgxFPUPiRtLfxaQf0Im3IxZU9zRhdRhldktMsYRLwvOQsyHnFYpRdhztPK8dmx1HftnrONZNJV+TAi252nlGf8ABtfpWagFrozbBatOkR/EKhHyJllg2RgnsoerY07mnH8C+4PzhjWpoLkOSD4CxN/eegzJ8F8InCqHrFWq22CnUFvz63aZq5zZU4zsbid/T6Z00qMxZFx2YLRF2PkO2SZ57xlmhWs6luXIdw0rt87+sxx6lbPizLOyHj1c4ruaelxShNiCB53lzSrBgGUggzxujmR1T0Xg/EM6VL/CClvPTv8ASdWXixrjyiVvTeoWXzcLDQzG5sdVar50F/qxJB+SzZTO4nAqzM1rEte4JG97g7SgzMSWTFJPWj0cLVW+5QV3IVz/ANvMD69KFX5Tvp+809n7TTX0TD6/1EmVMqFiAxAsRvY9Um59zIxZFa5clg7NsABcpp7e4Sq/g2VLtBJ+fD/XRNnUKKu9j0Qn61Ikczg6xHnXa4+ayRVN3cf/AGqKjySktUfMGH7LZRouy6cKnZcLTqFmJHiD2d05VatiGIItVrOdjy0lE9wR7Tjtw76m1KDXy+ZvhkV2R5QkmiNUzAJoJ7Di6n/6EA/0uZU08QpKJbdcPTH8zE3/ANgkTH4k6dJvcYZV/ma4PrcCLlPXxAH/AHEHoFB/8p1U469f33/7OC2+TlpfvwevZPT00UHh/iTZxwq2RR+6J1npn5Ml4FiQhIJPNOI3FOtXPL7xvmSZRPiSdzffkLWHnaXPFjXr1PGsfkT/AGlGzXJ9J6aj7CPn+X/uyXxZzoZhrrVaR501otf+MP8A+nznqXBmI1YYD8rEek8xwuD/AOtVHM1ACf3VAA+d56BwFU+7YeJ+k5cv3qH8GWHTv5eZHX/KP0X1RrIRLxZRHsBIQhJAGefcR4Mo7A7cyPEd83OMxgpi55nkJms3xaVlIqL0gANgAAw/hOxB9Z24kpwfJLsVHU4VXR4Semjz7G4opcjsBN7iehfZvh6gwnS1QVNdtSqRYhANINvGxPlaY/LM2weHrFqmBxLMDsz1Fq28kZrT0vKs8pYhQaZIuPhZSjexm/MsnNa4vRy9Lopqlvmm/wCyLGR8djBSXUeZ2A7zYn6TveYnN89LY2thmNlpqgpjb4igZj5m4HpK+qKlNJlzkWOFUpR8jMdnzFidRkHFUqOMGjEIr/law1qfA/TlIONveQXzDow7X+Fe/e/ZPROmCh2PDRybpW9yRg8yGDZlSpVupt/1G0+HV5T0ThfO/wBqo6z8atpbx2BB+fyng2Y570mKqjYWIAsQQRaeg/ZRnH3tWix+NAy+ak3+TH2lfkRjZXyXlF7hSspvUZN6f7X6Hpz1AoJOwExHGvDqY0irRqaKygAhtSpUA5X22bx8u4Tjx7xccPiKeGXVc0VqDeytqd1377aOXj7VuTYupjA5clKS9Vjvct+Vd+drb9l5oopaXtEzszMqPJ1SjtFblHA2LqVQrUxTRWBNRq1MrYHsCMSfaerZVlq4emKa7nmT3tMBRyLC02LIKysfxDEVFPyMukzWpQQMjvVpr8Qc6mA8+0eM23122JbZzYuTj1NuK/Pf0X5GxvOFTCK3ZY+ETD4oVER15OoI9RFNa0rNaL/aa2YzNc4KhwbBRUqKCOZCvZb+/wApn2xhJ9ZNz7L2q0UXS4dqyEEC+kkNcsPy72PnfsmbbXh30V1dWJsLqdz+6eTekucGyKjp+TyvV6LJz5Lwa7KsQezumgKgykybKKlSi7FWolqb6NQsxOk6Tbs3mcyPMClXDNc6OmVXW5sUYgbjkbXJ9Jy5lkZT90selUTrq9/1NvWwCN8SKfNQZHoZFRR1dUCsD2bb99p1zasy4jRTIVAqXFr9YliT7afaSOGan7RRWu9h95UAA5EK2kE38jOJqL7tFpxezSLsAO4RbznrhqmJuOl4ExmqRszr6aNVu6m3vawhLb0RKWk2eZZ3X11CdzdnblfmT/eVlP6yficQFNyL7ge5A+sZiqFjcT00GlqJ8/ug5bsLLKMAXweJt8QRnHpUufkDL/gRSAdQKk6ufdtG8H4NXpPTYXV6diPAmS+FsLVR3WqpUU2Kg2sCLW27++V91nu2Q+ZeY9P8yi1L01/6aeES8SVB6UW8ZVrKg1OyqO9iFHuY68xf2huQ+Fvun323Zr6m/na/zgktuKqmmkK6jWFDfCeY0kix8xb1mUwfEVCqNnCk9jbfPlK2kwsQjPTDcwjFQT3leR9RM/U4IcG+GrfyOLj3E7Kb+C0yry8N2S5RNXmONUHqsjNa9gVJA75VjOXVwymxBuD49kx+brXwtRenQ06yC4PMOnbY9olhTxwqItReTD2aW1dsZrR5u/GnVLl3/Q96y7GitRpVV5VKaN7i9pjuJuFxXxjV1r9H1KYIVA56Rbi5OoW6unbwkfg/iO2XV03L4QM1hct0BbUSo53W7j0E6UKq6futOk73XtuL3J5km9995V14/vtN+D0F+c1XFpb2u/6FbnWBq00LipSa176m6H2Jv7XmNxFcuR0i9TUC2ncHwLDa03WZZYlcfeKGI5HtEpqOQU6T6gzKR+Xqn3EsPZzlHjy/Ipf9RTCfLh+ZgeI6WvGLUSwNRdrWALAbD12EsuF8zNOslZWKGnZgbXv4Ed3OaLinK6eIQuiqMTRGtGGxfTuUe3O4Fr8wZg6WJUMWQnS41eR7R7k+845xlUnFltVZXktTj6G54qqvmVSjW6SilSijKPu2XUCSRfrG3M+80mWIaWDoISLhCTblqJNz7zy9MxI3uAJtOFc+FWk1N2BNM7WYE6T4c7X7fGTiySlpmvqVblXuPks2rG8scC2oMv5lI9xK12X8wtI+Y8SUsLTJuGqOCEW9ifHwEtbpR4HmcWuftdG14TzDXhVAN+jd19AxI/WcOJOJlw5WmxAZwWtvfQDbYefb4TDfZ5xSKJqUqmoqw1DSLkNf/MjfaXXqV6+HrUKdYrTpgE6L2Oskiwvta0pHFRu2/B7KMpWYuo9n4NIvEob4bGV2IxmJL6qWKKC/w6EUepA3mNw+aLyJ0ntBllhcyI2DXHZc3t4yyUapeiKGU8iHiTN7lWcVyLVWB/eBsbysp8Khma1ZijNq06QGXe+x/wASny/NvvBTJ61gfSazL6nWXx2mu7FrcW4m3G6jkQsjGx9vidMRXOqtUO+kOf6aYH0lvwkujBYcd6av6mLfWVWIyio1OqgK3qBwGN9tR7R5Ey2y7DNTpol/gRV9haU56lFwHjw8hqDOoMgkkB5VcUYjThmH5mVfnf6Sbrmc4zxdkppftZvlYfqZvojysSOTMs4USfwMnRpdJXpp+9f25fMiWnEVAJXqKOQbb1AP1nHhGnrxWrsW3/t9BJPFFS+Iqea/7Flty/qOPwPNOGsLl/eX0ZfcGnq/yfWacGZXg82X+T6zSh5WZa/msv8Apj/pona8IzVCcpZDyZneOsB0uDdh8VAioP4QCH/0kn0l+WjHsQQdwQQR3jtkDZ4zTrydgsbpYHxEiZzl5w2Iq0d7I3VPfTO6n2NvMGRkqyDIuvtMpCvg6dUWLU7H07R7Xnm3DtY6zQ7Kh6vg3YfaemO3T4R6Z3IBnleX1eixKX2NOqFPkTYH2M6qZuK7HBk0qbXLwz0nKsnqYaqtZGFQEMrp8Oukws6/UeIEzVeviMG5Oiqqkk6gCQLm55X2uTNXhsdsJPp4wHZgDMFfPe2Zyw6nHilpGay7jzULNpb5H5bfKNbiYVazU2ATloYHZvAzQvwjhcW3WQIx/EvVb3EwXHHDb5dVVdRqJzR+Rt2q3jynbVllVkdMXr3X+C9XF6W9bGYDEZYaVatd+qtR9Kk/hJuPkR7TT4bHdLTWp2kWb+LvlbnlEalxJJ2Uoy/h1aSAxHiD8hNmX78FNehp6Y/Y2OuXqbL7OsjRE/aqyaqji9Mso0005Ai/N23N+wW7bzXY3on3dFcjl1QWHkeYmP4f4sBp0aVa2oUksw2GjdVuO8abGaSnVVxdSCPA3mVdUHFGq/JuhN7Rkc1qqKvVoYlV7fvgf9JH1kV+GDiKdToqoeoai1EWoppEELbTquynbUL3HObarRB5gGcqJVDsADN7x1NeWckeoSqf2UvkecYajVwtY06yPSfTcBhzF+ankw35i80eEz5h2+80WZ4AYqk1JrXIJQ23SpbYg9ncfAzzajij27HtHcZXX1uuXf1LzCyI3w93to2xxdGsLVqdN/NQZy/+KYaob0nqUSe5tQ9mmew+LtLXCY8giaU2vB1ySl2ktnLiPhuvgjRr3FSlYL0i3+IEldS9lwSJq8pxepFcdwMkV8QKuCZXGpQVJHetxf5XlBwyxQPRbnRqMndsDsfa07sWxy3GRT9SojBRnA9KpPqUEdoBnQGVeU4waLMQLHa/jLSV1sOEmi7x7lbWpfAXXA140iNKzA3nPEZgFBJ5CY3ibMFrG4bZQNiLWM2FXDhgQRcGU+I4ZpMb6PmbTpx7IVvk/JX5tFl8eEWteuyk4Sxq02Yki5B7e+30Ej5pjS9Vj+Yk+55S0xWStT3pUwee1gfkech4bAk/HSqggi3UYA+p/vO6icXJ2tlTm1zjCOPBP79dmafhw6U/lWXqVpQZXRcfEunuF7+8uKaGV18lKbkXeHB10xg/QmCpCcgsJoO07loxnjGecXqSCTGfaLhRroVRzKOhPgpDD/c0xo35G89D4pN1osfw1hfyZWH62mTbBUhjnSoo6OphyRYlbOrruLcjYmQzJDMlxWltJ5NtMFx/kjU8R0tK4JO9u7sM3NagtKoulyyFgN7agb7XtsRGcbUQKaVCOYHqeyEQyBkuYGpRpsdmKi47mtv85a08TMjkWMbU6sAO1QPn9JfrUkEo0OW46zDeQ/tUp9Lh0qfl/wCf3kKhiLES0z1enwTDmQD+kyi9MxmuUdHmmSV9N6Z5ODb+MXtPRsLwbQq0NNQsWdRqOoi58uzeeUJXsTuAyncdzCet5TmF6akHmoPynRbY9JJ9jix6Y83KS79imzL7OqyBThnVxTUqA2zEatQBI2237O2VDYzE4U2rU6qW/FYkf1CekUMwkwYhHFnAIPeJhC+UTZdh12GCwPFxYDrA+gnfA58WrNSqaQbjSRtcFQwv6H5GaevwBhcSbqvROfxIdO/iORmG4yyCrl+JpBjqVlVVqD8Vj1SR2EbDyvO+rL395TZHS9J+q/wbSlzDc7WtudvSeaZ9huixeITs6Z2H8LnWvyYTfZNjulpK3eN/PkZnuP8AAgGlieQa1J/4gCUPquofyibcyPKCkjl6VP2dzrfr9DOUq0nYbEcpV0z3ESXSlWeja7m6wFfVhqq/uH9JGSsgxAqIyt0yWYBlPWXkbDvBt/LG8OVLqy96zJZTkzpiajKWulR7aiSApNxz7LGZ1Wezls1ZOP7evij0vLvvKqKfhLC/pvNkJg+GccGxCKdJChyWsQAQtxvN0pmzJuVrTj4NHT8WWNGSnrbZ0AhpgI8TlLIZoiGlO1ooEgaI/QQGHknTF0wTo4pStOyrFCxwEE6HCEBCCSK5kaq0k1JErCYmRS59T6WmUBsdSsD4qwP/ADzmTzbL3qVadQHRoBBtuTcWt5Tb4ijeVtbCSAYrF4VgLm5tY+xvJfF414JG7tJ+cusTluoEHtBErcwy13w3QbXtbVva3faSDFZbQ++S3aSPlL2u4RtL3Q9moFQfInYwGTdCA3MqVN/USbxjvh6L/lemfTUIYREA7pc5XV1IyHtExjZhpN028Ow+k0nCuYCs1uTLa4+ogHnHEuRacU1luGO/ge+bXhfEEUEQndAF9ht8pw47UUqvLrG9pVcL409I6E3uAR+h+klkLybyniZLpYuUqVJ3StMTI1OWY+zDeR/tJTpaFJ7XNOrSI/qAPyJlZg8TYiWfEP3uEcdyzKL00zCa3FozeUfdV6tH8JPSJ5E9YehlzmOCFejUon8a9U91RSGQ+4EzoxS2pVdaF6dtViOsh2bbn3N6TRdNcC0vavfhwZ4zK3TarY/eeecSZNXpaKzhVBYrdSD1iLgOBvewPsZV4XMWU9cXHeOc9A4wwmvDU7cxWB8+o4mJqZfa8qr4KubjE9NiXSvpU5+WbfhRQ41DkRMxmOdF8Y2Hp7IrEOe1m228t5p+Cxal/J9JnsPw6WrmuuzM7HwNzeaWdcV2NhSrtTGHFNQxKsLE2ABtcn+02mExOoC/OZXLsISUZvwqQB5kG/ymjw4jfbRi4+9stEadFkak07qZBkdRHARojxBIoEW0QRwgkLRbQigQAhHQgENxOLpJRE5ssxMiC9KR6lCWLJOLU4BVVcPIdXCy7anI1WjAM7jMEGVlPJgRKfOMuarR6Enb81t7eU11XDyHVwkAwD8O6eUl8M0OixFvzL+h/wAzT1sFID5aVqJUXfSTcdtjbl7QCg+0Kleuh71P0lHkmDtXQ99x7j/E1XFGXtiKlMqDZQbk7dnISFRwHRMh7nX9bSSPUsGUA2uL90XTJPF1Bf2bpAqhxbrAANbz5zMrmjIeqdQ7jv7GYmRoaT2M0OHfXRZT3TIYDOEqnSeq3ce3yM1uU0za3hAPHa+TuMTWpF6llqMQutwNBN12v3G3pPRspxLrSXplChVA1FrXsOZHfInED0sNUatUALcgLC5PdIvD+ZHGVA9QDQG6qW2A8u+b4Wyh3izltxq7u01ss8xxZqp1F1qKtMC3PSVa5Hfvb3kOtkpcEDa4lni8WyV3p0kuTo3vpVRbw3v4fOW2Cw5sL7mTN8km33MKo+zbilqPoVeQ4F6VMoVudNgQRY7ePKWWX5ToVQbEgC/naWlKhJdOjNR0bOGHw9pOppHJTnZKcEjqYkhBOaJOqiAPWdBGKI8QSOEcIgiwBRFEBFgCwhCQDiRGETqRGkSDI4FZzZZIIjCsAisk5PTkwrGMkAgPRnB8PLI04xqcAqHwsjvhZdNSnF6EAoauElbmOWllOn4gVI7OTA/Saiph5Fq4aAZbPwXwppgHWRa1jzmXTJ3A609Fq4SQ6uB8IBhHy4ieh8HuWopq3Onn2ynxOBt2Sz4Qf7sDz/WGDI8Y4I1sVU7QtgB3dphwpgmoNZgbXNiBeX1bD68RW/jH+0S2weX27JJBwwuCLVKlQi2phbvsBz/WXFChOlDDyZToyTBoZTpySiRVpzsqQNCKk6qsVVjwIJ0AWPAgBHgQSKBHAQAiiAKBFEAI4QAgIRRIAsIRYByIiER5ES0gyOZEaROtohEA5FY0rOxEbpgHApGlJIKxpWARmpzm1KSysaUgEFqU4vh5ZGnGGlAKp8LOD4K8ujRidBIJKFsrB7ImFyMUySh0gk3Fri5527pf9BE6KAUtDJFQsRclmuSe0/TlJiYS0nilHCnMjFkVaE6rSncU48JJIOSpOgSPCRwWAMCx4WOCxwEAaBHARQI4CAIBHWgBHSAIIsIogAIsIsAIQhBI2JCEgkIhiQgAYkIQBLRLQhAGmJaEIAERtoQgBpiWhCQSFo0rCEkgNMUCEIIFtHgRISSB1osISQLHAQhAFtCEJAHQhCAKIsIQBYQhACLCEA//2Q=="/>
          <p:cNvSpPr>
            <a:spLocks noChangeAspect="1" noChangeArrowheads="1"/>
          </p:cNvSpPr>
          <p:nvPr/>
        </p:nvSpPr>
        <p:spPr bwMode="auto">
          <a:xfrm>
            <a:off x="1524001" y="-904875"/>
            <a:ext cx="2466975" cy="1857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0" y="228600"/>
            <a:ext cx="27432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Week  15-16</a:t>
            </a:r>
          </a:p>
        </p:txBody>
      </p:sp>
    </p:spTree>
    <p:extLst>
      <p:ext uri="{BB962C8B-B14F-4D97-AF65-F5344CB8AC3E}">
        <p14:creationId xmlns:p14="http://schemas.microsoft.com/office/powerpoint/2010/main" val="15154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4867F21-7533-41D4-AF6A-CAB574182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818826B-EA3B-4A89-80C3-E79813264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sz="3200" b="1" dirty="0"/>
              <a:t>แนวทางการแก้ไขปัญหาด้านจริยธรรมและจรรยาบรรณของสื่อมวลชนในโซ</a:t>
            </a:r>
            <a:r>
              <a:rPr lang="th-TH" sz="3200" b="1" dirty="0" err="1"/>
              <a:t>เชี</a:t>
            </a:r>
            <a:r>
              <a:rPr lang="th-TH" sz="3200" b="1" dirty="0"/>
              <a:t>ยลมีเดีย (</a:t>
            </a:r>
            <a:r>
              <a:rPr lang="en-US" sz="3200" b="1" dirty="0"/>
              <a:t>Social Media)</a:t>
            </a:r>
            <a:endParaRPr lang="en-US" sz="3200" dirty="0"/>
          </a:p>
          <a:p>
            <a:r>
              <a:rPr lang="th-TH" sz="3200" dirty="0"/>
              <a:t>ที่ผ่านมาในวงการวิชาการด้านสื่อมวลชนและวิชาชีพ ได้ร่วมระดมความคิดเห็น ผ่านบทความวิชาการ งานวิจัย บทสัมภาษณ์ หรือเวทีการประชุมสัมมนาวงการวิชาชีพสื่อมวลชน เป็นต้น เพื่อให้ได้ข้อเสนอแนะที่เป็นแนวทางร่วมกันในการพัฒนาจริยธรรมและจรรยาบรรณกลุ่มคนที่ทำงานในวงการสื่อมวลชน ผู้เขียนได้สรุปแนวทางการแก้ปัญหาทางด้านจริยธรรมและจรรยาบรรณ ดังนี้ (สุทธิชัยหยุ่น (2555), วัฒนีภูวทิศ (2556),การดาร่วมพุ่ม (2557),ศิริวรรณอนันต์โท (2558),เทียนทิพย์ เดียวกี่ (2559)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437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7603727-710F-4871-AA1D-434D679BA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339E2CB-A627-400A-A81E-F42E26A32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b="1" dirty="0"/>
              <a:t>1.ระดับองค์กร</a:t>
            </a:r>
            <a:r>
              <a:rPr lang="th-TH" sz="3600" b="1" dirty="0" err="1"/>
              <a:t>ต่างๆ</a:t>
            </a:r>
            <a:r>
              <a:rPr lang="th-TH" sz="3600" b="1" dirty="0"/>
              <a:t> ที่ทำหน้าที่กำกับดูแลสื่อมวลชน </a:t>
            </a:r>
            <a:r>
              <a:rPr lang="th-TH" sz="3600" dirty="0"/>
              <a:t>ควรสร้างความตระหนักในเรื่องจริยธรรมและจรรยาบรรณสื่อแก่ผู้ที่ทำหน้าที่สื่อมวลชนอย่างต่อเนื่อง เช่น การฝึกอบรมวิชาชีพสื่อมวลชนแก่ผู้ปฏิบัติงาน การประชุมสัมมนาอย่างต่อเนื่องเพื่อเป็นเวทีแลกเปลี่ยน (เทียนทิพย์ เดียวกี่,2559)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30060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D70DB2B-499F-4399-A416-62A18D8E4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D9459536-B69F-45F0-B35A-F64CC549C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h-TH" sz="3600" b="1" dirty="0"/>
              <a:t>2.ระดับองค์กรวิชาชีพสื่อมวลชน </a:t>
            </a:r>
            <a:r>
              <a:rPr lang="th-TH" sz="3600" dirty="0"/>
              <a:t>ควรสร้างความเชื่อมั่นให้กับสังคมด้วยการเปิดโอกาสให้องค์กรหรือบุคคลภายนอกเข้ามามีส่วนร่วมในการตรวจสอบจริยธรรมจริยธรรมวิชาชีพของสื่อได้ทั้งทางตรงและทางอ้อม (ศิริวรรณอนันต์โท, 2558)</a:t>
            </a:r>
          </a:p>
          <a:p>
            <a:r>
              <a:rPr lang="th-TH" sz="3600" dirty="0"/>
              <a:t>ทั้งนี้กระบวนการทำงานระดับผู้บริหารในองค์กรสื่อมวลชนควรมีการวางมาตรการการรับบุคคลเข้าทำงานในองค์กร ให้ตระหนักถึงบทบาทหน้าที่ในความรับผิดชอบต่อสังคมมากยิ่งขึ้นและควรออกใบอนุญาตผู้ประกอบวิชาชีพสื่อมวลชนเมื่อกระทำผิดสามารถยึดคืนได้ (วัฒนีภูวทิศ, 2556)</a:t>
            </a:r>
          </a:p>
          <a:p>
            <a:r>
              <a:rPr lang="th-TH" sz="3600" dirty="0"/>
              <a:t>ส่วนระดับผู้ปฏิบัติการในองค์กรสื่อมวลชน ควรช่วยกันตรวจสอบการกรองข่าวสารก่อนออกสู่สาธารณะ (เทียนทิพย์ เดียวกี่, 2559) ลดความเสี่ยงในผิดพลาดด้วยการประชุมโต๊ะข่าวในกองบรรณาธิการแสดงให้เห็นว่าได้ผ่านกระบวนการถกเถียงแสดงความคิดเห็นร่วมกันมาแล้ว (การดาร่วมพุ่ม, 2557)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125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FAEF814-BEF4-4F78-AEA0-4FB624B81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ADC4BF4-BEA5-488D-9493-3986E4655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3.</a:t>
            </a:r>
            <a:r>
              <a:rPr lang="th-TH" sz="3200" b="1" dirty="0"/>
              <a:t>ระดับสถาบันการศึกษา </a:t>
            </a:r>
            <a:r>
              <a:rPr lang="th-TH" sz="3200" dirty="0"/>
              <a:t>คณาจารย์ นักวิชาการต่าง ๆ มีส่วนสำคัญที่จะเน้นย้ำถึงความสำคัญของจริยธรรมและจรรยาบรรณของวิชาชีพสื่อมวลชนในระบบการเรียนการสอนและควรปูพื้นฐานสร้างนักข่าวรุ่นใหม่ตั้งแต่ระดับเยาวชนด้วย (สุทธิชัยหยุ่น, 2555)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33772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D37A09F-FE10-4920-B846-20223D1FE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D9FA4F5-A7CC-427F-923D-BC67D6B9C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h-TH" sz="4000" b="1" dirty="0"/>
              <a:t>บทสรุป</a:t>
            </a:r>
            <a:endParaRPr lang="th-TH" sz="4000" dirty="0"/>
          </a:p>
          <a:p>
            <a:r>
              <a:rPr lang="th-TH" sz="4000" dirty="0"/>
              <a:t>สื่อมวลชนกับจริยธรรมและจรรยาบรรณในยุค</a:t>
            </a:r>
            <a:r>
              <a:rPr lang="th-TH" sz="4000" i="1" dirty="0"/>
              <a:t>โซ</a:t>
            </a:r>
            <a:r>
              <a:rPr lang="th-TH" sz="4000" i="1" dirty="0" err="1"/>
              <a:t>เชี</a:t>
            </a:r>
            <a:r>
              <a:rPr lang="th-TH" sz="4000" i="1" dirty="0"/>
              <a:t>ยลมีเดีย</a:t>
            </a:r>
            <a:r>
              <a:rPr lang="th-TH" sz="4000" dirty="0"/>
              <a:t> (</a:t>
            </a:r>
            <a:r>
              <a:rPr lang="en-US" sz="4000" dirty="0"/>
              <a:t>Social Media)</a:t>
            </a:r>
            <a:r>
              <a:rPr lang="th-TH" sz="4000" dirty="0"/>
              <a:t>เป็นเรื่องที่มีการถกมาตลอด ตราบเท่าที่การทำหน้าที่สื่อยังไม่สามารถสลัดเรื่องทุนนิยมออกไปได้ ก็ปฏิเสธได้ยากที่จะไม่ยุ่งเกี่ยวกับผลประโยชน์ไม่ด้านใดก็ด้านหนึ่งที่บางครั้งมีผลต่อการทำงานหน้าที่ของสื่อ จนเป็นสิ่งที่ถกมาตลอดเรื่องจริยธรรมและจรรยาบรรณสื่อมวลชน ปัญหาดังกล่าวจำเป็นต้องอาศัยความร่วมมือจากบุคคลหลายฝ่าย ไม่ว่าจะเป็นสื่อมวลชนหน่วยงานการควบคุมการเข้ามาเป็นเจ้าของสื่อของนายทุน รวมถึงการสร้างจิตสำนึกด้านจริยธรรมและความรับผิดชอบให้กับสื่อมวลชน มีข้อบังคับที่ชัดเจนมาใช้ได้อย่างมีประสิทธิภาพ สร้างสังคมสื่อที่เอื้อต่อการสร้างกรอบจริยธรรม สื่อมวลชนให้ขับเคลื่อนไปพร้อมกันทั้งสังคม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95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E07EE14-283C-4E6B-B10E-DAD8EB56F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ตัวแทนเนื้อหา 3">
            <a:extLst>
              <a:ext uri="{FF2B5EF4-FFF2-40B4-BE49-F238E27FC236}">
                <a16:creationId xmlns:a16="http://schemas.microsoft.com/office/drawing/2014/main" id="{E4CECC8E-8DBE-4A74-BDD9-1D476EFFF2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667" t="19428" r="365" b="43517"/>
          <a:stretch/>
        </p:blipFill>
        <p:spPr>
          <a:xfrm>
            <a:off x="1847850" y="2914651"/>
            <a:ext cx="6553199" cy="1438274"/>
          </a:xfrm>
          <a:prstGeom prst="rect">
            <a:avLst/>
          </a:prstGeom>
        </p:spPr>
      </p:pic>
      <p:sp>
        <p:nvSpPr>
          <p:cNvPr id="5" name="สี่เหลี่ยมผืนผ้า 4">
            <a:extLst>
              <a:ext uri="{FF2B5EF4-FFF2-40B4-BE49-F238E27FC236}">
                <a16:creationId xmlns:a16="http://schemas.microsoft.com/office/drawing/2014/main" id="{709E2E43-312E-450E-B384-048A2221A4D3}"/>
              </a:ext>
            </a:extLst>
          </p:cNvPr>
          <p:cNvSpPr/>
          <p:nvPr/>
        </p:nvSpPr>
        <p:spPr>
          <a:xfrm>
            <a:off x="2572959" y="4796909"/>
            <a:ext cx="4805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https://www.presscouncil.or.th/ethics/4602</a:t>
            </a:r>
          </a:p>
        </p:txBody>
      </p:sp>
    </p:spTree>
    <p:extLst>
      <p:ext uri="{BB962C8B-B14F-4D97-AF65-F5344CB8AC3E}">
        <p14:creationId xmlns:p14="http://schemas.microsoft.com/office/powerpoint/2010/main" val="966810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11DF569-B0A3-4957-AC13-066505D27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ตัวแทนเนื้อหา 3">
            <a:extLst>
              <a:ext uri="{FF2B5EF4-FFF2-40B4-BE49-F238E27FC236}">
                <a16:creationId xmlns:a16="http://schemas.microsoft.com/office/drawing/2014/main" id="{73C650A0-8E19-4F6A-8262-3924649268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0446007"/>
              </p:ext>
            </p:extLst>
          </p:nvPr>
        </p:nvGraphicFramePr>
        <p:xfrm>
          <a:off x="2718594" y="1800226"/>
          <a:ext cx="6387306" cy="194876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34681">
                  <a:extLst>
                    <a:ext uri="{9D8B030D-6E8A-4147-A177-3AD203B41FA5}">
                      <a16:colId xmlns:a16="http://schemas.microsoft.com/office/drawing/2014/main" val="3036423925"/>
                    </a:ext>
                  </a:extLst>
                </a:gridCol>
                <a:gridCol w="4852625">
                  <a:extLst>
                    <a:ext uri="{9D8B030D-6E8A-4147-A177-3AD203B41FA5}">
                      <a16:colId xmlns:a16="http://schemas.microsoft.com/office/drawing/2014/main" val="651877190"/>
                    </a:ext>
                  </a:extLst>
                </a:gridCol>
              </a:tblGrid>
              <a:tr h="2343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3200" dirty="0">
                          <a:solidFill>
                            <a:schemeClr val="tx1"/>
                          </a:solidFill>
                          <a:effectLst/>
                        </a:rPr>
                        <a:t>สัปดาห์ที่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3200">
                          <a:solidFill>
                            <a:schemeClr val="tx1"/>
                          </a:solidFill>
                          <a:effectLst/>
                        </a:rPr>
                        <a:t>หัวข้อ</a:t>
                      </a: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th-TH" sz="3200">
                          <a:solidFill>
                            <a:schemeClr val="tx1"/>
                          </a:solidFill>
                          <a:effectLst/>
                        </a:rPr>
                        <a:t>รายละเอียด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95347402"/>
                  </a:ext>
                </a:extLst>
              </a:tr>
              <a:tr h="14610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15-16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h-TH" sz="3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จริยธรรมและความรับผิดชอบของสื่อในการนำเสนอเชิงนิเทศศาสตร์</a:t>
                      </a:r>
                      <a:endParaRPr lang="en-US" sz="3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5436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1077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78D00BC-7E37-4DEB-9444-5D95487B3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h-TH" sz="2800" b="1" dirty="0"/>
              <a:t>ปัญหาของการนำเสนอเนื้อหาข่าวสารในยุคดิจิทัล</a:t>
            </a:r>
            <a:endParaRPr lang="th-TH" sz="2800" dirty="0"/>
          </a:p>
          <a:p>
            <a:r>
              <a:rPr lang="th-TH" sz="2800" dirty="0"/>
              <a:t>จากความเปลี่ยนแปลงของพฤติกรรมคนในสังคมยุคดิจิตอลและลักษณะ</a:t>
            </a:r>
            <a:r>
              <a:rPr lang="th-TH" sz="2800" dirty="0" err="1"/>
              <a:t>การทำ</a:t>
            </a:r>
            <a:r>
              <a:rPr lang="th-TH" sz="2800" dirty="0"/>
              <a:t>ข่าวแบบคอน</a:t>
            </a:r>
            <a:r>
              <a:rPr lang="th-TH" sz="2800" dirty="0" err="1"/>
              <a:t>เวอร์</a:t>
            </a:r>
            <a:r>
              <a:rPr lang="th-TH" sz="2800" dirty="0"/>
              <a:t>เจน</a:t>
            </a:r>
            <a:r>
              <a:rPr lang="th-TH" sz="2800" dirty="0" err="1"/>
              <a:t>ซ์</a:t>
            </a:r>
            <a:r>
              <a:rPr lang="th-TH" sz="2800" dirty="0"/>
              <a:t> เราจะพบว่าสาธารณชนมีความสามารถในการเข้าถึงข้อมูลทั่วไปสามารถค้นหาข้อมูล</a:t>
            </a:r>
            <a:r>
              <a:rPr lang="th-TH" sz="2800" dirty="0" err="1"/>
              <a:t>ต่างๆ</a:t>
            </a:r>
            <a:r>
              <a:rPr lang="th-TH" sz="2800" dirty="0"/>
              <a:t>ด้วยตนเองมีช่องทางเปิดให้ผู้รับสารกับองค์กรสื่อมีช่องทางปฏิสัมพันธ์ระหว่างกันได้ (</a:t>
            </a:r>
            <a:r>
              <a:rPr lang="en-US" sz="2800" dirty="0"/>
              <a:t>interactive) </a:t>
            </a:r>
            <a:r>
              <a:rPr lang="th-TH" sz="2800" dirty="0"/>
              <a:t>ทำให้คนในสังคมสามารถเข้าถึงสื่อได้หลากหลายประเภทและช่องทางมากขึ้นยุคข่าวสารไร้พรมแดนที่ผู้รับสารสามารถตัดสินใจเลือกรับสารได้ตามความพอใจของตนเอง (</a:t>
            </a:r>
            <a:r>
              <a:rPr lang="en-US" sz="2800" dirty="0"/>
              <a:t>Active audience)(Little John, 1999) </a:t>
            </a:r>
            <a:r>
              <a:rPr lang="th-TH" sz="2800" dirty="0"/>
              <a:t>ทำให้การบริโภคเนื้อหาข่าวสารมีความหลากหลาย องค์กรสื่อลดบทบาทของสื่อในการเป็นนายทวารข่าวสารหรือ </a:t>
            </a:r>
            <a:r>
              <a:rPr lang="en-US" sz="2800" dirty="0"/>
              <a:t>Gatekeeper </a:t>
            </a:r>
            <a:r>
              <a:rPr lang="th-TH" sz="2800" dirty="0"/>
              <a:t>และบทบาทในการกำหนดสิ่งที่ประชาชนจะรับรู้ผ่านสื่อในการรับรู้เรื่องราว</a:t>
            </a:r>
            <a:r>
              <a:rPr lang="th-TH" sz="2800" dirty="0" err="1"/>
              <a:t>ต่างๆ</a:t>
            </a:r>
            <a:r>
              <a:rPr lang="th-TH" sz="2800" dirty="0"/>
              <a:t> เกิดการพัฒนารูปแบบข่าวและการเล่าเรื่องที่ใช้เทคโนโลยีมัลติมีเดียมากขึ้นจนเกิดการตั้งคำถามเรื่องจริยธรรมจรรยาบรรณของสื่อสรุปไว้ดังนี้ (</a:t>
            </a:r>
            <a:r>
              <a:rPr lang="en-US" sz="2800" dirty="0" err="1"/>
              <a:t>Kendyl</a:t>
            </a:r>
            <a:r>
              <a:rPr lang="en-US" sz="2800" dirty="0"/>
              <a:t> </a:t>
            </a:r>
            <a:r>
              <a:rPr lang="en-US" sz="2800" dirty="0" err="1"/>
              <a:t>Salcito</a:t>
            </a:r>
            <a:r>
              <a:rPr lang="en-US" sz="2800" dirty="0"/>
              <a:t>, 2561: </a:t>
            </a:r>
            <a:r>
              <a:rPr lang="th-TH" sz="2800" dirty="0"/>
              <a:t>ออนไลน์, อิสรานิว</a:t>
            </a:r>
            <a:r>
              <a:rPr lang="th-TH" sz="2800" dirty="0" err="1"/>
              <a:t>ส์</a:t>
            </a:r>
            <a:r>
              <a:rPr lang="th-TH" sz="2800" dirty="0"/>
              <a:t>,2558: ออนไลน์)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627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FCA729AB-B6F1-4EC9-ADF2-802E53A91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h-TH" sz="2800" dirty="0"/>
              <a:t>ความรวดเร็วและความหลากหลายของข้อมูลทำให้เกิดการบิดเบือนข้อเท็จจริงเกิดข่าวลือเกิดความคิดเห็นที่ตรวจสอบไม่ได้</a:t>
            </a:r>
          </a:p>
          <a:p>
            <a:r>
              <a:rPr lang="th-TH" sz="2800" dirty="0"/>
              <a:t>มีแรงกดดันให้สื่อบางสื่อลดเพดานจริยธรรมลงหันไปทำข่าวที่เต็มไปด้วยอารมณ์สีสันดึงเรตติ้งของผู้ชม เพิ่มพื้นที่การขายข่าวเพื่อความอยู่รอดขององค์กร</a:t>
            </a:r>
          </a:p>
          <a:p>
            <a:r>
              <a:rPr lang="th-TH" sz="2800" dirty="0"/>
              <a:t>สาธารณชนเริ่มตั้งคำถามตอบประเด็นการละเมิดสิทธิส่วนบุคคล การเข้าถึงข้อมูลหรือการนำข้อมูลที่มีอยู่ในออนไลน์มาใช้โดยไม่ได้ขออนุญาต หรือขาดการอ้างอิงที่ถูกต้อง</a:t>
            </a:r>
          </a:p>
          <a:p>
            <a:r>
              <a:rPr lang="th-TH" sz="2800" dirty="0"/>
              <a:t>เกิดความสับสนต่อการนิยามใครคือนักข่าวในเมื่อ</a:t>
            </a:r>
            <a:r>
              <a:rPr lang="th-TH" sz="2800" dirty="0" err="1"/>
              <a:t>ใครๆ</a:t>
            </a:r>
            <a:r>
              <a:rPr lang="th-TH" sz="2800" dirty="0"/>
              <a:t>ก็สามารถที่จะเผยแพร่ข้อมูลและรายงานเหตุการณ์ที่เกิดขึ้นได้</a:t>
            </a:r>
          </a:p>
          <a:p>
            <a:r>
              <a:rPr lang="th-TH" sz="2800" dirty="0"/>
              <a:t>ปัญหาจริยธรรมสื่อในปัจจุบันตกต่ำมากขึ้น เช่น การนำเสนอข่าวเกินจริง ใส่ความคิดเห็น ตั้งตนเองเป็นผู้พิพากษาตีตราผู้ตกเป็นข่าว ไม่แยกแยะระหว่างผลประโยชน์องค์กรกับส่วนรวม สาเหตุอาจเกิดจากคนในแวดวงวิชาชีพไม่มีโอกาสได้เรียนรู้ ฝึกปฏิบัติ หรือตั้งคำถามเกี่ยวกับเรื่องจริยธรรม (อิสรานิว</a:t>
            </a:r>
            <a:r>
              <a:rPr lang="th-TH" sz="2800" dirty="0" err="1"/>
              <a:t>ส์</a:t>
            </a:r>
            <a:r>
              <a:rPr lang="th-TH" sz="2800" dirty="0"/>
              <a:t>,2558: ออนไลน์)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63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2BC5A5-3FDD-464F-8370-794DD6196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41EA99C9-4985-4BFD-B609-783EE951D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sz="3600" b="1" dirty="0"/>
              <a:t>จรรยาบรรณทางวิชาชีพสื่อมวลชน</a:t>
            </a:r>
            <a:endParaRPr lang="th-TH" sz="3600" dirty="0"/>
          </a:p>
          <a:p>
            <a:r>
              <a:rPr lang="th-TH" sz="3600" dirty="0"/>
              <a:t>จรรยาบรรณ หมายถึง ประมวลกฎเกณฑ์ความประพฤติหรือประมวลมารยาทของผู้ประกอบอาชีพต้องเป็นเอกลักษณ์ทางวิชาชีพ ใช้ความรู้ มีองค์กรหรือสมาคมควบคุม (จร</a:t>
            </a:r>
            <a:r>
              <a:rPr lang="th-TH" sz="3600" dirty="0" err="1"/>
              <a:t>วย</a:t>
            </a:r>
            <a:r>
              <a:rPr lang="th-TH" sz="3600" dirty="0"/>
              <a:t>พร ธรณินทร์, 2554)</a:t>
            </a:r>
          </a:p>
          <a:p>
            <a:r>
              <a:rPr lang="th-TH" sz="3600" dirty="0"/>
              <a:t>จริยธรรมสื่อมวลชนจึงหมายถึง ธรรมที่เป็นข้อประพฤติปฏิบัติของสื่อมวลชน (สมสุข หินวิมาน และคณะ, 2557)</a:t>
            </a:r>
          </a:p>
          <a:p>
            <a:r>
              <a:rPr lang="th-TH" sz="3600" dirty="0"/>
              <a:t>จรรยาบรรณของสื่อมวลชนจึงหมายถึง หลักคุณธรรมของผู้ประกอบอาชีพนักสื่อสารมวลชน ที่มารวมตัวกันเป็นสมาคมวิชาชีพ สร้างขึ้นเป็นลายลักษณ์อักษร เพื่อเป็นแนวทางปฏิบัติแก่ผู้ประกอบอาชีพนักสื่อสารมวลชนให้มีความรับผิดชอบ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01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632BA6E-9BA7-4FAC-9ED9-5DE204B82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43CD4BFE-6881-402F-B14D-9DE98E9AA4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2800" b="1" dirty="0"/>
              <a:t>เสรีภาพบนความรับผิดชอบในวิชาชีพสื่อมวลชน</a:t>
            </a:r>
            <a:endParaRPr lang="th-TH" sz="2800" dirty="0"/>
          </a:p>
          <a:p>
            <a:r>
              <a:rPr lang="th-TH" sz="2800" dirty="0"/>
              <a:t>ข้อปฏิบัติสำคัญที่สื่อมวลชนที่มีความรับผิดชอบพึงกระทำ ได้แก่ สื่อจะต้องรายงานเหตุการณ์ที่เกิดขึ้นบนพื้นฐานของความเป็นจริงอย่างละเอียดรอบด้าน และตรวจสอบอย่างรอบคอบโดยพิจารณาดูบริบทที่เหตุการณ์นั้นได้เกิดขึ้นสื่อมวลชนจะต้องสร้างเวทีแห่งการแสดงและการแลกเปลี่ยนความคิดเห็น รวมถึงเป็นช่องทางที่จะแสดงความคิดเห็นของสาธารณะสื่อมวลชนจะต้องเป็นตัวแทนของคนทุก ๆ กลุ่มในสังคมและจะต้องนำเสนอเป้าหมายและคุณค่าของสังคมอย่างชัดเจน  (กาญจนา แก้วเทพ, 2556)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956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BBB17C1-9393-4A56-BB44-F0E0B8FD9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D3905877-8FF0-493D-B9B9-95173AA83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err="1"/>
              <a:t>Lasswell</a:t>
            </a:r>
            <a:r>
              <a:rPr lang="en-US" sz="3200" dirty="0"/>
              <a:t> (1948) </a:t>
            </a:r>
            <a:r>
              <a:rPr lang="th-TH" sz="3200" dirty="0"/>
              <a:t>และ </a:t>
            </a:r>
            <a:r>
              <a:rPr lang="en-US" sz="3200" dirty="0"/>
              <a:t>Wright (1974) (</a:t>
            </a:r>
            <a:r>
              <a:rPr lang="th-TH" sz="3200" dirty="0"/>
              <a:t>อ้างในอรอนงค์สวัสดิ์บุรีและพงศ์ภัทรอนุมัติราชกิจ,2554) ได้กล่าวถึงการทาหน้าที่ของสื่อมวลชนว่ามีบทบาทหน้าที่ในการสอดส่องดูแล (</a:t>
            </a:r>
            <a:r>
              <a:rPr lang="en-US" sz="3200" dirty="0"/>
              <a:t>Surveillance) </a:t>
            </a:r>
            <a:r>
              <a:rPr lang="th-TH" sz="3200" dirty="0"/>
              <a:t>และรายงานเหตุการณ์ในสังคมปทัสถานสื่อมวลชนตามทฤษฎีว่าด้วยความรับผิดชอบทางสังคม (</a:t>
            </a:r>
            <a:r>
              <a:rPr lang="en-US" sz="3200" dirty="0"/>
              <a:t>The social Responsibility Theory) </a:t>
            </a:r>
            <a:r>
              <a:rPr lang="th-TH" sz="3200" dirty="0"/>
              <a:t>มีหลัก 3 ประการคือ</a:t>
            </a:r>
          </a:p>
          <a:p>
            <a:r>
              <a:rPr lang="th-TH" sz="3200" dirty="0"/>
              <a:t>ให้ประชาชนมีสิทธิเสรีภาพในการมีส่วนร่วมและเลือกรับข่าวสาร</a:t>
            </a:r>
          </a:p>
          <a:p>
            <a:r>
              <a:rPr lang="th-TH" sz="3200" dirty="0"/>
              <a:t>สื่อต้องมีอิสรภาพและเสรีภาพในการนำเสนอข่าว</a:t>
            </a:r>
          </a:p>
          <a:p>
            <a:r>
              <a:rPr lang="th-TH" sz="3200" dirty="0"/>
              <a:t>สื่อต้องตระหนักถึงประโยชน์ที่สังคมจะได้รับ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956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3121D04-930A-4253-972F-A3A0D1EF4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4C906319-70A5-40D5-BCC0-FE6617457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err="1"/>
              <a:t>McQuail</a:t>
            </a:r>
            <a:r>
              <a:rPr lang="en-US" sz="3200" dirty="0"/>
              <a:t> (1994 </a:t>
            </a:r>
            <a:r>
              <a:rPr lang="th-TH" sz="3200" dirty="0"/>
              <a:t>อ้างถึงใน พง</a:t>
            </a:r>
            <a:r>
              <a:rPr lang="th-TH" sz="3200" dirty="0" err="1"/>
              <a:t>ษ์</a:t>
            </a:r>
            <a:r>
              <a:rPr lang="th-TH" sz="3200" dirty="0"/>
              <a:t> วิเศษสังข์, 2554) ได้กล่าวถึงความรับผิดชอบของสื่อมวลชนมีอยู่ 5 ประการ ได้แก่</a:t>
            </a:r>
          </a:p>
          <a:p>
            <a:r>
              <a:rPr lang="th-TH" sz="3200" dirty="0"/>
              <a:t>สอดส่องดูแล ระแวดระวัง เหตุการณ์ที่คาดว่าจะมีผลกระทบต่อประชาชนโดยสื่อจะต้องตื่นตัวในการสอดส่องเหตุการณ์สำคัญ ๆ ป้องกันเหตุการณ์ที่กำลังเกิดขึ้น</a:t>
            </a:r>
          </a:p>
          <a:p>
            <a:r>
              <a:rPr lang="th-TH" sz="3200" dirty="0"/>
              <a:t>ประสานความคิดเห็นจากภาคส่วน</a:t>
            </a:r>
            <a:r>
              <a:rPr lang="th-TH" sz="3200" dirty="0" err="1"/>
              <a:t>ต่างๆ</a:t>
            </a:r>
            <a:r>
              <a:rPr lang="th-TH" sz="3200" dirty="0"/>
              <a:t>ให้ประชาชนได้รับรู้ความคิดเห็นในหลากหลายมิติ</a:t>
            </a:r>
          </a:p>
          <a:p>
            <a:r>
              <a:rPr lang="th-TH" sz="3200" dirty="0"/>
              <a:t>สั่งสอน ถ่ายทอดมรดกทางวัฒนธรรมและประเพณีที่ดีต่อสังคม</a:t>
            </a:r>
          </a:p>
          <a:p>
            <a:r>
              <a:rPr lang="th-TH" sz="3200" dirty="0"/>
              <a:t>ให้ความบันเทิงถ่ายทอดผ่านวัฒนธรรมและประเพณีที่เป็นเอกลักษณ์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550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BB618400-444C-464F-802E-2B3810FDE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476250"/>
            <a:ext cx="9371541" cy="6095999"/>
          </a:xfrm>
        </p:spPr>
        <p:txBody>
          <a:bodyPr>
            <a:normAutofit/>
          </a:bodyPr>
          <a:lstStyle/>
          <a:p>
            <a:r>
              <a:rPr lang="th-TH" sz="2000" dirty="0"/>
              <a:t>รณรงค์ท่ามกลางปัญหาเก่า ปัญหาใหม่ที่เกิดขึ้นมากมายเป็นหน้าที่ของสื่อในการรวบรวมพลังและผลักดันประชาชนให้เกิดทัศนคติและพฤติกรรมที่สร้างสรรค์ทางสังคมร่วมกัน สร้างความเป็น</a:t>
            </a:r>
            <a:r>
              <a:rPr lang="th-TH" sz="2000" dirty="0" err="1"/>
              <a:t>นํ้า</a:t>
            </a:r>
            <a:r>
              <a:rPr lang="th-TH" sz="2000" dirty="0"/>
              <a:t>หนึ่งใจเดียวกันหลักการสำคัญของทฤษฎีความรับผิดชอบต่อสังคม สามารถสรุปได้ดังนี้ (พีระ จิระโสภณ, 2551)</a:t>
            </a:r>
          </a:p>
          <a:p>
            <a:r>
              <a:rPr lang="th-TH" sz="2000" dirty="0"/>
              <a:t>5.1 สื่อมวลชนควรจะต้องยอมรับและปฏิบัติให้ลุล่วงในภาระหน้าที่ที่เป็นพันธกิจต่อสังคม</a:t>
            </a:r>
          </a:p>
          <a:p>
            <a:r>
              <a:rPr lang="th-TH" sz="2000" dirty="0"/>
              <a:t>5.2 สื่อมวลชนจะต้องบรรลุถึงมาตรฐานวิชาชีพสื่อมวลชน</a:t>
            </a:r>
          </a:p>
          <a:p>
            <a:r>
              <a:rPr lang="th-TH" sz="2000" dirty="0"/>
              <a:t>5.3 สื่อมวลชนควรจะต้องควบคุมตนเองภายใต้กรอบแห่งกฎหมายและสถาบันที่ธำรงอยู่</a:t>
            </a:r>
          </a:p>
          <a:p>
            <a:r>
              <a:rPr lang="th-TH" sz="2000" dirty="0"/>
              <a:t>5.4 สื่อมวลชนควรจะต้องหลีกเลี่ยงสิ่งใดก็ตามที่อาจนำไปสู่อาชญากรรม ความรุนแรง หรือ</a:t>
            </a:r>
          </a:p>
          <a:p>
            <a:r>
              <a:rPr lang="th-TH" sz="2000" dirty="0"/>
              <a:t>ความไม่สงบ หรือแสดงความก้าวร้าวต่อเชื้อชาติหรือศาสนาของชนกลุ่มน้อยในสังคม</a:t>
            </a:r>
          </a:p>
          <a:p>
            <a:r>
              <a:rPr lang="th-TH" sz="2000" dirty="0"/>
              <a:t>5.5 สื่อมวลชนโดยทั่วไปควรจะเปิดกว้างและสะท้อนความหลากหลายของสังคม</a:t>
            </a:r>
          </a:p>
          <a:p>
            <a:r>
              <a:rPr lang="th-TH" sz="2000" dirty="0"/>
              <a:t>5.6 สังคมและสาธารณะมีสิทธิที่จะคาดหวังการปฏิบัติในระดับมาตรฐานที่สูงของสื่อมวลชน</a:t>
            </a:r>
          </a:p>
          <a:p>
            <a:r>
              <a:rPr lang="th-TH" sz="2000" dirty="0"/>
              <a:t>และการเข้าแทรกแซงอาจจะต้องถือว่าไม่เป็นเรื่องผิด หากเพื่อความดีงามของสาธารณะ</a:t>
            </a:r>
          </a:p>
          <a:p>
            <a:r>
              <a:rPr lang="th-TH" sz="2000" dirty="0"/>
              <a:t>5.7 นักวารสารศาสตร์และนักวิชาชีพสื่อมวลชนจะต้องเป็นที่วางใจหรือเชื่อถือได้ของสังคม</a:t>
            </a:r>
          </a:p>
          <a:p>
            <a:r>
              <a:rPr lang="th-TH" sz="2000" dirty="0"/>
              <a:t>เห็นได้ว่า มีนักวิชาการได้กล่าวถึงข้อปฏิบัติที่เป็นแนวทางความรับผิดชอบของสื่อมวลชนอยู่อย่างมากมาย ส่วนใหญ่เน้นไปที่บทบาทหน้าที่ที่เหมาะสมในการนำเสนอข่าวสารของสื่อมวลชนภายใต้เสรีภาพและความรับผิดชอบ</a:t>
            </a:r>
          </a:p>
          <a:p>
            <a:endParaRPr lang="th-TH" dirty="0"/>
          </a:p>
          <a:p>
            <a:endParaRPr lang="th-TH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487284"/>
      </p:ext>
    </p:extLst>
  </p:cSld>
  <p:clrMapOvr>
    <a:masterClrMapping/>
  </p:clrMapOvr>
</p:sld>
</file>

<file path=ppt/theme/theme1.xml><?xml version="1.0" encoding="utf-8"?>
<a:theme xmlns:a="http://schemas.openxmlformats.org/drawingml/2006/main" name="เหลี่ยมเพชร">
  <a:themeElements>
    <a:clrScheme name="เหลี่ยมเพชร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เหลี่ยมเพชร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เหลี่ยมเพชร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</TotalTime>
  <Words>1564</Words>
  <Application>Microsoft Office PowerPoint</Application>
  <PresentationFormat>แบบจอกว้าง</PresentationFormat>
  <Paragraphs>53</Paragraphs>
  <Slides>15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7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15</vt:i4>
      </vt:variant>
    </vt:vector>
  </HeadingPairs>
  <TitlesOfParts>
    <vt:vector size="23" baseType="lpstr">
      <vt:lpstr>Angsana New</vt:lpstr>
      <vt:lpstr>Arial</vt:lpstr>
      <vt:lpstr>Cordia New</vt:lpstr>
      <vt:lpstr>IrisUPC</vt:lpstr>
      <vt:lpstr>Times New Roman</vt:lpstr>
      <vt:lpstr>Trebuchet MS</vt:lpstr>
      <vt:lpstr>Wingdings 3</vt:lpstr>
      <vt:lpstr>เหลี่ยมเพชร</vt:lpstr>
      <vt:lpstr>รหัสวิชา MCA1109  รายวิชา  การนำเสนอเชิงนิเทศศาสตร์  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รหัสวิชา MCA1109  รายวิชา  การนำเสนอเชิงนิเทศศาสตร์</dc:title>
  <dc:creator>Win11Home</dc:creator>
  <cp:lastModifiedBy>Win11Home</cp:lastModifiedBy>
  <cp:revision>16</cp:revision>
  <dcterms:created xsi:type="dcterms:W3CDTF">2023-05-02T09:05:05Z</dcterms:created>
  <dcterms:modified xsi:type="dcterms:W3CDTF">2023-05-17T07:38:15Z</dcterms:modified>
</cp:coreProperties>
</file>