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1"/>
  </p:notesMasterIdLst>
  <p:sldIdLst>
    <p:sldId id="279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57" r:id="rId10"/>
    <p:sldId id="318" r:id="rId11"/>
    <p:sldId id="319" r:id="rId12"/>
    <p:sldId id="320" r:id="rId13"/>
    <p:sldId id="321" r:id="rId14"/>
    <p:sldId id="322" r:id="rId15"/>
    <p:sldId id="358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7" r:id="rId40"/>
    <p:sldId id="348" r:id="rId41"/>
    <p:sldId id="349" r:id="rId42"/>
    <p:sldId id="350" r:id="rId43"/>
    <p:sldId id="351" r:id="rId44"/>
    <p:sldId id="352" r:id="rId45"/>
    <p:sldId id="353" r:id="rId46"/>
    <p:sldId id="354" r:id="rId47"/>
    <p:sldId id="355" r:id="rId48"/>
    <p:sldId id="356" r:id="rId49"/>
    <p:sldId id="309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290C3-E476-49BD-B429-DFB0BD518042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BCCB5-2DB8-4C28-A47D-5476DB6A5F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0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0A0597-7D94-46ED-B3C4-38545B7C119C}" type="slidenum">
              <a:rPr lang="en-US" smtClean="0">
                <a:cs typeface="Arial" pitchFamily="34" charset="0"/>
              </a:rPr>
              <a:pPr/>
              <a:t>9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786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6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0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1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30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2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8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0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9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0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9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hostify.com/category/blogmarketing/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</a:t>
            </a:r>
            <a:r>
              <a:rPr lang="th-TH" sz="2500" b="1" dirty="0" smtClean="0">
                <a:solidFill>
                  <a:schemeClr val="bg1"/>
                </a:solidFill>
              </a:rPr>
              <a:t>086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358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2895600" cy="2362200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85800"/>
            <a:ext cx="2819400" cy="2362200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76600" y="1981200"/>
            <a:ext cx="5867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14290"/>
            <a:ext cx="231460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smtClean="0">
                <a:solidFill>
                  <a:schemeClr val="bg1"/>
                </a:solidFill>
              </a:rPr>
              <a:t>Week </a:t>
            </a:r>
            <a:r>
              <a:rPr lang="en-US" sz="3200" b="1">
                <a:solidFill>
                  <a:schemeClr val="bg1"/>
                </a:solidFill>
              </a:rPr>
              <a:t>3</a:t>
            </a:r>
            <a:r>
              <a:rPr lang="en-US" sz="3200" b="1" smtClean="0">
                <a:solidFill>
                  <a:schemeClr val="bg1"/>
                </a:solidFill>
              </a:rPr>
              <a:t> 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526971" y="2074310"/>
            <a:ext cx="5334000" cy="284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การสื่อสารการตลาดผ่านสื่อดิจิทัล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ADM4301</a:t>
            </a:r>
            <a:endParaRPr kumimoji="0" lang="th-TH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838200"/>
            <a:ext cx="55306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chemeClr val="bg1"/>
                </a:solidFill>
                <a:ea typeface="Calibri" panose="020F0502020204030204" pitchFamily="34" charset="0"/>
                <a:cs typeface="Cordia New" panose="020B0304020202020204" pitchFamily="34" charset="-34"/>
              </a:rPr>
              <a:t>ความสำคัญของ</a:t>
            </a:r>
            <a:r>
              <a:rPr lang="th-TH" sz="3600" b="1" dirty="0">
                <a:solidFill>
                  <a:schemeClr val="bg1"/>
                </a:solidFill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endParaRPr lang="th-TH" sz="36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2362200"/>
            <a:ext cx="67818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36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การตลาดผ่านสื่อดิจิทัลเป็นสิ่งที่สำคัญเมื่อวิธีการดำเนินชีวิตของผู้บริโภคได้เปลี่ยนไป และพัฒนาการทางเทคโนโลยีเกี่ยวกับการสื่อสารการตลาด ได้ใช้สื่อดิจิทัลในการสื่อสารกับผู้บริโภค ซึ่งสื่อดิจิทัลเป็นการสื่อสารการตลาดที่สำคัญส่วนหนึ่งในการดำเนินธุรกิจ 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56646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8305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/>
              <a:t>วิเลิศ ภูริวัชร (2553: </a:t>
            </a:r>
            <a:r>
              <a:rPr lang="en-US" sz="2800" dirty="0"/>
              <a:t>http://www.bangkokbiznews.com/ </a:t>
            </a:r>
          </a:p>
          <a:p>
            <a:r>
              <a:rPr lang="en-US" sz="2800" dirty="0"/>
              <a:t>home/detail/politics/opinion/</a:t>
            </a:r>
            <a:r>
              <a:rPr lang="en-US" sz="2800" dirty="0" err="1"/>
              <a:t>vilert</a:t>
            </a:r>
            <a:r>
              <a:rPr lang="en-US" sz="2800" dirty="0"/>
              <a:t>/ 20100912/352652/news.html) </a:t>
            </a:r>
            <a:r>
              <a:rPr lang="th-TH" sz="2800" dirty="0"/>
              <a:t>ได้กล่าวถึง การใช้สื่อเครือข่ายสังคมให้ยั่งยืนทางการตลาด ว่า การใช้สื่อสังคมออนไลน์นั้นไม่ใช่เพียงแค่สินค้าใหม่ที่มาเร็วไปเร็ว และสุดท้ายจะไม่มีใครให้ความสนใจจนหายไปในที่สุด โดยปกตินั้นสินค้าใหม่ๆ  จะเริ่มจากกลุ่มเล็กๆ  และไม่สามารถขยายผลในวงกว้างต่อไปได้ ซึ่งต่างจากสื่อสังคมออนไลน์ที่สามารถขยายวงกว้างมากขึ้นเรื่อยๆ  ความน่าสนใจของสื่อสังคมออนไลน์ทางการตลาดคือ การสามารถประยุกต์ใช้ได้กับทั้งองค์กรขนาดใหญ่จนถึงขนาดเล็กเพราะเป็นการสื่อสารทางการตลาดที่มีต้นทุนต่ำ และได้ผลตรงไปยังกลุ่มเป้าหมายได้เป็นอย่างดี</a:t>
            </a:r>
          </a:p>
        </p:txBody>
      </p:sp>
    </p:spTree>
    <p:extLst>
      <p:ext uri="{BB962C8B-B14F-4D97-AF65-F5344CB8AC3E}">
        <p14:creationId xmlns:p14="http://schemas.microsoft.com/office/powerpoint/2010/main" val="1943751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057400"/>
            <a:ext cx="7924800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</a:t>
            </a:r>
            <a:r>
              <a:rPr lang="th-TH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ด้านการตอบสนอง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(Instant)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สื่อสังคมออนไลน์ต้องสามารถตอบสนองลูกค้าได้ในทันที และสิ่งที่นำมาสนทนากันหรือเนื้อหาต้องทันสมัย ทันเหตุการณ์ จึงจะสามารถจูงใจให้คนที่ติดตามสื่อสังคมออนไลน์เข้ามามีส่วนร่วมได้มาก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2. </a:t>
            </a:r>
            <a:r>
              <a:rPr lang="th-TH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ด้านการสื่อสาร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(Interactive)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ต้องเป็นการสื่อสารสองทาง ระหว่างองค์กรที่นำสื่อสังคมออนไลน์มาใช้ และสมาชิกในเครือข่ายอยู่อย่างสม่ำเสมอและต่อเนื่อง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3. </a:t>
            </a:r>
            <a:r>
              <a:rPr lang="th-TH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ด้านการตอบสนองระดับบุคคล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(Individualization)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ต้องสามารถเข้าถึงลูกค้าได้ ซึ่งสื่อสังคมออนไลน์ต้องมีกิจกรรมที่สามารถให้ลูกค้าเป็นผู้เลือกได้ และเป็นการสื่อสารในระดับบุคคลแบบตัวต่อตัว นอกจากนี้กิจกรรมที่นำมาสร้างในสื่อสังคมออนไลน์ต้องเข้าใจลูกค้าด้วย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838200"/>
            <a:ext cx="601980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สื่อสังคมออนไลน์ เพื่อประยุกต์ใช้กับทางการตลาดนั้น มีสิ่งที่ต้องให้ความสำคัญหลายประการ โดยแบ่งออกเป็นด้านต่างๆ  ได้ดังนี้ 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24346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590800"/>
            <a:ext cx="8153400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4. </a:t>
            </a:r>
            <a:r>
              <a:rPr lang="th-TH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ด้านความต้องการของผู้บริโภค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(Insight)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องค์กรต้องมีความเข้าใจกลุ่มเป้าหมาย หรือลูกค้า การวิเคราะห์แรงจูงใจและความต้องการที่แท้จริงของลูกค้าก่อนที่จะทำกิจกรรมเป็นสิ่งสำคัญ ที่จะสามารถสร้างความสัมพันธ์ที่ดีกับลูกค้า เพื่อให้ลูกค้านั้นติดตามสื่อสังคมออนไลน์ขององค์กรอยู่อย่างสม่ำเสมอ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5. </a:t>
            </a:r>
            <a:r>
              <a:rPr lang="th-TH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ด้านการโฆษณาที่มองไม่เห็น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(Invisible)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หากมีการส่งเสริมการตลาดไม่ว่าจะเป็นโฆษณา หรือการส่งเสริมการขายเพื่อกระตุ้นยอดขายแล้ว ต้องทำให้ลูกค้าไม่รู้สึกว่าเป็นการยัดเยียดหรือพยายามที่จะขายสินค้า หรือบริการมากจนเกินไป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20191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057400"/>
            <a:ext cx="78486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6.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ด้านความสอดคล้อง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(Integration)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การใช้สื่อสังคมออนไลน์ ต้องสัมพันธ์กับธุรกิจหรือร้านค้าที่มีอยู่จริงและเป็นไปในทิศทางเดียวกัน ไม่ขัดแย้งทั้งในลักษณะทางกายภาพ รวมไปถึงสินค้าหรือบริการที่นำเสนอด้วย เช่นกัน เพื่อให้ลูกค้านั้นไม่สับสน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7.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ด้านความเป็นตัวตน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(Identity)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องค์กรต้องแสดงความเป็นเอกลักษณ์ที่ชัดเจน ไม่ว่าจะเป็นตราผลิตภัณฑ์สินค้าหรือบริการ เมื่อลูกค้าเห็นจะสามารถจดจำได้ในทันที ดังนั้นสื่อสังคมออนไลน์จึงเป็นช่องทางหนึ่งที่สำคัญ ที่</a:t>
            </a:r>
            <a:r>
              <a:rPr lang="th-TH" sz="2800" dirty="0" smtClean="0">
                <a:latin typeface="Cordia New" panose="020B0304020202020204" pitchFamily="34" charset="-34"/>
                <a:ea typeface="Calibri" panose="020F0502020204030204" pitchFamily="34" charset="0"/>
              </a:rPr>
              <a:t>จะทำให้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ลูกค้านั้นสามารถจดจำตราสินค้าองค์กรรวมถึงความเป็นเอกลักษณ์ขององค์กรได้เป็นอย่างดีอีกทางหนึ่ง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94486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66463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/>
              <a:t>ต่อ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3311997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914400"/>
            <a:ext cx="5017720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วัตถุประสงค์ของ</a:t>
            </a:r>
            <a:r>
              <a:rPr lang="th-TH" sz="32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2438400"/>
            <a:ext cx="7924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dirty="0" smtClean="0">
                <a:ea typeface="Calibri" panose="020F0502020204030204" pitchFamily="34" charset="0"/>
                <a:cs typeface="Cordia New" panose="020B0304020202020204" pitchFamily="34" charset="-34"/>
              </a:rPr>
              <a:t>	การบูร</a:t>
            </a:r>
            <a:r>
              <a:rPr lang="th-TH" sz="3200" dirty="0">
                <a:ea typeface="Calibri" panose="020F0502020204030204" pitchFamily="34" charset="0"/>
                <a:cs typeface="Cordia New" panose="020B0304020202020204" pitchFamily="34" charset="-34"/>
              </a:rPr>
              <a:t>ณาการติดต่อสื่อสารเพื่อสร้างความสัมพันธ์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(Integrating Interactivity into Relationship Building) 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อินเทอร์เน็ตเป็นเทคโนโลยีการสื่อสารที่ทันสมัย ซึ่งช่วยให้การสื่อสารระหว่างบริษัทกับผู้บริโภคมีความสะดวกยิ่งขึ้น ขณะเดียวกันก็ทำให้ลูกค้า มีความคาดหวังในการติดต่อสื่อสารกับบริษัทผู้ผลิตผลิตภัณฑ์สูงขึ้นด้วย ปัจจุบันผู้บริโภคและบริษัททั่วไปนิยมใช้อินเทอร์เน็ตเป็นช่องทางการสื่อสาร 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82089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2514600"/>
            <a:ext cx="701040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ต้นทุนในการสื่อสารการตลาดไม่มาก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เพื่อบริษัทจะมีความสะดวกในการสื่อสารการตลาด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เพื่อบริษัทสามารถกำหนดเนื้อหาของข่าวสารที่จะนำเสนอต่อลูกค้าเป้าหมายและสามารถปรับเปลี่ยนข่าวสารให้ตรงกับลักษณะและความต้องการลูกค้าแต่ละรายได้อย่างรวดเร็ว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เพื่อปฏิสัมพันธ์กับลูกค้าได้มากขึ้นและรวดเร็วขึ้น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เพื่อเป็นเครื่องมือที่ช่วยสร้างความสัมพันธ์อันดีกับลูกค้าได้อย่างมีประสิทธิผลสูงสุด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6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เพื่อเป็นช่องทางที่บทบาทสำคัญต่อการตัดสินใจซื้อของผู้บริโคในปัจจุบัน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75603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667000"/>
            <a:ext cx="7467600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Marketing </a:t>
            </a:r>
            <a:r>
              <a:rPr lang="en-US" sz="2400" dirty="0" err="1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Dioxied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(2013: </a:t>
            </a:r>
            <a:r>
              <a:rPr lang="en-US" sz="2400" u="sng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Https://www.facebook.com/MarketingDioxide/) </a:t>
            </a:r>
            <a:endParaRPr lang="th-TH" sz="2400" u="sng" dirty="0" smtClean="0"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กล่าว</a:t>
            </a:r>
            <a:r>
              <a:rPr lang="th-TH" sz="24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ว่า 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การตลาดผ่านสื่อโซเชียล มีวัตถุประสงค์คือการเพิ่มการไลค์ (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Like)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การแบ่งปันเรื่องราว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(Share)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และการพูดถึง (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Talking about)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ได้แก่ วางแก่นของแนวทาง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(Theme)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สำหรับการสร้างเนื้อหาในแฟนเพจ สร้างภาพลักษณ์ผ่านสื่อโซเชียล (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Online Reputation Management)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จัดการความสัมพันธ์ลูกค้าผ่านสื่อโซเชียล (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CRM)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สร้างแคมเปญโฆษณาในรูปแบบที่แตกต่างและหลากหลาย สรรหาเนื้อหาสำหรับการโพสต์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และวางแผนโปรโมชั่นให้สอดคล้องกับออฟไลน์ และสร้างโฆษณาออนไลน์ตามแคมเปญที่จะเกิดขึ้น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290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2286000"/>
            <a:ext cx="7543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dirty="0">
                <a:solidFill>
                  <a:srgbClr val="FF0000"/>
                </a:solidFill>
                <a:ea typeface="Calibri" panose="020F0502020204030204" pitchFamily="34" charset="0"/>
                <a:cs typeface="Cordia New" panose="020B0304020202020204" pitchFamily="34" charset="-34"/>
              </a:rPr>
              <a:t>การตลาดผ่านสมาร์ทโฟน </a:t>
            </a:r>
            <a:r>
              <a:rPr lang="th-TH" sz="3200" dirty="0">
                <a:ea typeface="Calibri" panose="020F0502020204030204" pitchFamily="34" charset="0"/>
                <a:cs typeface="Cordia New" panose="020B0304020202020204" pitchFamily="34" charset="-34"/>
              </a:rPr>
              <a:t>ได้แก่ สร้างประสบการณ์ตราผลิตภัณฑ์ (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Brand Experience)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ผ่านการสร้างตราผลิตภัณฑ์ผ่านแอพพลิเคชั่น (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Brand Application)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ในแอพพลิเคชั่นทางโทรศัพท์ (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Mobile Application)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แทรกสื่อโฆษณาผ่านเกมหรือแอพพลิเคชั่นต่างๆ  สร้างกลยุทธ์การปรากฏตัว (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Check-in)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ที่ร้านค้าเพื่อรับส่วนลดพิเศษ หรือรับสินค้าฟรี (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Location Base Service)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ประชาสัมพันธ์ผ่านงานแสดงสินค้า และการใช้คิวอาร์โค้ด (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QR Code)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เป็นกลไกลูกเล่น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</a:rPr>
              <a:t>(Gimmick)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</a:rPr>
              <a:t>ในการโฆษณาต่างๆ 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784816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486" y="762000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</a:t>
            </a: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7829" y="2133600"/>
            <a:ext cx="8001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/>
              <a:t>ไพฑูรย์ มะณู (2560: </a:t>
            </a:r>
            <a:r>
              <a:rPr lang="en-US" sz="2800" dirty="0"/>
              <a:t>http://paitoon.esdc.go.th/sux-dicithal) </a:t>
            </a:r>
            <a:r>
              <a:rPr lang="th-TH" sz="2800" dirty="0"/>
              <a:t>กล่าวว่า สื่อดิจิทัล เป็นนวัตกรรมที่สร้างขึ้นมาทดแทนสิ่งที่มีอยู่เดิม เพื่อให้ราคาถูกลงและรักษาไว้ซึ่งคุณภาพ เอื้อต่อประโยชน์การใช้สอย ที่มากกว่าเดิมและสื่อดิจิทัล (ตรงกันข้ามกับสื่ออนาล็อก) มักหมายถึงสื่ออิเล็กทรอนิกส์ซึ่งทำงานโดยใช้รหัสดิจิทัลในปัจจุบัน การเขียนโปรแกรมตั้งอยู่บนพื้นฐานของเลขฐานสอง ในกรณีนี้ ดิจิทัล หมายถึงการแยกแยะระหว่าง "0" กับ "1" ในการแสดงข้อมูล คอมพิวเตอร์เป็นเครื่องจักรที่มักจะแปลข้อมูลดิจิตอลฐานสองแล้วจึงแสดงชั้นของเครื่องประมวลผลชั้นของข้อมูลดิจิทัลที่เหนือกว่า สื่อดิจิทัลเช่นเดียวกับสื่อเสียง วิดีโอ หรือเนื้อหาดิจิทัลอื่นๆ สามารถถูกสร้างขึ้น อ้างอิงถึงและได้รับการแจกจ่ายผ่านทางเครื่องประมวลผลข้อมูลดิจิทัล สื่อดิจิทัลได้นำมาซึ่งการเปลี่ยนแปลงอย่างใหญ่หลวงเมื่อเทียบกับสื่ออนาล็อก</a:t>
            </a:r>
          </a:p>
        </p:txBody>
      </p:sp>
    </p:spTree>
    <p:extLst>
      <p:ext uri="{BB962C8B-B14F-4D97-AF65-F5344CB8AC3E}">
        <p14:creationId xmlns:p14="http://schemas.microsoft.com/office/powerpoint/2010/main" val="1828775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362200"/>
            <a:ext cx="8686800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การตลาดผ่านสื่อดิจิทัลอื่นๆ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 ได้แก่ สร้างกลยุทธ์การตลาดผ่านอีเมล์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E-mail Marketing)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ทำการตลาดโดยอาศัยตัวแทนโฆษณาและได้รับผลตอบแทนเป็นค่าคอมมิสชั่นจากเจ้าของเว๊ปไซต์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Affiliate Marketing)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สร้างปฏิสัมพันธ์กับลูกค้าผ่านหลากหลายช่องทาง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Omni-Channel Marketing)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เพื่อเข้าถึงและสร้างปฏิสัมพันธ์กับลูกค้าผ่านหลากหลายช่องทาง ไม่ว่าจะเป็นเว็บไซต์ โซเชียลมีเดีย สมาร์ทโฟน เพิ่มศักยภาพในการทำตลาดเจาะลูกค้าทั้งวงกว้าง และแบบตัวต่อตัว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(One to One Marketing)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รวมไปถึงการทำการตลาดบอกต่อด้วยวิดีโอ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Viral Video)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เป็นต้น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21834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09800"/>
            <a:ext cx="82296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ดังนั้นเพื่อเป็นการพัฒนาการตลาดด้วยสื่อใหม่บนโลกออนไลน์ นักการตลาดหรือผู้ประกอบการจะต้องปรับตัวให้ทันกับแนวโน้มของเทคโนโลยีเพื่อจับกระแสการเปลี่ยนแปลงพฤติกรรมของผู้บริโภคเพิ่มมากขึ้นเรื่อยๆ  และสร้างแนวการตลาดใหม่ๆ  ให้สอดคล้องกับรูปแบบการดำเนินชีวิต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ไลฟ์สไตล์) ของผู้บริโภคเพื่อสร้างความได้เปรียบทางธุรกิจในยุคดิจิทัล โดยจะต้องวางกลยุทธ์ด้านสื่อดิจิทัล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Digital Marketing)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ี่หลากหลายให้เป็นเครื่องมือการตลาดเพื่อเพิ่มโอกาสทางธุรกิจและเพิ่มขีดความสามารถให้กับองค์กรในการแข่งขันทางธุรกิจในยุคดิจิทัล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Digital Economy) 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172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838200"/>
            <a:ext cx="49295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chemeClr val="bg1"/>
                </a:solidFill>
                <a:ea typeface="Calibri" panose="020F0502020204030204" pitchFamily="34" charset="0"/>
                <a:cs typeface="Cordia New" panose="020B0304020202020204" pitchFamily="34" charset="-34"/>
              </a:rPr>
              <a:t>กลยุทธ์ของ</a:t>
            </a:r>
            <a:r>
              <a:rPr lang="th-TH" sz="3600" b="1" dirty="0">
                <a:solidFill>
                  <a:schemeClr val="bg1"/>
                </a:solidFill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endParaRPr lang="th-TH" sz="36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2362200"/>
            <a:ext cx="80010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กลยุทธ์ของ</a:t>
            </a:r>
            <a:r>
              <a:rPr lang="th-TH" sz="28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การสื่อสารตลาดผ่านสื่อดิจิทัล</a:t>
            </a:r>
            <a:r>
              <a:rPr lang="th-TH" sz="2800" b="1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คือ การใช้อินเทอร์เน็ตซึ่งก่อให้เกิดการเข้าถึงข้อมูลได้อย่างสะดวกรวดเร็ว อีกทั้งยังเป็นการสื่อสารตรงสู่ผู้บริโภคที่มีความสนใจในสินค้านั้น เนื่องจาก ผู้ที่มีความสนใจในสินค้าชนิดใดนั้น จะรวมตัวกันและมีการพูดคุยถึงเรื่องราวต่างๆ  ที่เกี่ยวข้อง ทำให้การสื่อสารผ่านช่องทางดิจิทัล เป็นการสื่อสารรูปแบบหนึ่งต่อหนึ่ง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(One-to-One)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อีกทั้ง ข้อมูลของผู้บริโภคจะมีการบันทึกเอาไว้ในระบบฐานข้อมูล ทำให้สามารถตรวจสอบได้อยู่ตลอดเวลา โดยไม่ต้องคอยเฝ้าดูผู้บริโภค สื่อดิจิทัลที่ได้รับความนิยม และเป็นช่องทางที่สามารถค้นหาผู้บริโภคนั้นมีอยู่หลายทาง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32781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2586462"/>
            <a:ext cx="7620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เด็ป เฮนเร็ตตาร์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(Deb </a:t>
            </a:r>
            <a:r>
              <a:rPr lang="en-US" sz="3200" dirty="0" err="1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Henretta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อ้างใน อุไรพร ชลสิริรุ่งสกุล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2554: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ม.ป.น.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ประธานบริหารกลุ่มภาคพื้นเอเซีย ของพีแอนด์จี กล่าวถึงการที่ดิจิทัลกำลังเปลี่ยนโลกทั้งใบ และกำลังเปลี่ยนพื้นฐานการดำเนินธุรกิจไปอย่างสิ้นเชิง ผ่าน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5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ประเด็นสำคัญ ซึ่งเป็นกลยุทธ์ของ</a:t>
            </a:r>
            <a:r>
              <a:rPr lang="th-TH" sz="32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การสื่อสารตลาดผ่านสื่อดิจิทัล</a:t>
            </a:r>
            <a:r>
              <a:rPr lang="th-TH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ดังนี้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12502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09800"/>
            <a:ext cx="80772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การเชื่อมต่อ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(Connection)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ช่องทางดิจิทัล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เปลี่ยนแปลงวิธีการติดต่อสื่อสารและการประสานงานของธุรกิจ ให้เป็นไปด้วยความรวดเร็วมากขึ้น โดยการเชื่อมต่อทั่วโลกแบบโลกาภิวัตน์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(Globalization)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ทำให้การสื่อสาร เป็นไปได้ตลอดเวลาและไร้พรมแดนอย่างแท้จริง สถานที่ทำงานที่แยกกันไม่ได้เป็นอุปสรรคในการทำงานอีกต่อไป การเดินทางเพื่อไปประชุมลดน้อยลงอย่างมากด้วยระบบ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Video Conference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สำหรับการจัดประชุมทั่วโลก เครื่องมือดิจิทัลที่สนับสนุนงานขายก็ทำให้ทีมขายสามารถดูแลลูกค้าในการสั่งซื้อสินค้า บริหารสินค้าคงคลัง และสร้างระบบส่งเสริมการขายได้อย่างมีประสิทธิภาพ ช่องทางดิจิทัลมีอิทธิพลสูงในการปรับเปลี่ยนการวางระบบการทำงานและการลงทุน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52767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09800"/>
            <a:ext cx="78486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ปฏิสัมพันธ์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(Conversation)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ดิจิทัลเปลี่ยนวิธีการปฏิสัมพันธ์ระหว่างตราผลิตภัณฑ์กับผู้บริโภคกลุ่มเป้าหมาย ซึ่งสิ่งที่เห็นได้อย่างชัดเจนคือ การเปลี่ยนแปลงจากการพูดโดยผู้ผลิตแบบการสื่อสารทางเดียว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(One Way)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ไปยังผู้บริโภค ไปเป็นการสนทนาโต้ตอบกันแบบทันท่วงที และต่อเนื่องระหว่างตราผลิตภัณฑ์กับผู้บริโภค อินเทอร์เน็ตกลายมาเป็นเครื่องมือในการทำวิจัยแบบกลุ่ม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(Focus Group)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ที่ใหญ่ที่สุดในโลก การทำวิจัยออนไลน์อ่านเว็บไซต์ และ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Social Network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ทำให้เกิดการเรียนรู้ และเข้าใจผู้บริโภคในวงกว้าง ข้อมูลที่ได้รับการต่อยอดไปอีก</a:t>
            </a:r>
            <a:r>
              <a:rPr lang="th-TH" sz="28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ระดับ 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82472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057400"/>
            <a:ext cx="77724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การร่วมกันสร้าง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(Co-Creation)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ช่องทางดิจิทัล ช่วยให้เกิดการสร้างเนื้อหาทาง</a:t>
            </a:r>
            <a:r>
              <a:rPr lang="th-TH" sz="28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</a:t>
            </a:r>
            <a:r>
              <a:rPr lang="th-TH" sz="28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ตลาด 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แบบการสร้างร่วมกัน โดยเป็นการสร้างนวัตกรรม และแนวคิดใหม่ๆ  ที่เกิดจากการทำงานแบบประสานร่วมกันขององค์กร หรือหน่วยงานภายนอกบริษัท ไม่ว่าจะเป็น สถาบันการศึกษานักวิทยาศาสตร์ และผู้ประกอบการ และนอกจากนี้ ยังหลีกหนีจากการสื่อสารด้วยเนื้อหาทางการตลาดเดิมๆ  มาสร้างสรรค์เป็นเนื้อหาที่เกิดจากแนวคิดและความต้องการของผู้บริโภค และเปิดโอกาสให้ผู้ส่งได้ออกความคิดเห็น หรือนำเสนอผลิตภัณฑ์ผ่านรูปแบบระบบดิจิทัล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Digital Platform)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38133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09800"/>
            <a:ext cx="7772400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4. </a:t>
            </a:r>
            <a:r>
              <a:rPr lang="th-TH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การพาณิชย์ 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 (Commerce)          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กระแสความแรงของคลื่นพาณิชย์</a:t>
            </a:r>
            <a:r>
              <a:rPr lang="th-TH" sz="32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อีเล็กทรอนิกส์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en-US" sz="32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(E-Commerce)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ที่มากขึ้น จากความนิยมของร้านค้าออนไลน์หรือ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App Store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อย่าง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en-US" sz="3200" dirty="0" err="1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iTune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32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และ</a:t>
            </a:r>
            <a:r>
              <a:rPr lang="th-TH" sz="32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อี</a:t>
            </a:r>
            <a:r>
              <a:rPr lang="th-TH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คอมเมิร์ซเว็บไซต์ อย่าง อเมซอน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(Amazon.com)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และรากูเทน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en-US" sz="3200" dirty="0" err="1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Rakuten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ทำให้ตราผลิตภัณฑ์ชั้นนำส่วนใหญ่ ทำให้ตราผลิตภัณฑ์ชั้นนำส่วนใหญ่ ต่างให้ความสนใจในการใช้ประโยชน์จากพาณิชย์อีเล็กทรอนิกส์ รวมทั้ง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E-Commerce Website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อย่าง วอลมารท ดอท คอม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(Walmart.com)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หรือดรักสโตร์ ดอท คอม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(Drugstore.com)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05393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133600"/>
            <a:ext cx="83058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ชุมชน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(Community)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ความหมายของคำว่าชุมชน ได้เปลี่ยนบริบทไปด้วยอิทธิพลของ เครือข่ายสังคมออนไลน์ โซเชียลเน็ตเวิร์ค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Social Media) 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โดยการสร้างความสัมพันธ์ที่ยั่งยืน และโครงการด้านกิจกรรมเพื่อสังคม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(Social Responsibility -Sustainability)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สามารถต่อเชื่อมกับตราผลิตภัณฑ์ และองค์กรผ่านสังคมออนไลน์ได้อย่างมีประสิทธิภาพ การให้ความสัมพันธ์สำคัญกับปัจจัยทั้ง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5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ปัจจัย ได้แก่ การเชื่อมต่อ การปฏิสัมพันธ์ การร่วมสร้าง การพาณิชย์ และชุมชน จะทำให้การสร้างเทคโนโลยีทางการสื่อสาร การตลาดกับผู้บริโภค มีโอกาสที่จะประสบความสำเร็จ ซึ่งการศึกษาความต้องการของผู้บริโภคนั้น จะส่งเสริมการสื่อสารการตลาดให้มีประสิทธิภาพมากขึ้น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607376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90600"/>
            <a:ext cx="609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ea typeface="Calibri" panose="020F0502020204030204" pitchFamily="34" charset="0"/>
                <a:cs typeface="Cordia New" panose="020B0304020202020204" pitchFamily="34" charset="-34"/>
              </a:rPr>
              <a:t>ประเภทเครื่องมือของ</a:t>
            </a:r>
            <a:r>
              <a:rPr lang="th-TH" sz="2800" b="1" dirty="0">
                <a:solidFill>
                  <a:schemeClr val="bg1"/>
                </a:solidFill>
                <a:ea typeface="Adobe Kaiti Std R"/>
                <a:cs typeface="Cordia New" panose="020B0304020202020204" pitchFamily="34" charset="-34"/>
              </a:rPr>
              <a:t>การสื่อสารตลาดผ่านสื่อดิจิทัล</a:t>
            </a:r>
            <a:endParaRPr lang="th-TH" sz="28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133600"/>
            <a:ext cx="86106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เว็บ</a:t>
            </a:r>
            <a:r>
              <a:rPr lang="th-TH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ไซด์ 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(Website)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คือ ศูนย์รวบรวมความรู้และแหล่งข้อมูลต่างๆ  อาทิ เช่น </a:t>
            </a:r>
            <a:r>
              <a:rPr lang="th-TH" sz="28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ข่าวสาร</a:t>
            </a:r>
            <a:r>
              <a:rPr lang="th-TH" sz="28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ประชาสัมพันธ์ 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บันเทิง กีฬา เป็นต้น ปัจจุบันเว็บไซด์ได้เข้ามามีบทบาทในแวดวงธุรกิจแทบทุกชนิดไม่ว่าจะเป็นในรูปแบบของบริษัท ร้านค้า ชั้นนำ ต่างๆ ทั่วไป เหตุผลหนึ่งในการมีเว็บไซด์นั้นเพื่อเป็นการเพิ่มความน่าเชื่อถือให้กับธุรกิจนั้นๆ  อีกทั้งเว็บไซด์ยังสามารถตอบสนองและครอบคลุมผู้บริโภคหรือกลุ่มเป้าหมาย ได้อย่างไม่มีขีดจำกัดอีกด้วย เพราะสามารถเข้าเยี่ยมชมข้อมูลเว็บไซด์จากอินเทอร์เน็ตได้ทั่วโลก และในปี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2014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จำนวนคนใช้อินเทอร์เน็ตทั่วโลกจะมีจำนวนสูงถึง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2.5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พันล้านคน ดังนั้นการมีเว็บไซต์จึงเป็นเรื่องที่จำเป็นอย่างมากหากต้องการให้ตราผลิตภัณฑ์เชื่อมต่อกับผู้บริโภคบนโลกออนไลน์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42318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8001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chemeClr val="bg1"/>
                </a:solidFill>
                <a:ea typeface="Calibri" panose="020F0502020204030204" pitchFamily="34" charset="0"/>
                <a:cs typeface="Cordia New" panose="020B0304020202020204" pitchFamily="34" charset="-34"/>
              </a:rPr>
              <a:t>พิชญาภัค ไกรโต </a:t>
            </a:r>
            <a:r>
              <a:rPr lang="en-US" sz="2800" dirty="0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(2559 :http://</a:t>
            </a:r>
            <a:r>
              <a:rPr lang="en-US" sz="2800" dirty="0" err="1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phak</a:t>
            </a:r>
            <a:r>
              <a:rPr lang="th-TH" sz="2800" dirty="0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16393916.</a:t>
            </a:r>
            <a:r>
              <a:rPr lang="en-US" sz="2800" dirty="0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blogspot.com/</a:t>
            </a:r>
            <a:r>
              <a:rPr lang="th-TH" sz="2800" dirty="0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)</a:t>
            </a:r>
            <a:r>
              <a:rPr lang="th-TH" sz="2800" dirty="0">
                <a:solidFill>
                  <a:schemeClr val="bg1"/>
                </a:solidFill>
                <a:ea typeface="Calibri" panose="020F0502020204030204" pitchFamily="34" charset="0"/>
                <a:cs typeface="Cordia New" panose="020B0304020202020204" pitchFamily="34" charset="-34"/>
              </a:rPr>
              <a:t> ได้ให้ความหมายของสื่อออนไลน์หรือสื่อดิจิทัลว่า สื่อออนไลน์หรือสื่อดิจิทัลสามารถให้คำจำกัดความได้ </a:t>
            </a:r>
            <a:r>
              <a:rPr lang="en-US" sz="2800" dirty="0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2 </a:t>
            </a:r>
            <a:r>
              <a:rPr lang="th-TH" sz="2800" dirty="0" smtClean="0">
                <a:solidFill>
                  <a:schemeClr val="bg1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ลักษณะ</a:t>
            </a:r>
          </a:p>
          <a:p>
            <a:endParaRPr lang="th-TH" sz="2800" dirty="0" smtClean="0"/>
          </a:p>
          <a:p>
            <a:r>
              <a:rPr lang="th-TH" sz="2800" dirty="0" smtClean="0"/>
              <a:t>ลักษณะ</a:t>
            </a:r>
            <a:r>
              <a:rPr lang="th-TH" sz="2800" dirty="0"/>
              <a:t>ที่เป็นสื่อหรือวัสดุและอีกลักษณะคือช่องทางการสื่อสารของมนุษย์การให้ความหมายในลักษณะแรกสื่อ</a:t>
            </a:r>
            <a:r>
              <a:rPr lang="th-TH" sz="2800" dirty="0" smtClean="0"/>
              <a:t>ออนไลน์</a:t>
            </a:r>
            <a:r>
              <a:rPr lang="th-TH" sz="2800" dirty="0"/>
              <a:t>อิเล็กทรอนิกส์มีเดีย จะหมายถึงวัสดุหรือสื่อที่บรรจุเนื้อหาแบบฝึกหัดและกิจกรรมสำหรับการเรียนการสอนในเนื้อหาในสาขาวิชานั้นนั้นเป็นสิ่งที่เกิดจากวิวัฒนาการของเทคโนโลยีของเทคโนโลยีสาระสนเทศและระบบการสื่อสารโทรคมนาคมลักษณะเป็นสื่อประสมหรือมัลติมีเดียหลากหลายรูปแบบตามที่ผู้ผลิตและสร้างสรรค์และบันทึกไว้เช่นข้อความภาพนิ่งแผนภูมิกราฟวิดิทัศน์ภาพเคลื่อนไหวเสียงเป็นต้นโดยผู้ใช้สามารถสื่อสารโต้ตอบสื่อบางประเภทได้ ซึ่งสื่อ อิเล็กทรอนิกส์ที่ใช้สำหรับ การเรียนการสอนในปัจจุบันได้แก่ คอมพิวเตอร์ช่วยสอน</a:t>
            </a:r>
            <a:endParaRPr lang="en-US" sz="2800" dirty="0" smtClean="0">
              <a:latin typeface="Cordia New" panose="020B0304020202020204" pitchFamily="34" charset="-34"/>
              <a:ea typeface="Calibri" panose="020F0502020204030204" pitchFamily="34" charset="0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951120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0"/>
            <a:ext cx="86106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จดหมาย</a:t>
            </a:r>
            <a:r>
              <a:rPr lang="th-TH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อีเล็กทรอนิกส์ หรืออีเมล์ </a:t>
            </a:r>
            <a:r>
              <a:rPr lang="en-US" sz="20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(Email) </a:t>
            </a:r>
            <a:r>
              <a:rPr lang="th-TH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ในยุคอีเล็กทรอนิกส์นี้จดหมายอีเล็กทรอนิกส์ได้กลายเป็นเครื่องมือสื่อสารที่มีประสิทธิภาพด้วยคุณสมบัติที่ รวดเร็ว ประหยัด เข้าถึงผู้บริโภค และยากต่อการสูญหาย ซึ่งทำให้จดหมายอีเล็กทรอนิกส์เป็นสื่อที่มีความเหมาะสมในการทำการตลาดทางตรง ในการทำการตลาดด้วยจดหมายอีเล็กทรอนิกส์นั้น ไม่ใช่เพียงแค่การส่งโฆษณาไปยังกลุ่มเป้าหมายเท่านั้น</a:t>
            </a:r>
            <a:r>
              <a:rPr lang="en-US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th-TH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กันต์ฐศิษฎ์ เลิศไพรงาม</a:t>
            </a:r>
            <a:r>
              <a:rPr lang="en-US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2550: </a:t>
            </a:r>
            <a:r>
              <a:rPr lang="th-TH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ม.ป.น.</a:t>
            </a:r>
            <a:r>
              <a:rPr lang="en-US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นักการตลาดยังสามารถใช้จดหมายอีเล็กทรอนิกส์เพื่อสื่อสารทางการตลาดได้ในหลายด้าน โดยข้อดีของการตลาดด้วยจดหมายอีเล็กทรอนิกส์ ได้แก่ เป็นการสื่อสารโดยตรงกับลูกค้า และกลุ่มเป้าหมาย รวดเร็วและสามารถตอบสนองได้ในทันที มีต้นทุนที่ต่ำ และสามารถสื่อสารกับคนครั้งละมากๆ  ได้ถึงแม้ว่าการใช้การตลาดผ่านจดหมายอีเล็กทรอนิกส์จะมีข้อดีแต่ยังต้องระวังในเรื่องของการส่งจดหมายอีเล็กทรอนิกส์ในปริมาณมากๆ  หรือไม่มีเนื้อหาสาระ</a:t>
            </a:r>
            <a:r>
              <a:rPr lang="en-US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(Spam) </a:t>
            </a:r>
            <a:r>
              <a:rPr lang="th-TH" sz="2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ก่อนการใช้การตลาดผ่านจดหมายอีเล็กทรอนิกส์ จะต้องได้รับการยินยอมจากลูกค้าหรือกลุ่มเป้าหมายผู้เป็นเจ้าของบัญชีก่อนอีกทั้งยังต้องสามารถบอกเลิกการรับข่าวสารได้เพราะอาจส่งผลกระทบต่อภาพพจน์ของตราผลิตภัณฑ์ในระดับที่ไม่อาจแก้ไข</a:t>
            </a:r>
            <a:r>
              <a:rPr lang="th-TH" sz="20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ได้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1143000"/>
            <a:ext cx="5141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800" dirty="0">
                <a:solidFill>
                  <a:schemeClr val="bg1"/>
                </a:solidFill>
              </a:rPr>
              <a:t>ประเภทเครื่องมือของการสื่อสารตลาดผ่านสื่อดิจิทัล</a:t>
            </a:r>
          </a:p>
        </p:txBody>
      </p:sp>
    </p:spTree>
    <p:extLst>
      <p:ext uri="{BB962C8B-B14F-4D97-AF65-F5344CB8AC3E}">
        <p14:creationId xmlns:p14="http://schemas.microsoft.com/office/powerpoint/2010/main" val="1025218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86000"/>
            <a:ext cx="7924800" cy="4658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บล็อก 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(Blog)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มาจากศัพท์คำว่า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Web Log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คือการบันทึกบทความของตนเอง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(Personal Journal)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ลงบนเว็บไซต์โดยเนื้อหาของ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blog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นั้นจะครอบคลุมได้ทุกเรื่อง ไม่ว่าจะเป็นเรื่องราวส่วนตัวหรือเป็นบทความเฉพาะด้านต่างๆ  เช่น เรื่องการเมือง เรื่องกล้องถ่ายรูป เรื่องกีฬา เรื่องธุรกิจ เป็นต้น โดยจุดเด่นที่ทาให้บล็อกเป็นที่นิยมก็คือ ผู้เขียนบล็อก จะมีการแสดงความคิดเห็นของตนเองใส่ลงไปในบทความนั้น โดยบล็อกบางแห่ง จะมีอิทธิพลในการโน้มน้าวจิตใจผู้อ่านสูงมาก แต่ในขณะเดียวกัน บางบล็อกก็จะเขียนขึ้นมาเพื่อให้อ่านกันในกลุ่มเฉพาะ เช่น กลุ่มเพื่อนหรือครอบครัวตนเองจุดเด่นที่สุดของบล็อก คือสามารถเป็นเครื่องมือสื่อสารชนิดหนึ่ง ที่สามารถสื่อถึงความเป็นกันเองระหว่างผู้เขียนบล็อก และผู้อ่านบล็อกที่เป็นกลุ่มเป้าหมายที่ชัดเจนของบล็อก ผ่านทางระบบการแสดงความคิดเห็นหรือคอมเมนต์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(Comment)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ของบล็อก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en-US" sz="2400" dirty="0" err="1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Hosify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2008: </a:t>
            </a:r>
            <a:r>
              <a:rPr lang="en-US" sz="2400" u="sng" dirty="0">
                <a:solidFill>
                  <a:srgbClr val="0000FF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  <a:hlinkClick r:id="rId2"/>
              </a:rPr>
              <a:t>Http://hostify.com/category/blogmarketing/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endParaRPr lang="th-TH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35542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09800"/>
            <a:ext cx="75438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</a:rPr>
              <a:t>การสร้างความเคลื่อนไหวในบล็อกอย่างสม่าเสมอและการสร้างเนื้อหาที่น่าสนใจ เป็นเรื่องที่มีความสำคัญ เพราะการมุ่งขายผลิตภัณฑ์แต่เพียงอย่างเดียว ย่อมจะส่งผลต่อความน่าเชื่อถือของตราผลิตภัณฑ์และต่อความน่าเชื่อถือของเจ้าของบล็อก ถึงแม้ว่าคนที่ติดตามบล็อกจะมีปริมาณไม่มาก ไม่ค่อยส่งผลกระทบต่อการเพิ่มยอดขาย แต่ผู้ที่ติดตามบล็อกนั้นเป็นกลุ่มคนที่มีความชื่นชอบในสิ่งเดียวกัน มีความต้องการที่คล้ายคลึงกัน จึงมีโอกาสมากว่าการโฆษณาสินค้าผ่านช่องทางปกติอีกทั้งยังสามารถแนะนาสินค้าเพิ่มเติมได้อีกด้วย บล็อกจึงเป็นช่องทางที่มีประสิทธิภาพในการค้นหากลุ่มคนที่มีโอกาสสูงจะมาเป็นลูกค้า 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442964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0"/>
            <a:ext cx="7620000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บริการ</a:t>
            </a:r>
            <a:r>
              <a:rPr lang="th-TH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เครือข่ายสังคมออนไลน์ 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(Social Network Service)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บริการเครือข่ายสังคมออนไลน์คือการที่ผู้คนสามารถทำความรู้จัก และเชื่อมโยงกันในทิศทางใดทิศทางหนึ่ง ตัวอย่างของเว็บประเภทที่เป็น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Social Network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เช่น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Digg.com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ซึ่งเป็นเว็บไซต์ที่เรียกได้ว่าเป็น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Social Bookmark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ที่ได้รับความนิยมอีกแห่งหนึ่งและเหมาะมาก ที่จะนำมาเป็นตัวอย่าง เพื่อให้เข้าใจได้ง่ายขึ้น โดยในเว็บไซต์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en-US" sz="2400" dirty="0" err="1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Digg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นี้ผู้คนจะช่วยกันแนะนำที่อยู่ของไฟล์ หรือเว็บไซต์ในอินเทอร์เน็ต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(URLs)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ที่น่าสนใจเข้ามาในเว็บ และผู้อ่านก็จะมาช่วยกันให้คะแนนที่อยู่ของไฟล์หรือเว็บไซต์ในอินเทอร์เน็ตหรือข่าวนั้นๆ  เป็นต้น ในแง่ของการอธิบายถึงปรากฏการณ์ของเครือข่ายสังคมออนไลน์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(Social Network Service :SNS</a:t>
            </a:r>
            <a:r>
              <a:rPr lang="en-US" sz="24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076404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055" y="2362200"/>
            <a:ext cx="81534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เป็นการเน้นไปที่การสร้างชุมชนออนไลน์ซึ่งผู้คนสามารถที่จะแลกเปลี่ยน แบ่งปันตามผลประโยชน์กิจกรรม หรือความสนใจเฉพาะเรื่อง ซึ่งอาศัยระบบพื้นฐานของเว็บไซต์ที่ทำให้มีการโต้ตอบกันระหว่างผู้คนโดยแต่ละเว็บนั้นอาจมีการให้บริการที่ต่างกันเช่น จดหมายอีเล็กทรอนิกส์กระดานข่าว และในยุคหลังๆ  มานี้เป็นการแบ่งปันพื้นที่ให้สมาชิกเป็นเจ้าของพื้นที่ร่วมกันและแบ่งปันข้อมูล ระหว่างกันโดยผู้คนสามารถสร้างหน้าเว็บของตนเองโดยอาศัยระบบซอฟแวร์ที่เจ้าของเว็บให้บริการ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กติกา สายเสนีย์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2553: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Http://keng.com/2010/02/20/top-10-social-media-inthailand-for-feb2010.)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903911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981200"/>
            <a:ext cx="8153400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3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โปรแกรม</a:t>
            </a:r>
            <a:r>
              <a:rPr lang="th-TH" sz="3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การสืบค้นข้อมูลบนอินเทอร์เน็ต </a:t>
            </a:r>
            <a:r>
              <a:rPr lang="en-US" sz="30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(Search) </a:t>
            </a:r>
            <a:r>
              <a:rPr lang="th-TH" sz="30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การทำการตลาดผ่านโปรแกรมการสืบค้นข้อมูลได้รับความสนใจ เนื่องจากนักการตลาดตระหนักว่าผู้บริโภคที่ค้นหาข้อมูลผ่านโปรแกรมสืบค้นเหล่านี้ได้แสดงให้เห็นถึงความสนใจในสิ่งที่ต้องการ เข้าได้แสดงตัวว่าพร้อมจะเป็นลูกค้าและกาลังหาคำตอบในสิ่งที่กาลังทำการค้นหา การสืบค้นจึงเท่ากับเป็นการเปิดทางรับข้อมูลของลูกค้าอย่างสมบูรณ์ซึ่งถึงแม้ว่าจะเป็นช่องทางที่จะทาให้ตราผลิตภัณฑ์เป็นที่รู้จัก แต่การที่จะสร้างความน่าสนใจจาต้องเรียนรู้วิธีการใช้งานที่ถูกต้องและมีประสิทธิภาพร่วมกับการใช้งานสื่ออื่นๆ  เพื่อเสริมความสามารถให้กับการโฆษณา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801948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362200"/>
            <a:ext cx="7696200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วีดีโอ</a:t>
            </a:r>
            <a:r>
              <a:rPr lang="th-TH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ออนไลน์ 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(Online Video)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วฤตดา วรอาคม ประธานเจ้าหน้าที่บริหารด้านนวัตกรรม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ซีไอโอ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แมคแคน เวิลด์กรุ๊ป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ประเทศไทย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กล่าวว่า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“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วีดีโอออนไลน์ในรูปแบบของคลิปสั้นๆ  ในปี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2012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จะได้รับความนิยมต่อเนื่องจากปี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2011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โดยจะมีรูปแบบหลากหลาย และไม่ใช่เรื่องยากที่จะมีคนดูในเว็บไซต์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YouTube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หลักหมื่นหลักแสน โดยเฉพาะแนวโน้มที่ทาให้ตราผลิตภัณฑ์ควรให้ความสนใจในเวลานี้ คือ กลุ่มเป้าหมายที่เป็นกลุ่มวัยรุ่น เพราะวัยรุ่นเป็นกลุ่มที่ใช้เวลาในออนไลน์มาก ไม่ดูทีวีแต่ค้นวีดีโอออนไลน์ดูมากกว่า ซึ่งกลุ่มนี้ในอีกประมาณ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5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ปีข้างหน้า คือกลุ่มที่มีกำลังซื้อ เพราะเริ่มทำงาน เนื่องด้วยอินเทอร์เน็ตเร็วขึ้น มี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3G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อุปกรณ์สื่อสารเคลื่อนที่ สมาร์ทโฟน แท็บแล็ตมากขึ้น </a:t>
            </a:r>
          </a:p>
        </p:txBody>
      </p:sp>
    </p:spTree>
    <p:extLst>
      <p:ext uri="{BB962C8B-B14F-4D97-AF65-F5344CB8AC3E}">
        <p14:creationId xmlns:p14="http://schemas.microsoft.com/office/powerpoint/2010/main" val="20245253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86000"/>
            <a:ext cx="81534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พฤติกรรมผู้บริโภคไทยเองที่มีอะไรก็อยากคุยให้เพื่อนฟัง ชอบฟัง ชอบดูมากกว่าอ่านหนังสือ เด็กรุ่นใหม่มีการแบ่งปันเรื่องราวต่างๆ  มากขึ้นเนื่องจากซึมซับวัฒนธรรมของต่างชาติและความรู้สึกเรื่องความเป็นส่วนตัวต่างจากคนยุคก่อน เขากล้าแบ่งปันสิ่งที่คิด สิ่งที่เห็นมากขึ้น ส่วนมากเป็นเรื่องบันเทิง และเด็กรุ่นใหม่มีความคิดสร้างสรรค์มีความสามารถในการเล่าเรื่องต่างๆ  จากพฤติกรรมนี้มีความหมายสาหรับตราผลิตภัณฑ์คือนำมาสู่โอกาสให้ตราผลิตภัณฑ์หันมาสร้างคอนเทนต์วีดีโอแล้วให้ผู้บริโภคเข้ามามีส่วนร่วมทั้งแบบตั้งหัวข้อให้ทำ หรือว่าจะเป็นการร่วมกันสร้างสรรค์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(Co-Creation)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ก็คาดว่าผู้บริโภคน่าจะทำได้ดีที่มีประสิทธิภาพได้ก่อน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6794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362200"/>
            <a:ext cx="8001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dirty="0" smtClean="0">
                <a:solidFill>
                  <a:srgbClr val="FF0000"/>
                </a:solidFill>
              </a:rPr>
              <a:t>เกมส์</a:t>
            </a:r>
            <a:r>
              <a:rPr lang="th-TH" sz="3200" dirty="0">
                <a:solidFill>
                  <a:srgbClr val="FF0000"/>
                </a:solidFill>
              </a:rPr>
              <a:t>ดิจิทัล (</a:t>
            </a:r>
            <a:r>
              <a:rPr lang="en-US" sz="3200" dirty="0">
                <a:solidFill>
                  <a:srgbClr val="FF0000"/>
                </a:solidFill>
              </a:rPr>
              <a:t>Digital Games) </a:t>
            </a:r>
            <a:r>
              <a:rPr lang="th-TH" sz="3200" dirty="0"/>
              <a:t>ปัจจุบันเกมส์ดิจิทัลทำหน้าที่มากกว่าแค่เป็นการสื่ออย่างในอดีต เกมส์ดิจิทัลกลายเป็นเครื่องมือในการสื่อสารของนักการตลาดไปสู่กลุ่มผู้บริโภคเป้าหมายได้เพราะเกมส์ดิจิทัลสามารถเป็นทั้งเวทีเล่นเกมส์และร้านขายสินค้าและบริการในเวลาเดียวกัน ยิ่งเป็นการสร้างแรงขับเคลื่อนให้อุตสาหกรรมเกมส์ดิจิทัลเติบโตและมีขนาดใหญ่ โดยมีปัจจัยที่ขับเคลื่อนอุตสาหกรรมเกมส์ดิจิทัลอยู่ 4 ประการ (</a:t>
            </a:r>
            <a:r>
              <a:rPr lang="en-US" sz="3200" dirty="0" err="1"/>
              <a:t>Wertime</a:t>
            </a:r>
            <a:r>
              <a:rPr lang="en-US" sz="3200" dirty="0"/>
              <a:t> </a:t>
            </a:r>
            <a:r>
              <a:rPr lang="th-TH" sz="3200" dirty="0"/>
              <a:t>และ </a:t>
            </a:r>
            <a:r>
              <a:rPr lang="en-US" sz="3200" dirty="0"/>
              <a:t>Fenwick, 2551: </a:t>
            </a:r>
            <a:r>
              <a:rPr lang="th-TH" sz="3200" dirty="0"/>
              <a:t>ม.ป.น.) </a:t>
            </a:r>
          </a:p>
        </p:txBody>
      </p:sp>
    </p:spTree>
    <p:extLst>
      <p:ext uri="{BB962C8B-B14F-4D97-AF65-F5344CB8AC3E}">
        <p14:creationId xmlns:p14="http://schemas.microsoft.com/office/powerpoint/2010/main" val="1056700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362200"/>
            <a:ext cx="8153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/>
              <a:t>ได้แก่ ทุกคนเล่นเกมส์ เกมส์ดิจิทัลสามารถเชื่อมโยงกันเป็นเครือข่าย มีเกมส์ให้เลือกหลากหลาย และเกมส์คล้ายภาพยนตร์เกมส์ดิจิทัลได้พัฒนามากขึ้นพร้อมกับโอกาสทางการตลาดที่เพิ่มขึ้นเพื่อรองรับกับเทคโนโลยีเกมส์ใหม่ๆ  เกมส์จึงเป็นมากกว่าเกมส์แต่เป็นเครื่องมือทางการตลาดอีกอย่างหนึ่งที่มีประสิทธิภาพจะเห็นได้ว่าสื่อดิจิทัลมีความหลากหลายเพื่อตอบสนองความต้องการของผู้บริโภค ช่องทางดิจิทัลเปิดโอกาสที่จะให้ผู้บริโภคสามารถแสดงความต้องการได้อย่างชัดเจน อีกทั้งก่อให้เกิดการรวมตัวกันจนกลายเป็นพลังที่แม้แต่นักการตลาดยังต้องให้ความสนใจ และผู้ที่ให้ความสนใจก่อนย่อมเป็นผู้ที่มีโอกาสในการสร้างความพึงพอใจและก่อให้เกิดการตลาด</a:t>
            </a:r>
          </a:p>
        </p:txBody>
      </p:sp>
    </p:spTree>
    <p:extLst>
      <p:ext uri="{BB962C8B-B14F-4D97-AF65-F5344CB8AC3E}">
        <p14:creationId xmlns:p14="http://schemas.microsoft.com/office/powerpoint/2010/main" val="657377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274838"/>
            <a:ext cx="7086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</a:rPr>
              <a:t> 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สื่อออนไลน์หรือสื่อดิจิทัลในความหมายที่สองหมายถึงช่องทางสำหรับการสื่อสารของมนุษย์หรืออาจเรียกว่าสื่อสังคมออนไลน์หมายถึงที่ตั้งที่เป็นเครื่องมือในการปฎิบัติการทางสังคม เพื่อใช้สื่อสารระหว่างกันในเครือข่ายทางสังคมผ่านทางเว็บไซต์และโปรแกรมประยุกต์บนสื่อต่างๆ ที่มีการเชื่อมต่ออินเตอร์เน็ตโดยเน้นให้ผู้ใช้ทั้งผู้ส่งสารและผู้รับมีส่วนร่วมสร้างสรรค์ผลิตเนื้อหาขึ้นเองในรูปแบบของข้อมูลภาพและเสียงจากคำนิยามย่อมแสดงให้เห็นว่ากระบวนการ</a:t>
            </a:r>
            <a:r>
              <a:rPr lang="th-TH" sz="2800" dirty="0" smtClean="0">
                <a:latin typeface="Cordia New" panose="020B0304020202020204" pitchFamily="34" charset="-34"/>
                <a:ea typeface="Calibri" panose="020F0502020204030204" pitchFamily="34" charset="0"/>
              </a:rPr>
              <a:t>สร้างสรรค์ดังกล่าว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ต้องมีการใช้ภาษาเขียนเพื่อการสื่อสารผ่านสื่ออนไลน์ประเภทของสื่อสังคมออนไลน์หลายหลายชนิดขึ้นอยู่กับลักษณะของการนำมาใช้ 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</a:rPr>
              <a:t> </a:t>
            </a:r>
            <a:endParaRPr lang="th-TH" sz="2800" dirty="0"/>
          </a:p>
        </p:txBody>
      </p:sp>
      <p:sp>
        <p:nvSpPr>
          <p:cNvPr id="3" name="Rectangle 2"/>
          <p:cNvSpPr/>
          <p:nvPr/>
        </p:nvSpPr>
        <p:spPr>
          <a:xfrm>
            <a:off x="620486" y="762000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</a:t>
            </a: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323970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38200"/>
            <a:ext cx="6477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chemeClr val="bg1"/>
                </a:solidFill>
              </a:rPr>
              <a:t>การประเมินผลกลยุทธ์การตลาดผ่านสื่อดิจิทัล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2286000"/>
            <a:ext cx="830580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การประเมินผลกลยุทธ์การตลาดผ่านสื่อดิจิทัล บริษัทสามารถวัดศักยภาพในการทำงานของเว็บไซต์ได้จากสิ่งต่างๆ  (จิระวัฒน์ อนุวิชชานนท์, ศิริวรรณ เสรีรัตน์,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2555: 298-299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)ดังต่อไปนี้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จำนวนการซื้อที่เพิ่มขึ้น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(Lift)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เป็นการวัดจำนวนการซื้อขายที่เพิ่มขึ้นหลังจากการเข้าชมเว็บไซต์ของลูกค้าเก่า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อัตราการซื้ออาจจำนวนการคลิก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(Conversion rate)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เป็นเปอร์เซ็นต์ของผู้เข้าชมเว็บไซต์ที่ไม่เคยเป็นลูกค้ามาก่อน และมีการตัดสินใจซื้อผลิตภัณฑ์ทางเว็บไซต์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ความรู้ในตราผลิตภัณฑ์และการรับรู้ตราผลิตภัณฑ์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(Brand knowledge and perception)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เป็นเปอร์เซ็นต์ของผู้เข้าชมเว็บไซต์ที่มีความรู้ความเข้าใจ และมีทัศนคติที่ดีต่อบริษัทและตราผลิตภัณฑ์ เมื่อเปรียบเทียบกับความรู้และทัศนคติของผู้ที่ไม่ได้เข้าชม</a:t>
            </a:r>
            <a:r>
              <a:rPr lang="th-TH" sz="24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เว็บไซต์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612563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133600"/>
            <a:ext cx="74676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</a:pP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จำนวนผู้เข้าชม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(Number of visits)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เป็นวิธีการวัดคุณค่าของเว็บไซต์ ซึ่งในกรณีที่ผู้เข้าชมเว็บไซต์ส่วนใหญ่เป็นเพียงผู้ที่เข้ามาชมเว็บไซต์ เพื่อต้องการชิงรางวัลหรือเจตนาอื่นก็เท่ากับว่าการเข้าชมเว็บไซต์มันไม่มีค่า เพราะไม่ทำให้เกิดการซื้อ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ระยะเวลาที่อยู่ในเว็บไซต์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(Length of time)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ยิ่งผู้เข้าชมใช้เวลาอยู่ในเว็บไซต์นานเท่าใด ก็มีแนวโน้มว่าผู้เข้าชมจะตัดสินใจซื้อหรือเกิดการเรียนรู้เกี่ยวกับตราผลิตภัณฑ์มากขึ้นเท่านั้น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endParaRPr lang="th-TH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060417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2745736"/>
            <a:ext cx="67056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</a:rPr>
              <a:t>6. จำนวนประเภทของการรับข้อมูล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(Number of types of inquiries)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</a:rPr>
              <a:t>ยิ่งบริษัทสามารถหาโอกาสในการติดต่อสื่อสารนและเจรจาซื้อขายกับคุณลูกค้าได้มากเท่าใดความสัมพันธ์ระหว่างบริษัทกับลูกค้าก็มีความแน่นแฟ้นมากขึ้นเท่านั้น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24144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2905011"/>
            <a:ext cx="6934200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3600" dirty="0">
                <a:latin typeface="Calibri" panose="020F0502020204030204" pitchFamily="34" charset="0"/>
                <a:ea typeface="Calibri" panose="020F0502020204030204" pitchFamily="34" charset="0"/>
              </a:rPr>
              <a:t>การประเมินผลกลยุทธ์การตลาดผ่านสื่อดิจิทัล </a:t>
            </a:r>
            <a:r>
              <a:rPr lang="en-US" sz="36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(Digital Marketing) </a:t>
            </a:r>
            <a:r>
              <a:rPr lang="th-TH" sz="3600" dirty="0">
                <a:latin typeface="Cordia New" panose="020B0304020202020204" pitchFamily="34" charset="-34"/>
                <a:ea typeface="Calibri" panose="020F0502020204030204" pitchFamily="34" charset="0"/>
              </a:rPr>
              <a:t>ยังสามารถวัดผลตามประเภทของเครื่องมือการตลาดผ่านสื่อดิจิทัลต่างได้ ดังนี้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741973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133600"/>
            <a:ext cx="88392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การวัดผลจากจำนวนการชื่นชอบ 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(like)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บนเฟสบุ๊ก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แฟนเพจจะหมดลง เนื่องจากการวัดผลที่ตราผลิตภัณฑ์สินค้าต้องการมากกว่าคือ การมีส่วนร่วมของผู้บริโภคต่อตราผลิตภัณฑ์สินค้า ซึ่งจากการสารวจพบว่าโดยเฉลี่ยผู้บริโภคมีส่วนร่วมต่อตราผลิตภัณฑ์สินค้าเพียง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0.9%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ขณะที่เฟซบุ๊คแฟนเพจที่มีจำนวนไลค์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20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อันดับแรก มีผู้บริโภคที่มีส่วนร่วมต่อตราผลิตภัณฑ์เฉลี่ยเพียง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3.9%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โดยวัดจากฟีเจอร์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talking about this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ของเฟสบุ๊ก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Facebook)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ดังนั้น ตราผลิตภัณฑ์สินค้าจะต้องหันมาใส่ใจต่อการมีส่วนร่วมของผู้บริโภคและตราผลิตภัณฑ์ให้มากขึ้น โดยเพิ่มการแบ่งปันและคอมเม้นท์ ซึ่งในเฟสบุ๊ก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Facebook)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แฟนเพจของแต่ละตราผลิตภัณฑ์ควรตั้งเป้าหมายให้มีปฏิสัมพันธ์กับตราผลิตภัณฑ์ (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Brand Engagement) 5%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ของจำนวนไลค์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499212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057400"/>
            <a:ext cx="861060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2. </a:t>
            </a:r>
            <a:r>
              <a:rPr lang="th-TH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โฆษณาผ่านวีดิโอคอนเทนท์บนโลกออนไลน์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(In-stream Video)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จะได้รับความนิยม </a:t>
            </a:r>
            <a:r>
              <a:rPr lang="th-TH" sz="24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มาก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ขึ้น ซึ่งปัจจุบันพบว่าเนื้อหาสาระ (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Content) 95%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บนฟรีทีวีได้รับการอัพโหลดขึ้นเว็บไซต์ยูทูบ ทำให้เจ้าของคอนเทนท์จาต้องบล็อกคอนเทนท์ที่อัพโหลดโดยผู้อื่น ขณะเดียวกันก็จัดทำช่องของตัวเองผ่านเว็บไซต์ยูทูบเพื่อเผยแพร่ผ่านสื่อออนไลน์ และขายโฆษณาผ่านช่องทางออนไลน์เพิ่มขึ้น ซึ่งจะทาให้เกิดการเปลี่ยนงบจากโฆษณาโทรทัศน์มาสู่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In-stream Video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มากขึ้นขณะเดียวกันก็จะเป็นส่วนส่งเสริมประสิทธิภาพการโฆษณาเพิ่มขึ้นถึง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62%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เนื่องจากสามารถเลือกประเภทกลุ่มผู้ชมได้โดยนักการตลาดเชื่อว่า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In-streaming Video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ช่วยให้กลุ่มเป้าหมายเห็นโฆษณาได้มากขึ้น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7%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ทั้งยัง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15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ลดต้นทุนถึง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11%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ปัจจุบันมีการใช้งบโฆษณาสาหรับ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In-streaming Video 125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ล้านบาท และในปี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2556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จะเพิ่มขึ้นถึง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750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ล้านบาท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276300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09800"/>
            <a:ext cx="8077200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3. </a:t>
            </a:r>
            <a:r>
              <a:rPr lang="th-TH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การวัดผลจะแม่นยำมากขึ้น ด้วยเครื่องมือวัดผลชนิดต่างๆ  หมดยุคการวัดผลแบบคาดเดา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(Guesstimate)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อีกต่อไป ทำให้การตลาดมีประสิทธิภาพมากยิ่งขึ้น จากข้อมูลที่แม่นยำและสามารถวัดผลได้ทำให้นักการตลาดสามารถเลือกส่งสารที่เหมาะสมกับผู้บริโภค ซึ่งในฐานะเจ้าของสินค้าควรลงทุนด้านความรู้ของบุคลากรเพิ่มขึ้น เนื่องจากปัจจุบันนักการตลาดที่มีความรู้ความเข้าใจด้านดิจิทัลยังมีจำนวนน้อย ขณะที่ความสำเร็จของการตลาดดิจิทัล ขึ้นอยู่กับบุคลากรถึง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99%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และขึ้นอยู่กับเครื่องมือวัดผลเพียง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1%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เท่านั้น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ชุติภา กอบกิจเจริญ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2558: 14-15)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423648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133600"/>
            <a:ext cx="8305800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ท่านมีความเข้าใจความหมายของคำว่า </a:t>
            </a:r>
            <a:r>
              <a:rPr lang="en-US" sz="28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8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” </a:t>
            </a:r>
            <a:r>
              <a:rPr lang="th-TH" sz="28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อย่างไร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</a:t>
            </a:r>
            <a:r>
              <a:rPr lang="th-TH" sz="28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ท่านคิดว่า </a:t>
            </a:r>
            <a:r>
              <a:rPr lang="en-US" sz="28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8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”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มีความสำคัญ</a:t>
            </a:r>
            <a:r>
              <a:rPr lang="th-TH" sz="28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อย่างไร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ท่านสามารถอธิบาย “วัตถุประสงค์ของ</a:t>
            </a:r>
            <a:r>
              <a:rPr lang="th-TH" sz="28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” ว่ามีลักษณะอย่างไร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4.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ท่านสามารถอธิบายองค์ประกอบที่สำคัญของ </a:t>
            </a:r>
            <a:r>
              <a:rPr lang="en-US" sz="28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8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”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ว่ามีลักษณะอย่างไร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ท่านสามารถอธิบาย “กลยุทธ์ของ</a:t>
            </a:r>
            <a:r>
              <a:rPr lang="th-TH" sz="28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” ว่ามีลักษณะอย่างไร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1066800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chemeClr val="bg1"/>
                </a:solidFill>
              </a:rPr>
              <a:t>คำถามท้ายบท</a:t>
            </a:r>
            <a:endParaRPr lang="th-TH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7477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286000"/>
            <a:ext cx="815340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6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ท่านสามารถอธิบาย 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ประเภทของเครื่องมือ</a:t>
            </a:r>
            <a:r>
              <a:rPr lang="th-TH" sz="24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”</a:t>
            </a:r>
            <a:r>
              <a:rPr lang="th-TH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 ว่ามีกี่ประเภท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แต่ละประเภท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มีลักษณะอย่างไร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7.</a:t>
            </a:r>
            <a:r>
              <a:rPr lang="th-TH" sz="2400" dirty="0" smtClean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ท่าน</a:t>
            </a:r>
            <a:r>
              <a:rPr lang="th-TH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สามารถอธิบาย 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สื่อที่ใช้การ</a:t>
            </a:r>
            <a:r>
              <a:rPr lang="th-TH" sz="24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” ได้อย่างไร จงยกตัวอย่างประกอบ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8.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th-TH" sz="24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ท่านสามารถอธิบาย 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การประเมินผลกลยุทธ์</a:t>
            </a:r>
            <a:r>
              <a:rPr lang="th-TH" sz="24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” ได้อย่างไร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9.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ท่านสามารถอธิบายสรุป 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4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” </a:t>
            </a:r>
            <a:r>
              <a:rPr lang="th-TH" sz="24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ได้อย่างไร จงอธิบายด้วยแผนภูมิความคิด 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(My Mapping)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10. </a:t>
            </a:r>
            <a:r>
              <a:rPr lang="th-TH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ท่านจงยกตัวอย่าง </a:t>
            </a:r>
            <a:r>
              <a:rPr lang="en-US" sz="2400" dirty="0">
                <a:latin typeface="Cordia New" panose="020B0304020202020204" pitchFamily="34" charset="-34"/>
                <a:ea typeface="Adobe Kaiti Std R"/>
                <a:cs typeface="Cordia New" panose="020B0304020202020204" pitchFamily="34" charset="-34"/>
              </a:rPr>
              <a:t>“</a:t>
            </a:r>
            <a:r>
              <a:rPr lang="th-TH" sz="2400" dirty="0"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” </a:t>
            </a:r>
            <a:r>
              <a:rPr lang="th-TH" sz="2400" dirty="0"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ที่ท่านได้รับจากการสื่อสารการตลาดในชีวิตประจำวัน และจงวิเคราะห์ว่าองค์กรใช้การตลาดผ่านสื่อดิจิทัลเพื่อวัตถุประสงค์ใด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419366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229600" cy="4572000"/>
          </a:xfrm>
        </p:spPr>
        <p:txBody>
          <a:bodyPr/>
          <a:lstStyle/>
          <a:p>
            <a:r>
              <a:rPr lang="th-TH" b="1" dirty="0" smtClean="0"/>
              <a:t>ถ้าหวังที่จะได้ความรู้ต้อง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เรียนรู้</a:t>
            </a:r>
            <a:r>
              <a:rPr lang="en-US" b="1" dirty="0" smtClean="0">
                <a:cs typeface="DilleniaUPC" pitchFamily="18" charset="-34"/>
              </a:rPr>
              <a:t>”</a:t>
            </a:r>
            <a:endParaRPr lang="th-TH" b="1" dirty="0" smtClean="0"/>
          </a:p>
          <a:p>
            <a:r>
              <a:rPr lang="th-TH" b="1" dirty="0" smtClean="0"/>
              <a:t>ถ้าหวังที่จะได้ทรัพย์สินต้อง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ขยัน</a:t>
            </a:r>
            <a:r>
              <a:rPr lang="en-US" b="1" dirty="0" smtClean="0">
                <a:cs typeface="DilleniaUPC" pitchFamily="18" charset="-34"/>
              </a:rPr>
              <a:t>”</a:t>
            </a:r>
            <a:endParaRPr lang="th-TH" b="1" dirty="0" smtClean="0"/>
          </a:p>
          <a:p>
            <a:r>
              <a:rPr lang="th-TH" b="1" dirty="0" smtClean="0"/>
              <a:t>ถ้าหวังที่จะมีอนาคตต้องใฝ่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เรียนรู้</a:t>
            </a:r>
            <a:r>
              <a:rPr lang="en-US" b="1" dirty="0" smtClean="0">
                <a:cs typeface="DilleniaUPC" pitchFamily="18" charset="-34"/>
              </a:rPr>
              <a:t>”</a:t>
            </a:r>
            <a:r>
              <a:rPr lang="th-TH" b="1" dirty="0" smtClean="0"/>
              <a:t> และ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ขยัน</a:t>
            </a:r>
            <a:r>
              <a:rPr lang="en-US" b="1" dirty="0" smtClean="0">
                <a:cs typeface="DilleniaUPC" pitchFamily="18" charset="-34"/>
              </a:rPr>
              <a:t>”</a:t>
            </a:r>
            <a:endParaRPr lang="th-TH" b="1" dirty="0" smtClean="0"/>
          </a:p>
          <a:p>
            <a:r>
              <a:rPr lang="th-TH" b="1" dirty="0" smtClean="0"/>
              <a:t>ถ้าหวังที่เห็นความสำเร็จ ความสำเร็จจะมาหา </a:t>
            </a:r>
          </a:p>
          <a:p>
            <a:r>
              <a:rPr lang="th-TH" b="1" dirty="0" smtClean="0"/>
              <a:t>ถ้าลงมือทำ  ความสำเร็จจะมาหา</a:t>
            </a:r>
          </a:p>
          <a:p>
            <a:pPr>
              <a:buFont typeface="Wingdings 2" pitchFamily="18" charset="2"/>
              <a:buNone/>
            </a:pPr>
            <a:endParaRPr lang="en-US" b="1" dirty="0" smtClean="0">
              <a:cs typeface="DilleniaUPC" pitchFamily="18" charset="-34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429125" y="4786313"/>
            <a:ext cx="39560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/>
          </a:p>
          <a:p>
            <a:r>
              <a:rPr lang="th-TH" sz="3200" b="1"/>
              <a:t>ด้วยความรัก </a:t>
            </a:r>
          </a:p>
          <a:p>
            <a:r>
              <a:rPr lang="th-TH" sz="3200" b="1"/>
              <a:t>อ. อิสรี เตียวสมบูรณ์กิจ (อ.ต๊ะ)</a:t>
            </a:r>
          </a:p>
        </p:txBody>
      </p:sp>
      <p:pic>
        <p:nvPicPr>
          <p:cNvPr id="28676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285750"/>
            <a:ext cx="2000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13" descr="http://www.bookneo.com/images/images_user/succe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724400"/>
            <a:ext cx="2859087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17" descr="http://t3.gstatic.com/images?q=tbn:ANd9GcQ0nQYzT8z3sJ-W0Yl1JoT0oFUmleyxU9WpFfKbQqWN7AwqqAqOOESZaqzR4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1242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057400"/>
            <a:ext cx="8382000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32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	อินเทอร์เน็ต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(Internet)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เป็นเครือข่ายระบบคอมพิวเตอร์ที่เชื่อมโยงกันทั่วโลก ช่วยเกิดความสะดวกยิ่งขั้นโดยใช้จดหมายอิเล็กทรอนิกส์ หรืออีเมล์  และเว็ปไซด์ ซึ่งส่งผลให้สื่อโฆษณามีการเติบโตอย่ารวดเร็วในปัจจุบัน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</a:t>
            </a:r>
            <a:r>
              <a:rPr lang="en-US" sz="32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Arens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Weigold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&amp; </a:t>
            </a:r>
            <a:r>
              <a:rPr lang="en-US" sz="32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Arens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2011: 701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นอกจากนี้อินเทอร์เน็ตยังถือเป็นสื่อกลางที่สำคัญสำหรับธุรกิจเชิงอิเล็กทรอนิกส์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(E-business)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และพาณิชย์อิเล็กทรอนิกส์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(E-commerce) </a:t>
            </a:r>
            <a:r>
              <a:rPr lang="th-TH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เนื่องจากเป็นเครื่องมือการสื่อสารที่มีอำนาจและเป็นที่นิยมทั่วโลก แม้จะมีความเสี่ยงต่อความล้มเหลวสูงก็ตาม 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Duncan, 2008: 384-413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0486" y="762000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</a:t>
            </a: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4639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2362200"/>
            <a:ext cx="70866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เวอร์ไทม์และเฟนวิค (</a:t>
            </a:r>
            <a:r>
              <a:rPr lang="en-US" sz="32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Wertime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&amp; Fenwick, 2008:  </a:t>
            </a:r>
            <a:r>
              <a:rPr lang="th-TH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ม.ป.น.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การตลาดดิจิทัล คือ การตลาดที่พัฒนามาจากการตลาดสมัยก่อน โดยเป็นการทำการตลาดแทบทั้งหมดผ่านสื่อดิจิทัล เป็นรูปแบบใหม่ของการตลาดที่ใช้ช่องทางดิจิทัลเพื่อสื่อสารกับผู้บริโภค แม้ว่าจะเป็นสื่อใหม่แต่ยังคงใช้หลักการการตลาดดั้งเดิม เพียงแต่เปลี่ยนแปลงช่องทางในการติดต่อสื่อสารกับผู้บริโภคและการเก็บข้อมูลของผู้บริโภค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0486" y="762000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</a:t>
            </a: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9878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126276"/>
            <a:ext cx="7772400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thaiDist">
              <a:lnSpc>
                <a:spcPct val="115000"/>
              </a:lnSpc>
              <a:spcAft>
                <a:spcPts val="0"/>
              </a:spcAft>
            </a:pPr>
            <a:r>
              <a:rPr lang="th-TH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เรียสเซน 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Reitzen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J., 2007: 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http://www.mobilestorm.com</a:t>
            </a:r>
            <a:r>
              <a:rPr lang="en-US" sz="24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ได้ให้ความหมายของการตลาดดิจิทัล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(Digital Marketing )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ว่าคือ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"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พัฒนาการของตลาดในอนาคตเกิดขึ้นเมื่อบริษัทดำเนินงานทางการตลาดส่วนใหญ่ผ่านช่องทางสื่อสารดิจิทัล สื่อดิจิทัลเป็นสื่อที่มีรหัสระบุตัวผู้ใช้ได้ ซึ่งทำให้นักการตลาดสามารถสื่อสารแบบสองทาง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(Two-way Communication)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กับลูกค้าได้อย่างต่อเนื่องเป็นรายบุคคล ข้อมูลที่ได้จากการสื่อสารกับลูกค้าแต่ละคนแต่ละครั้ง เป็นการเรียนรู้ร่วมกัน ซึ่งอาจจะเป็นประโยชน์กับลูกค้าคนต่อไป ต่อเนื่องและสอดคล้องกันเหมือนการทำงานของเครือข่ายเซลล์ประสาทสั่งการ นักการตลาดสามารถนำข้อมูลที่ทราบแบบเรียลไทม์นี้รวมทั้งความคิดเห็น ที่รับตรงจากลูกค้ามาใช้ให้เกิดประโยชน์สูงสุดแก่ผู้บริโภคในโอกาสต่อๆไป</a:t>
            </a:r>
            <a:r>
              <a:rPr lang="en-US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" </a:t>
            </a:r>
            <a:r>
              <a:rPr lang="th-TH" sz="24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หรือวิธีการในการส่งเสริมสินค้าและบริการโดยอาศัยช่องทางฐานข้อมูลออนไลน์เพื่อเข้าถึงผู้บริโภคในเวลาที่รวดเร็ว มีความสัมพันธ์กับความต้องการมีความเป็นส่วนตัว และใช้ต้นทุนอย่างมีประสิทธิภาพ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0486" y="762000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</a:t>
            </a: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37186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133600"/>
            <a:ext cx="8001000" cy="412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2800" dirty="0" smtClean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	ธุรกิจ</a:t>
            </a:r>
            <a:r>
              <a:rPr lang="th-TH" sz="28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เชิงอิเล็กทรอนิกส์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(E-business)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เป็นรูปแบบการโฆษณาอิเล็กทรอนิกส์ หรือการส่งเสริมการตลาดของบริษัทกับลูกค้าทางธุรกิจโดยใช้อินเทอร์เน็ตในการส่งข่าวสารและปิดการขาย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</a:t>
            </a:r>
            <a:r>
              <a:rPr lang="en-US" sz="28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O’Guinn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Allen &amp; </a:t>
            </a:r>
            <a:r>
              <a:rPr lang="en-US" sz="2800" dirty="0" err="1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Semenik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, 2009: 693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 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กล่าวคือเป็นการดำเนินธุรกิจผ่านทางอินเทอร์เน็ต โดยมีการดำเนินทุกๆ ด้านและทุกขั้นตอนโดยใช้อินเทอร์เน็ตเป็นสื่อกลาง ไม่ว่าจะเป็นการจัดการด้านการเงิน การผลิต การจำหน่าย รวมทั้งบริการทางการตลาดและการขาย ส่วนพาณิชย์อิเล็กทรอนิกส์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(E-commerce)</a:t>
            </a:r>
            <a:r>
              <a:rPr lang="th-TH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จะเป็นการติดต่อสื่อสารเพื่อการซื้อขายสินค้าและบริการผ่านทางอินเทอร์เน็ตเท่านั้น </a:t>
            </a:r>
            <a:r>
              <a:rPr lang="en-US" sz="28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</a:t>
            </a:r>
            <a:r>
              <a:rPr lang="en-US" sz="28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Belch &amp; Belch, 2012: </a:t>
            </a:r>
            <a:r>
              <a:rPr lang="en-US" sz="3200" dirty="0">
                <a:solidFill>
                  <a:srgbClr val="FF0000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711</a:t>
            </a:r>
            <a:r>
              <a:rPr lang="en-US" sz="3200" dirty="0"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0486" y="762000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  <a:spcAft>
                <a:spcPts val="0"/>
              </a:spcAft>
            </a:pP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ความหมายของ</a:t>
            </a:r>
            <a:r>
              <a:rPr lang="th-TH" sz="4000" b="1" dirty="0">
                <a:solidFill>
                  <a:schemeClr val="bg1"/>
                </a:solidFill>
                <a:latin typeface="Calibri" panose="020F0502020204030204" pitchFamily="34" charset="0"/>
                <a:ea typeface="Adobe Kaiti Std R"/>
                <a:cs typeface="Cordia New" panose="020B0304020202020204" pitchFamily="34" charset="-34"/>
              </a:rPr>
              <a:t>การตลาดผ่านสื่อดิจิทัล</a:t>
            </a:r>
            <a:r>
              <a:rPr lang="th-TH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87790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35"/>
          <p:cNvSpPr>
            <a:spLocks noChangeArrowheads="1"/>
          </p:cNvSpPr>
          <p:nvPr/>
        </p:nvSpPr>
        <p:spPr bwMode="gray">
          <a:xfrm>
            <a:off x="914400" y="4343400"/>
            <a:ext cx="1524000" cy="1371600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0"/>
            <a:ext cx="228600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52400"/>
            <a:ext cx="6477000" cy="228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4163"/>
            <a:ext cx="5819775" cy="94456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Growing the Community</a:t>
            </a:r>
          </a:p>
        </p:txBody>
      </p:sp>
      <p:sp>
        <p:nvSpPr>
          <p:cNvPr id="71688" name="Oval 35"/>
          <p:cNvSpPr>
            <a:spLocks noChangeArrowheads="1"/>
          </p:cNvSpPr>
          <p:nvPr/>
        </p:nvSpPr>
        <p:spPr bwMode="gray">
          <a:xfrm>
            <a:off x="762000" y="2743200"/>
            <a:ext cx="1066800" cy="990600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sz="1600"/>
          </a:p>
        </p:txBody>
      </p:sp>
      <p:sp>
        <p:nvSpPr>
          <p:cNvPr id="71689" name="TextBox 49"/>
          <p:cNvSpPr txBox="1">
            <a:spLocks noChangeArrowheads="1"/>
          </p:cNvSpPr>
          <p:nvPr/>
        </p:nvSpPr>
        <p:spPr bwMode="auto">
          <a:xfrm>
            <a:off x="609600" y="3048000"/>
            <a:ext cx="1285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Build</a:t>
            </a:r>
            <a:endParaRPr lang="th-TH" sz="1600" b="1" dirty="0">
              <a:solidFill>
                <a:srgbClr val="FF0000"/>
              </a:solidFill>
            </a:endParaRPr>
          </a:p>
        </p:txBody>
      </p:sp>
      <p:sp>
        <p:nvSpPr>
          <p:cNvPr id="13" name="AutoShape 28"/>
          <p:cNvSpPr>
            <a:spLocks noChangeArrowheads="1"/>
          </p:cNvSpPr>
          <p:nvPr/>
        </p:nvSpPr>
        <p:spPr bwMode="gray">
          <a:xfrm rot="17502118" flipV="1">
            <a:off x="2432844" y="5482432"/>
            <a:ext cx="338137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14" name="AutoShape 28"/>
          <p:cNvSpPr>
            <a:spLocks noChangeArrowheads="1"/>
          </p:cNvSpPr>
          <p:nvPr/>
        </p:nvSpPr>
        <p:spPr bwMode="gray">
          <a:xfrm rot="10800000" flipV="1">
            <a:off x="3276600" y="4876800"/>
            <a:ext cx="304800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15" name="AutoShape 28"/>
          <p:cNvSpPr>
            <a:spLocks noChangeArrowheads="1"/>
          </p:cNvSpPr>
          <p:nvPr/>
        </p:nvSpPr>
        <p:spPr bwMode="gray">
          <a:xfrm rot="10800000" flipV="1">
            <a:off x="3352800" y="2819400"/>
            <a:ext cx="304800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16" name="AutoShape 28"/>
          <p:cNvSpPr>
            <a:spLocks noChangeArrowheads="1"/>
          </p:cNvSpPr>
          <p:nvPr/>
        </p:nvSpPr>
        <p:spPr bwMode="gray">
          <a:xfrm flipV="1">
            <a:off x="5334000" y="4419600"/>
            <a:ext cx="381000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17" name="AutoShape 28"/>
          <p:cNvSpPr>
            <a:spLocks noChangeArrowheads="1"/>
          </p:cNvSpPr>
          <p:nvPr/>
        </p:nvSpPr>
        <p:spPr bwMode="gray">
          <a:xfrm flipV="1">
            <a:off x="7924800" y="1143000"/>
            <a:ext cx="457200" cy="4572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18" name="AutoShape 28"/>
          <p:cNvSpPr>
            <a:spLocks noChangeArrowheads="1"/>
          </p:cNvSpPr>
          <p:nvPr/>
        </p:nvSpPr>
        <p:spPr bwMode="gray">
          <a:xfrm rot="16200000" flipV="1">
            <a:off x="4229100" y="1943100"/>
            <a:ext cx="304800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19" name="AutoShape 28"/>
          <p:cNvSpPr>
            <a:spLocks noChangeArrowheads="1"/>
          </p:cNvSpPr>
          <p:nvPr/>
        </p:nvSpPr>
        <p:spPr bwMode="gray">
          <a:xfrm flipV="1">
            <a:off x="8305800" y="1752600"/>
            <a:ext cx="457200" cy="4572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0" name="AutoShape 28"/>
          <p:cNvSpPr>
            <a:spLocks noChangeArrowheads="1"/>
          </p:cNvSpPr>
          <p:nvPr/>
        </p:nvSpPr>
        <p:spPr bwMode="gray">
          <a:xfrm flipV="1">
            <a:off x="7543800" y="1676400"/>
            <a:ext cx="457200" cy="4572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1" name="AutoShape 28"/>
          <p:cNvSpPr>
            <a:spLocks noChangeArrowheads="1"/>
          </p:cNvSpPr>
          <p:nvPr/>
        </p:nvSpPr>
        <p:spPr bwMode="gray">
          <a:xfrm flipV="1">
            <a:off x="5257800" y="2895600"/>
            <a:ext cx="304800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2" name="AutoShape 28"/>
          <p:cNvSpPr>
            <a:spLocks noChangeArrowheads="1"/>
          </p:cNvSpPr>
          <p:nvPr/>
        </p:nvSpPr>
        <p:spPr bwMode="gray">
          <a:xfrm rot="20689331" flipV="1">
            <a:off x="1187450" y="3859213"/>
            <a:ext cx="333375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3" name="AutoShape 28"/>
          <p:cNvSpPr>
            <a:spLocks noChangeArrowheads="1"/>
          </p:cNvSpPr>
          <p:nvPr/>
        </p:nvSpPr>
        <p:spPr bwMode="gray">
          <a:xfrm rot="1046439" flipV="1">
            <a:off x="1116013" y="2328863"/>
            <a:ext cx="346075" cy="3810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34841" name="Text Box 49"/>
          <p:cNvSpPr txBox="1">
            <a:spLocks noChangeArrowheads="1"/>
          </p:cNvSpPr>
          <p:nvPr/>
        </p:nvSpPr>
        <p:spPr bwMode="black">
          <a:xfrm>
            <a:off x="714375" y="4643438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spcBef>
                <a:spcPct val="50000"/>
              </a:spcBef>
            </a:pPr>
            <a:r>
              <a:rPr lang="en-US" sz="1600" b="1" dirty="0">
                <a:solidFill>
                  <a:srgbClr val="080808"/>
                </a:solidFill>
              </a:rPr>
              <a:t>First </a:t>
            </a:r>
            <a:r>
              <a:rPr lang="th-TH" sz="1600" b="1" dirty="0" smtClean="0">
                <a:solidFill>
                  <a:srgbClr val="080808"/>
                </a:solidFill>
              </a:rPr>
              <a:t>     </a:t>
            </a:r>
            <a:r>
              <a:rPr lang="en-US" sz="1600" b="1" dirty="0" smtClean="0">
                <a:solidFill>
                  <a:srgbClr val="080808"/>
                </a:solidFill>
              </a:rPr>
              <a:t>Community </a:t>
            </a:r>
            <a:r>
              <a:rPr lang="en-US" sz="1600" b="1" dirty="0">
                <a:solidFill>
                  <a:srgbClr val="080808"/>
                </a:solidFill>
              </a:rPr>
              <a:t>Visitor</a:t>
            </a:r>
          </a:p>
        </p:txBody>
      </p:sp>
      <p:cxnSp>
        <p:nvCxnSpPr>
          <p:cNvPr id="28" name="Curved Connector 27"/>
          <p:cNvCxnSpPr/>
          <p:nvPr/>
        </p:nvCxnSpPr>
        <p:spPr>
          <a:xfrm>
            <a:off x="1600200" y="5715000"/>
            <a:ext cx="762000" cy="3810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/>
          <p:nvPr/>
        </p:nvCxnSpPr>
        <p:spPr>
          <a:xfrm rot="16200000" flipV="1">
            <a:off x="457200" y="4343400"/>
            <a:ext cx="533400" cy="3810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04" name="TextBox 49"/>
          <p:cNvSpPr txBox="1">
            <a:spLocks noChangeArrowheads="1"/>
          </p:cNvSpPr>
          <p:nvPr/>
        </p:nvSpPr>
        <p:spPr bwMode="auto">
          <a:xfrm>
            <a:off x="0" y="4038600"/>
            <a:ext cx="152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Un  interested</a:t>
            </a:r>
            <a:endParaRPr lang="th-TH" sz="1400" b="1" dirty="0">
              <a:solidFill>
                <a:schemeClr val="bg2">
                  <a:lumMod val="25000"/>
                </a:schemeClr>
              </a:solidFill>
              <a:cs typeface="Cordia New" pitchFamily="34" charset="-34"/>
            </a:endParaRPr>
          </a:p>
        </p:txBody>
      </p:sp>
      <p:sp>
        <p:nvSpPr>
          <p:cNvPr id="71705" name="TextBox 49"/>
          <p:cNvSpPr txBox="1">
            <a:spLocks noChangeArrowheads="1"/>
          </p:cNvSpPr>
          <p:nvPr/>
        </p:nvSpPr>
        <p:spPr bwMode="auto">
          <a:xfrm>
            <a:off x="1828800" y="6172200"/>
            <a:ext cx="1285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Defector</a:t>
            </a:r>
            <a:endParaRPr lang="th-TH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1706" name="Oval 35"/>
          <p:cNvSpPr>
            <a:spLocks noChangeArrowheads="1"/>
          </p:cNvSpPr>
          <p:nvPr/>
        </p:nvSpPr>
        <p:spPr bwMode="gray">
          <a:xfrm>
            <a:off x="2971800" y="5410200"/>
            <a:ext cx="1066800" cy="990600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sz="1600"/>
          </a:p>
        </p:txBody>
      </p:sp>
      <p:sp>
        <p:nvSpPr>
          <p:cNvPr id="71707" name="TextBox 49"/>
          <p:cNvSpPr txBox="1">
            <a:spLocks noChangeArrowheads="1"/>
          </p:cNvSpPr>
          <p:nvPr/>
        </p:nvSpPr>
        <p:spPr bwMode="auto">
          <a:xfrm>
            <a:off x="2819400" y="5715000"/>
            <a:ext cx="1285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Retain</a:t>
            </a:r>
            <a:endParaRPr lang="th-TH" sz="1600" b="1" dirty="0">
              <a:solidFill>
                <a:srgbClr val="FF0000"/>
              </a:solidFill>
            </a:endParaRPr>
          </a:p>
        </p:txBody>
      </p:sp>
      <p:sp>
        <p:nvSpPr>
          <p:cNvPr id="32" name="Oval 35"/>
          <p:cNvSpPr>
            <a:spLocks noChangeArrowheads="1"/>
          </p:cNvSpPr>
          <p:nvPr/>
        </p:nvSpPr>
        <p:spPr bwMode="gray">
          <a:xfrm>
            <a:off x="2743200" y="3276600"/>
            <a:ext cx="1524000" cy="1371600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</a:endParaRPr>
          </a:p>
        </p:txBody>
      </p:sp>
      <p:sp>
        <p:nvSpPr>
          <p:cNvPr id="34851" name="Rectangle 41"/>
          <p:cNvSpPr>
            <a:spLocks noChangeArrowheads="1"/>
          </p:cNvSpPr>
          <p:nvPr/>
        </p:nvSpPr>
        <p:spPr bwMode="white">
          <a:xfrm>
            <a:off x="2743200" y="3505200"/>
            <a:ext cx="15240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Frequent</a:t>
            </a:r>
          </a:p>
          <a:p>
            <a:pPr algn="ctr"/>
            <a:r>
              <a:rPr lang="en-US" sz="1600" b="1" dirty="0"/>
              <a:t>Community</a:t>
            </a:r>
          </a:p>
          <a:p>
            <a:pPr algn="ctr"/>
            <a:r>
              <a:rPr lang="en-US" sz="1600" b="1" dirty="0"/>
              <a:t>Visitor</a:t>
            </a:r>
          </a:p>
        </p:txBody>
      </p:sp>
      <p:sp>
        <p:nvSpPr>
          <p:cNvPr id="71712" name="Oval 35"/>
          <p:cNvSpPr>
            <a:spLocks noChangeArrowheads="1"/>
          </p:cNvSpPr>
          <p:nvPr/>
        </p:nvSpPr>
        <p:spPr bwMode="gray">
          <a:xfrm>
            <a:off x="2971800" y="1752600"/>
            <a:ext cx="1066800" cy="990600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sz="1600"/>
          </a:p>
        </p:txBody>
      </p:sp>
      <p:sp>
        <p:nvSpPr>
          <p:cNvPr id="35" name="Oval 35"/>
          <p:cNvSpPr>
            <a:spLocks noChangeArrowheads="1"/>
          </p:cNvSpPr>
          <p:nvPr/>
        </p:nvSpPr>
        <p:spPr bwMode="gray">
          <a:xfrm>
            <a:off x="990600" y="990600"/>
            <a:ext cx="1524000" cy="1371600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</a:endParaRPr>
          </a:p>
        </p:txBody>
      </p:sp>
      <p:sp>
        <p:nvSpPr>
          <p:cNvPr id="34856" name="Text Box 31"/>
          <p:cNvSpPr txBox="1">
            <a:spLocks noChangeArrowheads="1"/>
          </p:cNvSpPr>
          <p:nvPr/>
        </p:nvSpPr>
        <p:spPr bwMode="black">
          <a:xfrm>
            <a:off x="1066800" y="1295400"/>
            <a:ext cx="1371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 algn="ctr">
              <a:spcBef>
                <a:spcPct val="50000"/>
              </a:spcBef>
            </a:pPr>
            <a:r>
              <a:rPr lang="en-US" sz="1600" b="1" dirty="0">
                <a:solidFill>
                  <a:srgbClr val="080808"/>
                </a:solidFill>
              </a:rPr>
              <a:t>Potential </a:t>
            </a:r>
          </a:p>
          <a:p>
            <a:pPr marL="120650" indent="-120650" algn="ctr">
              <a:spcBef>
                <a:spcPct val="50000"/>
              </a:spcBef>
            </a:pPr>
            <a:r>
              <a:rPr lang="en-US" sz="1600" b="1" dirty="0">
                <a:solidFill>
                  <a:srgbClr val="080808"/>
                </a:solidFill>
              </a:rPr>
              <a:t>Target</a:t>
            </a:r>
          </a:p>
        </p:txBody>
      </p:sp>
      <p:sp>
        <p:nvSpPr>
          <p:cNvPr id="71717" name="Rectangle 40"/>
          <p:cNvSpPr>
            <a:spLocks noChangeArrowheads="1"/>
          </p:cNvSpPr>
          <p:nvPr/>
        </p:nvSpPr>
        <p:spPr bwMode="white">
          <a:xfrm>
            <a:off x="3048000" y="2057400"/>
            <a:ext cx="923925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Expand</a:t>
            </a:r>
          </a:p>
        </p:txBody>
      </p:sp>
      <p:cxnSp>
        <p:nvCxnSpPr>
          <p:cNvPr id="39" name="Curved Connector 38"/>
          <p:cNvCxnSpPr/>
          <p:nvPr/>
        </p:nvCxnSpPr>
        <p:spPr>
          <a:xfrm>
            <a:off x="2362200" y="1524000"/>
            <a:ext cx="762000" cy="3810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19" name="TextBox 49"/>
          <p:cNvSpPr txBox="1">
            <a:spLocks noChangeArrowheads="1"/>
          </p:cNvSpPr>
          <p:nvPr/>
        </p:nvSpPr>
        <p:spPr bwMode="auto">
          <a:xfrm>
            <a:off x="2362200" y="1295400"/>
            <a:ext cx="182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More Potential Target</a:t>
            </a:r>
            <a:endParaRPr lang="th-TH" sz="1400" b="1" dirty="0">
              <a:solidFill>
                <a:schemeClr val="bg1"/>
              </a:solidFill>
            </a:endParaRPr>
          </a:p>
        </p:txBody>
      </p:sp>
      <p:sp>
        <p:nvSpPr>
          <p:cNvPr id="41" name="Oval 35"/>
          <p:cNvSpPr>
            <a:spLocks noChangeArrowheads="1"/>
          </p:cNvSpPr>
          <p:nvPr/>
        </p:nvSpPr>
        <p:spPr bwMode="gray">
          <a:xfrm>
            <a:off x="4648200" y="1447800"/>
            <a:ext cx="1524000" cy="1371600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</a:endParaRPr>
          </a:p>
        </p:txBody>
      </p:sp>
      <p:sp>
        <p:nvSpPr>
          <p:cNvPr id="34863" name="Text Box 45"/>
          <p:cNvSpPr txBox="1">
            <a:spLocks noChangeArrowheads="1"/>
          </p:cNvSpPr>
          <p:nvPr/>
        </p:nvSpPr>
        <p:spPr bwMode="black">
          <a:xfrm>
            <a:off x="4643438" y="1785938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spcBef>
                <a:spcPct val="50000"/>
              </a:spcBef>
            </a:pPr>
            <a:r>
              <a:rPr lang="en-US" sz="1600" b="1" dirty="0">
                <a:solidFill>
                  <a:srgbClr val="080808"/>
                </a:solidFill>
              </a:rPr>
              <a:t>Core Community</a:t>
            </a:r>
          </a:p>
        </p:txBody>
      </p:sp>
      <p:sp>
        <p:nvSpPr>
          <p:cNvPr id="71724" name="Oval 35"/>
          <p:cNvSpPr>
            <a:spLocks noChangeArrowheads="1"/>
          </p:cNvSpPr>
          <p:nvPr/>
        </p:nvSpPr>
        <p:spPr bwMode="gray">
          <a:xfrm>
            <a:off x="4953000" y="3352800"/>
            <a:ext cx="1066800" cy="990600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sz="1600"/>
          </a:p>
        </p:txBody>
      </p:sp>
      <p:sp>
        <p:nvSpPr>
          <p:cNvPr id="71725" name="Text Box 47"/>
          <p:cNvSpPr txBox="1">
            <a:spLocks noChangeArrowheads="1"/>
          </p:cNvSpPr>
          <p:nvPr/>
        </p:nvSpPr>
        <p:spPr bwMode="auto">
          <a:xfrm>
            <a:off x="4800600" y="3733800"/>
            <a:ext cx="15430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</a:rPr>
              <a:t>Infect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gray">
          <a:xfrm>
            <a:off x="6553200" y="4419600"/>
            <a:ext cx="1066800" cy="990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/>
          </a:p>
        </p:txBody>
      </p:sp>
      <p:sp>
        <p:nvSpPr>
          <p:cNvPr id="47" name="Oval 35"/>
          <p:cNvSpPr>
            <a:spLocks noChangeArrowheads="1"/>
          </p:cNvSpPr>
          <p:nvPr/>
        </p:nvSpPr>
        <p:spPr bwMode="gray">
          <a:xfrm>
            <a:off x="6858000" y="3352800"/>
            <a:ext cx="1066800" cy="990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/>
          </a:p>
        </p:txBody>
      </p:sp>
      <p:sp>
        <p:nvSpPr>
          <p:cNvPr id="48" name="Oval 35"/>
          <p:cNvSpPr>
            <a:spLocks noChangeArrowheads="1"/>
          </p:cNvSpPr>
          <p:nvPr/>
        </p:nvSpPr>
        <p:spPr bwMode="gray">
          <a:xfrm>
            <a:off x="6553200" y="2286000"/>
            <a:ext cx="1066800" cy="990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/>
          </a:p>
        </p:txBody>
      </p:sp>
      <p:sp>
        <p:nvSpPr>
          <p:cNvPr id="49" name="Oval 35"/>
          <p:cNvSpPr>
            <a:spLocks noChangeArrowheads="1"/>
          </p:cNvSpPr>
          <p:nvPr/>
        </p:nvSpPr>
        <p:spPr bwMode="gray">
          <a:xfrm>
            <a:off x="4724400" y="4876800"/>
            <a:ext cx="1524000" cy="1371600"/>
          </a:xfrm>
          <a:prstGeom prst="ellipse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>
              <a:defRPr/>
            </a:pPr>
            <a:endParaRPr lang="th-TH" sz="1600">
              <a:solidFill>
                <a:srgbClr val="FFFFFF"/>
              </a:solidFill>
            </a:endParaRPr>
          </a:p>
        </p:txBody>
      </p:sp>
      <p:sp>
        <p:nvSpPr>
          <p:cNvPr id="34872" name="Text Box 45"/>
          <p:cNvSpPr txBox="1">
            <a:spLocks noChangeArrowheads="1"/>
          </p:cNvSpPr>
          <p:nvPr/>
        </p:nvSpPr>
        <p:spPr bwMode="black">
          <a:xfrm>
            <a:off x="4876800" y="5029200"/>
            <a:ext cx="121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 algn="ctr">
              <a:spcBef>
                <a:spcPct val="50000"/>
              </a:spcBef>
            </a:pPr>
            <a:r>
              <a:rPr lang="en-US" sz="1400" b="1" dirty="0">
                <a:solidFill>
                  <a:srgbClr val="080808"/>
                </a:solidFill>
              </a:rPr>
              <a:t>Integration </a:t>
            </a:r>
          </a:p>
          <a:p>
            <a:pPr marL="120650" indent="-120650" algn="ctr">
              <a:spcBef>
                <a:spcPct val="50000"/>
              </a:spcBef>
            </a:pPr>
            <a:r>
              <a:rPr lang="en-US" sz="1400" b="1" dirty="0">
                <a:solidFill>
                  <a:srgbClr val="080808"/>
                </a:solidFill>
              </a:rPr>
              <a:t>of Cross</a:t>
            </a:r>
          </a:p>
          <a:p>
            <a:pPr marL="120650" indent="-120650" algn="ctr">
              <a:spcBef>
                <a:spcPct val="50000"/>
              </a:spcBef>
            </a:pPr>
            <a:r>
              <a:rPr lang="en-US" sz="1400" b="1" dirty="0">
                <a:solidFill>
                  <a:srgbClr val="080808"/>
                </a:solidFill>
              </a:rPr>
              <a:t> Community</a:t>
            </a:r>
          </a:p>
        </p:txBody>
      </p:sp>
      <p:cxnSp>
        <p:nvCxnSpPr>
          <p:cNvPr id="51" name="Curved Connector 50"/>
          <p:cNvCxnSpPr>
            <a:stCxn id="47" idx="2"/>
          </p:cNvCxnSpPr>
          <p:nvPr/>
        </p:nvCxnSpPr>
        <p:spPr>
          <a:xfrm rot="10800000">
            <a:off x="6019800" y="3810000"/>
            <a:ext cx="838200" cy="381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/>
          <p:nvPr/>
        </p:nvCxnSpPr>
        <p:spPr>
          <a:xfrm rot="10800000">
            <a:off x="5943600" y="4114800"/>
            <a:ext cx="685800" cy="457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urved Connector 52"/>
          <p:cNvCxnSpPr/>
          <p:nvPr/>
        </p:nvCxnSpPr>
        <p:spPr>
          <a:xfrm rot="10800000" flipV="1">
            <a:off x="5943600" y="3049588"/>
            <a:ext cx="685800" cy="45561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46"/>
          <p:cNvSpPr txBox="1">
            <a:spLocks noChangeArrowheads="1"/>
          </p:cNvSpPr>
          <p:nvPr/>
        </p:nvSpPr>
        <p:spPr bwMode="black">
          <a:xfrm>
            <a:off x="6477000" y="25908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 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Cross </a:t>
            </a:r>
            <a:r>
              <a:rPr lang="th-TH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A</a:t>
            </a:r>
            <a:endParaRPr lang="en-US" sz="1600" b="1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black">
          <a:xfrm>
            <a:off x="6629400" y="3657600"/>
            <a:ext cx="1603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Cross B</a:t>
            </a:r>
          </a:p>
        </p:txBody>
      </p:sp>
      <p:sp>
        <p:nvSpPr>
          <p:cNvPr id="61" name="Text Box 44"/>
          <p:cNvSpPr txBox="1">
            <a:spLocks noChangeArrowheads="1"/>
          </p:cNvSpPr>
          <p:nvPr/>
        </p:nvSpPr>
        <p:spPr bwMode="black">
          <a:xfrm>
            <a:off x="6629400" y="4800600"/>
            <a:ext cx="15255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Cross C</a:t>
            </a:r>
          </a:p>
        </p:txBody>
      </p:sp>
    </p:spTree>
    <p:extLst>
      <p:ext uri="{BB962C8B-B14F-4D97-AF65-F5344CB8AC3E}">
        <p14:creationId xmlns:p14="http://schemas.microsoft.com/office/powerpoint/2010/main" val="1954069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48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48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4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1" grpId="0"/>
      <p:bldP spid="34851" grpId="0"/>
      <p:bldP spid="34856" grpId="0"/>
      <p:bldP spid="34863" grpId="0"/>
      <p:bldP spid="3487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189</TotalTime>
  <Words>4991</Words>
  <Application>Microsoft Office PowerPoint</Application>
  <PresentationFormat>On-screen Show (4:3)</PresentationFormat>
  <Paragraphs>122</Paragraphs>
  <Slides>49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Ion Boardroom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Growing the Community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SSRU</dc:creator>
  <cp:lastModifiedBy>TAO</cp:lastModifiedBy>
  <cp:revision>30</cp:revision>
  <dcterms:created xsi:type="dcterms:W3CDTF">2013-08-21T10:49:00Z</dcterms:created>
  <dcterms:modified xsi:type="dcterms:W3CDTF">2022-07-30T07:39:03Z</dcterms:modified>
</cp:coreProperties>
</file>