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3" r:id="rId2"/>
    <p:sldId id="27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7" r:id="rId20"/>
    <p:sldId id="278" r:id="rId21"/>
    <p:sldId id="279" r:id="rId22"/>
    <p:sldId id="280" r:id="rId23"/>
    <p:sldId id="274" r:id="rId24"/>
    <p:sldId id="256" r:id="rId25"/>
    <p:sldId id="282" r:id="rId26"/>
    <p:sldId id="286" r:id="rId27"/>
    <p:sldId id="287" r:id="rId28"/>
    <p:sldId id="288" r:id="rId29"/>
    <p:sldId id="281" r:id="rId30"/>
    <p:sldId id="284" r:id="rId31"/>
    <p:sldId id="285" r:id="rId32"/>
    <p:sldId id="289" r:id="rId33"/>
    <p:sldId id="290" r:id="rId34"/>
    <p:sldId id="291" r:id="rId35"/>
    <p:sldId id="292" r:id="rId36"/>
    <p:sldId id="283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898129-4539-42C0-8986-E863642C5B0C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CC62BEC0-FC0F-4AA4-B29A-679EAEB033A3}">
      <dgm:prSet phldrT="[Text]"/>
      <dgm:spPr/>
      <dgm:t>
        <a:bodyPr/>
        <a:lstStyle/>
        <a:p>
          <a:r>
            <a:rPr lang="th-TH" b="0" dirty="0">
              <a:cs typeface="+mn-cs"/>
            </a:rPr>
            <a:t>ส่วนข้อมูลเกี่ยวกับรายการ </a:t>
          </a:r>
        </a:p>
      </dgm:t>
    </dgm:pt>
    <dgm:pt modelId="{C0FC39E1-A261-42B8-AD32-453C49D508B0}" type="parTrans" cxnId="{2EC332C1-9B71-4A47-84F1-E09C890EC227}">
      <dgm:prSet/>
      <dgm:spPr/>
      <dgm:t>
        <a:bodyPr/>
        <a:lstStyle/>
        <a:p>
          <a:endParaRPr lang="th-TH"/>
        </a:p>
      </dgm:t>
    </dgm:pt>
    <dgm:pt modelId="{72C43E9B-B617-4226-A49E-FC90F3D4F7F2}" type="sibTrans" cxnId="{2EC332C1-9B71-4A47-84F1-E09C890EC227}">
      <dgm:prSet/>
      <dgm:spPr/>
      <dgm:t>
        <a:bodyPr/>
        <a:lstStyle/>
        <a:p>
          <a:endParaRPr lang="th-TH"/>
        </a:p>
      </dgm:t>
    </dgm:pt>
    <dgm:pt modelId="{14582A63-CF1E-4A8B-8668-2023EBCDBF84}">
      <dgm:prSet phldrT="[Text]"/>
      <dgm:spPr/>
      <dgm:t>
        <a:bodyPr/>
        <a:lstStyle/>
        <a:p>
          <a:r>
            <a:rPr lang="th-TH" b="0" dirty="0">
              <a:cs typeface="+mn-cs"/>
            </a:rPr>
            <a:t>ส่วนเนื้อหารายการ</a:t>
          </a:r>
        </a:p>
      </dgm:t>
    </dgm:pt>
    <dgm:pt modelId="{8733FAB7-01B6-4D22-8809-718C42105691}" type="parTrans" cxnId="{A8D8CFA6-7658-4301-9707-16423CD83D27}">
      <dgm:prSet/>
      <dgm:spPr/>
      <dgm:t>
        <a:bodyPr/>
        <a:lstStyle/>
        <a:p>
          <a:endParaRPr lang="th-TH"/>
        </a:p>
      </dgm:t>
    </dgm:pt>
    <dgm:pt modelId="{56D23B73-B6B6-4DC4-9AA7-EC521A53867D}" type="sibTrans" cxnId="{A8D8CFA6-7658-4301-9707-16423CD83D27}">
      <dgm:prSet/>
      <dgm:spPr/>
      <dgm:t>
        <a:bodyPr/>
        <a:lstStyle/>
        <a:p>
          <a:endParaRPr lang="th-TH"/>
        </a:p>
      </dgm:t>
    </dgm:pt>
    <dgm:pt modelId="{A45F691F-2735-4B7B-B0C8-7A9FBF3ED652}">
      <dgm:prSet phldrT="[Text]"/>
      <dgm:spPr/>
      <dgm:t>
        <a:bodyPr/>
        <a:lstStyle/>
        <a:p>
          <a:r>
            <a:rPr lang="th-TH" dirty="0"/>
            <a:t>บทวิทยุ</a:t>
          </a:r>
        </a:p>
      </dgm:t>
    </dgm:pt>
    <dgm:pt modelId="{72C35C9E-84E4-416F-8BAA-1F58EA8E9055}" type="parTrans" cxnId="{0F5AAE5B-98B3-4933-A9CC-0C5CFA9565B4}">
      <dgm:prSet/>
      <dgm:spPr/>
      <dgm:t>
        <a:bodyPr/>
        <a:lstStyle/>
        <a:p>
          <a:endParaRPr lang="th-TH"/>
        </a:p>
      </dgm:t>
    </dgm:pt>
    <dgm:pt modelId="{9E5B9954-A00D-4BDE-AB58-22208D547B63}" type="sibTrans" cxnId="{0F5AAE5B-98B3-4933-A9CC-0C5CFA9565B4}">
      <dgm:prSet/>
      <dgm:spPr/>
      <dgm:t>
        <a:bodyPr/>
        <a:lstStyle/>
        <a:p>
          <a:endParaRPr lang="th-TH"/>
        </a:p>
      </dgm:t>
    </dgm:pt>
    <dgm:pt modelId="{013E815E-9A3D-44FD-95BC-F063F50E5EA3}" type="pres">
      <dgm:prSet presAssocID="{66898129-4539-42C0-8986-E863642C5B0C}" presName="linearFlow" presStyleCnt="0">
        <dgm:presLayoutVars>
          <dgm:dir/>
          <dgm:resizeHandles val="exact"/>
        </dgm:presLayoutVars>
      </dgm:prSet>
      <dgm:spPr/>
    </dgm:pt>
    <dgm:pt modelId="{DCF4C30B-90E3-42F3-993D-EE9E9130B493}" type="pres">
      <dgm:prSet presAssocID="{CC62BEC0-FC0F-4AA4-B29A-679EAEB033A3}" presName="node" presStyleLbl="node1" presStyleIdx="0" presStyleCnt="3">
        <dgm:presLayoutVars>
          <dgm:bulletEnabled val="1"/>
        </dgm:presLayoutVars>
      </dgm:prSet>
      <dgm:spPr/>
    </dgm:pt>
    <dgm:pt modelId="{4AC3042C-AE9F-44A5-94DF-BAD4A65C15F1}" type="pres">
      <dgm:prSet presAssocID="{72C43E9B-B617-4226-A49E-FC90F3D4F7F2}" presName="spacerL" presStyleCnt="0"/>
      <dgm:spPr/>
    </dgm:pt>
    <dgm:pt modelId="{4ED79385-898E-486B-A0B2-2B6EBFE546DE}" type="pres">
      <dgm:prSet presAssocID="{72C43E9B-B617-4226-A49E-FC90F3D4F7F2}" presName="sibTrans" presStyleLbl="sibTrans2D1" presStyleIdx="0" presStyleCnt="2"/>
      <dgm:spPr/>
    </dgm:pt>
    <dgm:pt modelId="{B0190F2A-4D24-41A3-A27A-3CEB759DA977}" type="pres">
      <dgm:prSet presAssocID="{72C43E9B-B617-4226-A49E-FC90F3D4F7F2}" presName="spacerR" presStyleCnt="0"/>
      <dgm:spPr/>
    </dgm:pt>
    <dgm:pt modelId="{FEE090EE-13D4-45C9-B1FB-E1BFA9499E0C}" type="pres">
      <dgm:prSet presAssocID="{14582A63-CF1E-4A8B-8668-2023EBCDBF84}" presName="node" presStyleLbl="node1" presStyleIdx="1" presStyleCnt="3">
        <dgm:presLayoutVars>
          <dgm:bulletEnabled val="1"/>
        </dgm:presLayoutVars>
      </dgm:prSet>
      <dgm:spPr/>
    </dgm:pt>
    <dgm:pt modelId="{8736F7C8-BB98-44A0-A766-2A5BA20B5C77}" type="pres">
      <dgm:prSet presAssocID="{56D23B73-B6B6-4DC4-9AA7-EC521A53867D}" presName="spacerL" presStyleCnt="0"/>
      <dgm:spPr/>
    </dgm:pt>
    <dgm:pt modelId="{AFCAA74A-A5EC-4BC3-B8A9-D4B787D7D752}" type="pres">
      <dgm:prSet presAssocID="{56D23B73-B6B6-4DC4-9AA7-EC521A53867D}" presName="sibTrans" presStyleLbl="sibTrans2D1" presStyleIdx="1" presStyleCnt="2"/>
      <dgm:spPr/>
    </dgm:pt>
    <dgm:pt modelId="{FEC89AA0-7DEE-43E2-89BA-DA67E4B8B6E0}" type="pres">
      <dgm:prSet presAssocID="{56D23B73-B6B6-4DC4-9AA7-EC521A53867D}" presName="spacerR" presStyleCnt="0"/>
      <dgm:spPr/>
    </dgm:pt>
    <dgm:pt modelId="{9B228286-C1D2-4F76-9AE7-9AB709F3BB8A}" type="pres">
      <dgm:prSet presAssocID="{A45F691F-2735-4B7B-B0C8-7A9FBF3ED652}" presName="node" presStyleLbl="node1" presStyleIdx="2" presStyleCnt="3">
        <dgm:presLayoutVars>
          <dgm:bulletEnabled val="1"/>
        </dgm:presLayoutVars>
      </dgm:prSet>
      <dgm:spPr/>
    </dgm:pt>
  </dgm:ptLst>
  <dgm:cxnLst>
    <dgm:cxn modelId="{F19DB107-CEB1-48FA-B200-E78057154883}" type="presOf" srcId="{66898129-4539-42C0-8986-E863642C5B0C}" destId="{013E815E-9A3D-44FD-95BC-F063F50E5EA3}" srcOrd="0" destOrd="0" presId="urn:microsoft.com/office/officeart/2005/8/layout/equation1"/>
    <dgm:cxn modelId="{89840309-A62D-40A0-A334-AB4E9DA23544}" type="presOf" srcId="{A45F691F-2735-4B7B-B0C8-7A9FBF3ED652}" destId="{9B228286-C1D2-4F76-9AE7-9AB709F3BB8A}" srcOrd="0" destOrd="0" presId="urn:microsoft.com/office/officeart/2005/8/layout/equation1"/>
    <dgm:cxn modelId="{0F5AAE5B-98B3-4933-A9CC-0C5CFA9565B4}" srcId="{66898129-4539-42C0-8986-E863642C5B0C}" destId="{A45F691F-2735-4B7B-B0C8-7A9FBF3ED652}" srcOrd="2" destOrd="0" parTransId="{72C35C9E-84E4-416F-8BAA-1F58EA8E9055}" sibTransId="{9E5B9954-A00D-4BDE-AB58-22208D547B63}"/>
    <dgm:cxn modelId="{1A163988-30A5-4514-A959-9AB8FDEDBEC3}" type="presOf" srcId="{56D23B73-B6B6-4DC4-9AA7-EC521A53867D}" destId="{AFCAA74A-A5EC-4BC3-B8A9-D4B787D7D752}" srcOrd="0" destOrd="0" presId="urn:microsoft.com/office/officeart/2005/8/layout/equation1"/>
    <dgm:cxn modelId="{1EECF290-446E-4747-B755-17F227F86F93}" type="presOf" srcId="{14582A63-CF1E-4A8B-8668-2023EBCDBF84}" destId="{FEE090EE-13D4-45C9-B1FB-E1BFA9499E0C}" srcOrd="0" destOrd="0" presId="urn:microsoft.com/office/officeart/2005/8/layout/equation1"/>
    <dgm:cxn modelId="{F5F0E797-5DAA-481F-9CF0-086B5F04F182}" type="presOf" srcId="{CC62BEC0-FC0F-4AA4-B29A-679EAEB033A3}" destId="{DCF4C30B-90E3-42F3-993D-EE9E9130B493}" srcOrd="0" destOrd="0" presId="urn:microsoft.com/office/officeart/2005/8/layout/equation1"/>
    <dgm:cxn modelId="{A8D8CFA6-7658-4301-9707-16423CD83D27}" srcId="{66898129-4539-42C0-8986-E863642C5B0C}" destId="{14582A63-CF1E-4A8B-8668-2023EBCDBF84}" srcOrd="1" destOrd="0" parTransId="{8733FAB7-01B6-4D22-8809-718C42105691}" sibTransId="{56D23B73-B6B6-4DC4-9AA7-EC521A53867D}"/>
    <dgm:cxn modelId="{2EC332C1-9B71-4A47-84F1-E09C890EC227}" srcId="{66898129-4539-42C0-8986-E863642C5B0C}" destId="{CC62BEC0-FC0F-4AA4-B29A-679EAEB033A3}" srcOrd="0" destOrd="0" parTransId="{C0FC39E1-A261-42B8-AD32-453C49D508B0}" sibTransId="{72C43E9B-B617-4226-A49E-FC90F3D4F7F2}"/>
    <dgm:cxn modelId="{FF6AE7F9-117E-4E42-BC71-7CCA9E0A608E}" type="presOf" srcId="{72C43E9B-B617-4226-A49E-FC90F3D4F7F2}" destId="{4ED79385-898E-486B-A0B2-2B6EBFE546DE}" srcOrd="0" destOrd="0" presId="urn:microsoft.com/office/officeart/2005/8/layout/equation1"/>
    <dgm:cxn modelId="{214FAF07-9880-43F3-8C34-B1EF050AFBA0}" type="presParOf" srcId="{013E815E-9A3D-44FD-95BC-F063F50E5EA3}" destId="{DCF4C30B-90E3-42F3-993D-EE9E9130B493}" srcOrd="0" destOrd="0" presId="urn:microsoft.com/office/officeart/2005/8/layout/equation1"/>
    <dgm:cxn modelId="{7D5577C5-0657-4A11-9D34-3226A98B4759}" type="presParOf" srcId="{013E815E-9A3D-44FD-95BC-F063F50E5EA3}" destId="{4AC3042C-AE9F-44A5-94DF-BAD4A65C15F1}" srcOrd="1" destOrd="0" presId="urn:microsoft.com/office/officeart/2005/8/layout/equation1"/>
    <dgm:cxn modelId="{B932AE1A-BE24-4E82-81AD-0FD7D54D4296}" type="presParOf" srcId="{013E815E-9A3D-44FD-95BC-F063F50E5EA3}" destId="{4ED79385-898E-486B-A0B2-2B6EBFE546DE}" srcOrd="2" destOrd="0" presId="urn:microsoft.com/office/officeart/2005/8/layout/equation1"/>
    <dgm:cxn modelId="{45D00FC7-B9BA-45D6-9796-475AF07707BE}" type="presParOf" srcId="{013E815E-9A3D-44FD-95BC-F063F50E5EA3}" destId="{B0190F2A-4D24-41A3-A27A-3CEB759DA977}" srcOrd="3" destOrd="0" presId="urn:microsoft.com/office/officeart/2005/8/layout/equation1"/>
    <dgm:cxn modelId="{7D8FBC90-A400-4C35-8AE4-75BF8D0E9868}" type="presParOf" srcId="{013E815E-9A3D-44FD-95BC-F063F50E5EA3}" destId="{FEE090EE-13D4-45C9-B1FB-E1BFA9499E0C}" srcOrd="4" destOrd="0" presId="urn:microsoft.com/office/officeart/2005/8/layout/equation1"/>
    <dgm:cxn modelId="{82A26967-E156-4C5E-B833-5DB272D7F9EB}" type="presParOf" srcId="{013E815E-9A3D-44FD-95BC-F063F50E5EA3}" destId="{8736F7C8-BB98-44A0-A766-2A5BA20B5C77}" srcOrd="5" destOrd="0" presId="urn:microsoft.com/office/officeart/2005/8/layout/equation1"/>
    <dgm:cxn modelId="{D5306CAF-240F-498A-8499-9511B265BE0F}" type="presParOf" srcId="{013E815E-9A3D-44FD-95BC-F063F50E5EA3}" destId="{AFCAA74A-A5EC-4BC3-B8A9-D4B787D7D752}" srcOrd="6" destOrd="0" presId="urn:microsoft.com/office/officeart/2005/8/layout/equation1"/>
    <dgm:cxn modelId="{3E500AA4-EBD6-4C5D-924C-6D254D66D384}" type="presParOf" srcId="{013E815E-9A3D-44FD-95BC-F063F50E5EA3}" destId="{FEC89AA0-7DEE-43E2-89BA-DA67E4B8B6E0}" srcOrd="7" destOrd="0" presId="urn:microsoft.com/office/officeart/2005/8/layout/equation1"/>
    <dgm:cxn modelId="{ED6BD891-E5AA-4D2B-B487-A79E4ADAF221}" type="presParOf" srcId="{013E815E-9A3D-44FD-95BC-F063F50E5EA3}" destId="{9B228286-C1D2-4F76-9AE7-9AB709F3BB8A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4C30B-90E3-42F3-993D-EE9E9130B493}">
      <dsp:nvSpPr>
        <dsp:cNvPr id="0" name=""/>
        <dsp:cNvSpPr/>
      </dsp:nvSpPr>
      <dsp:spPr>
        <a:xfrm>
          <a:off x="1445" y="982657"/>
          <a:ext cx="1916121" cy="19161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900" b="0" kern="1200" dirty="0">
              <a:cs typeface="+mn-cs"/>
            </a:rPr>
            <a:t>ส่วนข้อมูลเกี่ยวกับรายการ </a:t>
          </a:r>
        </a:p>
      </dsp:txBody>
      <dsp:txXfrm>
        <a:off x="282054" y="1263266"/>
        <a:ext cx="1354903" cy="1354903"/>
      </dsp:txXfrm>
    </dsp:sp>
    <dsp:sp modelId="{4ED79385-898E-486B-A0B2-2B6EBFE546DE}">
      <dsp:nvSpPr>
        <dsp:cNvPr id="0" name=""/>
        <dsp:cNvSpPr/>
      </dsp:nvSpPr>
      <dsp:spPr>
        <a:xfrm>
          <a:off x="2073155" y="1385043"/>
          <a:ext cx="1111350" cy="111135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1700" kern="1200"/>
        </a:p>
      </dsp:txBody>
      <dsp:txXfrm>
        <a:off x="2220464" y="1810023"/>
        <a:ext cx="816732" cy="261390"/>
      </dsp:txXfrm>
    </dsp:sp>
    <dsp:sp modelId="{FEE090EE-13D4-45C9-B1FB-E1BFA9499E0C}">
      <dsp:nvSpPr>
        <dsp:cNvPr id="0" name=""/>
        <dsp:cNvSpPr/>
      </dsp:nvSpPr>
      <dsp:spPr>
        <a:xfrm>
          <a:off x="3340095" y="982657"/>
          <a:ext cx="1916121" cy="19161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900" b="0" kern="1200" dirty="0">
              <a:cs typeface="+mn-cs"/>
            </a:rPr>
            <a:t>ส่วนเนื้อหารายการ</a:t>
          </a:r>
        </a:p>
      </dsp:txBody>
      <dsp:txXfrm>
        <a:off x="3620704" y="1263266"/>
        <a:ext cx="1354903" cy="1354903"/>
      </dsp:txXfrm>
    </dsp:sp>
    <dsp:sp modelId="{AFCAA74A-A5EC-4BC3-B8A9-D4B787D7D752}">
      <dsp:nvSpPr>
        <dsp:cNvPr id="0" name=""/>
        <dsp:cNvSpPr/>
      </dsp:nvSpPr>
      <dsp:spPr>
        <a:xfrm>
          <a:off x="5411805" y="1385043"/>
          <a:ext cx="1111350" cy="1111350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400" kern="1200"/>
        </a:p>
      </dsp:txBody>
      <dsp:txXfrm>
        <a:off x="5559114" y="1613981"/>
        <a:ext cx="816732" cy="653474"/>
      </dsp:txXfrm>
    </dsp:sp>
    <dsp:sp modelId="{9B228286-C1D2-4F76-9AE7-9AB709F3BB8A}">
      <dsp:nvSpPr>
        <dsp:cNvPr id="0" name=""/>
        <dsp:cNvSpPr/>
      </dsp:nvSpPr>
      <dsp:spPr>
        <a:xfrm>
          <a:off x="6678745" y="982657"/>
          <a:ext cx="1916121" cy="19161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900" kern="1200" dirty="0"/>
            <a:t>บทวิทยุ</a:t>
          </a:r>
        </a:p>
      </dsp:txBody>
      <dsp:txXfrm>
        <a:off x="6959354" y="1263266"/>
        <a:ext cx="1354903" cy="1354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9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4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7052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0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4817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78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82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8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9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8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6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2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7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27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6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1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3605;&#3633;&#3623;&#3629;&#3618;&#3656;&#3634;&#3591;&#3610;&#3607;&#3623;&#3636;&#3607;&#3618;&#3640;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5560" y="2132856"/>
            <a:ext cx="7848600" cy="1600200"/>
          </a:xfrm>
        </p:spPr>
        <p:txBody>
          <a:bodyPr>
            <a:normAutofit fontScale="90000"/>
          </a:bodyPr>
          <a:lstStyle/>
          <a:p>
            <a:r>
              <a:rPr lang="th-TH" sz="4800" b="1" dirty="0"/>
              <a:t>รหัสวิชา </a:t>
            </a:r>
            <a:r>
              <a:rPr lang="en-US" sz="4800" b="1" dirty="0"/>
              <a:t>MCA1109 </a:t>
            </a:r>
            <a:br>
              <a:rPr lang="th-TH" sz="4800" b="1" dirty="0"/>
            </a:br>
            <a:r>
              <a:rPr lang="th-TH" sz="4800" b="1" dirty="0"/>
              <a:t>รายวิชา</a:t>
            </a:r>
            <a:r>
              <a:rPr lang="en-US" sz="4800" b="1" dirty="0"/>
              <a:t>  </a:t>
            </a:r>
            <a:r>
              <a:rPr lang="th-TH" sz="4800" b="1" dirty="0"/>
              <a:t>การนำเสนอเชิงนิเทศศาสตร์ 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88088" y="5105400"/>
            <a:ext cx="3376464" cy="17526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MB. 0863583508</a:t>
            </a: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1524001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Week  13</a:t>
            </a:r>
          </a:p>
        </p:txBody>
      </p:sp>
    </p:spTree>
    <p:extLst>
      <p:ext uri="{BB962C8B-B14F-4D97-AF65-F5344CB8AC3E}">
        <p14:creationId xmlns:p14="http://schemas.microsoft.com/office/powerpoint/2010/main" val="15154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ประเภทของรายการวิทยุกระจายเสียง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/>
              <a:t>2. รายการวิทยุกระจายเสียงประเภทความรู้ </a:t>
            </a:r>
          </a:p>
          <a:p>
            <a:pPr marL="0" indent="0">
              <a:buNone/>
            </a:pPr>
            <a:r>
              <a:rPr lang="th-TH" sz="3600" dirty="0"/>
              <a:t>	หมายถึง รายการที่มุ่งเน้นส่งเสริมด้านวิชาความรู้ วัฒนธรรม อาชีพ แนวทางในการดำเนินชีวิต และการเปลี่ยนความคิดเห็น เพื่อสามารถมีชีวิตอยู่อย่างมีความสุขในสังคมและความเจริญก้าวหน้ามาสู่ตนเองได้</a:t>
            </a:r>
          </a:p>
        </p:txBody>
      </p:sp>
    </p:spTree>
    <p:extLst>
      <p:ext uri="{BB962C8B-B14F-4D97-AF65-F5344CB8AC3E}">
        <p14:creationId xmlns:p14="http://schemas.microsoft.com/office/powerpoint/2010/main" val="2576012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ประเภทของรายการวิทยุกระจายเสียง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/>
              <a:t>3. รายการวิทยุกระจายเสียงประเภทความบันเทิง </a:t>
            </a:r>
          </a:p>
          <a:p>
            <a:pPr marL="0" indent="0">
              <a:buNone/>
            </a:pPr>
            <a:r>
              <a:rPr lang="th-TH" sz="3600" dirty="0"/>
              <a:t>	หมายถึง รายการที่มุ่งสร้างความรื่นเริงใจให้คลายความเครียด จึงมักเป็นรายการที่มุ่งเน้นสาระทางวิชาการ แต่มุ่งเสนอเพื่อให้ผู้ฟังเกิดความสบายใจมากกว่า เช่น รายการเพลง รายการละครวิทยุ </a:t>
            </a:r>
          </a:p>
        </p:txBody>
      </p:sp>
    </p:spTree>
    <p:extLst>
      <p:ext uri="{BB962C8B-B14F-4D97-AF65-F5344CB8AC3E}">
        <p14:creationId xmlns:p14="http://schemas.microsoft.com/office/powerpoint/2010/main" val="1162909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ศัพท์ด้านเสียงที่ใช้ในการเขียนบทวิทยุ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1. Fade in </a:t>
            </a: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คือ การนำเสียงจากไม่มีเสียงเข้ามาด้วยวิธีค่อยๆ เพิ่มทีละน้อยจนดังเป็นเสียงระดับปกติ</a:t>
            </a:r>
          </a:p>
          <a:p>
            <a:pPr marL="0" indent="0">
              <a:buNone/>
            </a:pP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2. 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Fade out </a:t>
            </a: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คือ การค่อยๆ ลดความดังของเสียงลง จนกระทั่งไม่ได้ยินเสียงอีกต่อไป</a:t>
            </a:r>
          </a:p>
          <a:p>
            <a:pPr marL="0" indent="0">
              <a:buNone/>
            </a:pP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3. 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Fade under </a:t>
            </a: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คือ การหรี่คลอเสียงใดเสียงหนึ่งให้ค่อยลงกว่าระดับปกติเป็นพื้นหลัง (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background)</a:t>
            </a:r>
          </a:p>
          <a:p>
            <a:pPr marL="0" indent="0">
              <a:buNone/>
            </a:pP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4. Fade up </a:t>
            </a: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คือ การเพิ่มระดับความดังของเสียงที่มีอยู่ให้ดังขึ้น</a:t>
            </a:r>
          </a:p>
          <a:p>
            <a:pPr marL="0" indent="0">
              <a:buNone/>
            </a:pP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5. 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Fade down </a:t>
            </a: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คือ การลดระดับความดังของเสียงที่มีอยู่ให้เบาลงกว่าปกติ</a:t>
            </a:r>
          </a:p>
          <a:p>
            <a:pPr marL="0" indent="0">
              <a:buNone/>
            </a:pP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6. 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Cross fade </a:t>
            </a: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คือ การลดระดับเสียงต่างๆ ได้แก่ เสียงดนตรีหรือเสียงพูด (เสียงที่1) ค่อยๆ จางหายไป ขณะที่ (เสียงที่ 2) ค่อยๆ ดังขึ้นมา</a:t>
            </a:r>
          </a:p>
        </p:txBody>
      </p:sp>
    </p:spTree>
    <p:extLst>
      <p:ext uri="{BB962C8B-B14F-4D97-AF65-F5344CB8AC3E}">
        <p14:creationId xmlns:p14="http://schemas.microsoft.com/office/powerpoint/2010/main" val="2440633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ภาษาที่ใช้ในการเขียนบทวิทยุกระจายเสียง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2800" dirty="0"/>
              <a:t>เขียนด้วยภาษาแบบการสนทนาหรือพูดคุยกัน</a:t>
            </a:r>
          </a:p>
          <a:p>
            <a:r>
              <a:rPr lang="th-TH" sz="2800" dirty="0"/>
              <a:t>ใช้คำที่ผู้ฟังคุ้นเคย เมื่อฟังแล้วเข้าใจและเกิดภาพพจน์ที่ชัดเจน</a:t>
            </a:r>
          </a:p>
          <a:p>
            <a:r>
              <a:rPr lang="th-TH" sz="2800" dirty="0"/>
              <a:t>ใช้ประโยคสั้นๆ ง่ายๆ ไม่ยืดยาว ไม่วกวน ชัดเจน เข้าใจได้ทันที</a:t>
            </a:r>
          </a:p>
          <a:p>
            <a:r>
              <a:rPr lang="th-TH" sz="2800" dirty="0"/>
              <a:t>เลี่ยงประโยคยาวๆ ที่เต็มไปด้วยคำคุณศัพท์หรือคำเชื่อมต่างๆ เช่น คำว่า ที่ ซึ่ง หรือ กับ ต่อ เพราะทำให้ประโยคเยิ่นเย้อ จนไม่รู้ว่าความสำคัญของประโยคนั้นอยู่ตรงไหน</a:t>
            </a:r>
          </a:p>
          <a:p>
            <a:r>
              <a:rPr lang="th-TH" sz="2800" dirty="0"/>
              <a:t>ใช้ประโยคบอกเล่าให้มากกว่าประโยคปฏิเสธ</a:t>
            </a:r>
          </a:p>
          <a:p>
            <a:r>
              <a:rPr lang="th-TH" sz="2800" dirty="0"/>
              <a:t>เลี่ยงการใช้คำที่มีเสียงทำให้ลิ้นพันกันเวลาเปล่งเสียง เช่น คำที่มีเสียงคล้ายกัน คำซ้ำในประโยคเดียวกัน คำที่มีอักษรซ้ำกันหรือการเล่นคำอื่นๆ	</a:t>
            </a:r>
          </a:p>
        </p:txBody>
      </p:sp>
    </p:spTree>
    <p:extLst>
      <p:ext uri="{BB962C8B-B14F-4D97-AF65-F5344CB8AC3E}">
        <p14:creationId xmlns:p14="http://schemas.microsoft.com/office/powerpoint/2010/main" val="3463687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ภาษาที่ใช้ในการเขียนบทวิทยุกระจายเสียง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Autofit/>
          </a:bodyPr>
          <a:lstStyle/>
          <a:p>
            <a:r>
              <a:rPr lang="th-TH" sz="2800" dirty="0"/>
              <a:t>ใช้ภาษาที่บรรยายให้เกิดภาพหรือจินตนาการ เช่น การบอกลำดับขั้นตอนว่าอะไรก่อนอะไรหลัง การบอกสีสันการบอกตำแหน่ง การใช้ภาษาเปรียบเทียบ เป็นต้น</a:t>
            </a:r>
          </a:p>
          <a:p>
            <a:r>
              <a:rPr lang="th-TH" sz="2800" dirty="0"/>
              <a:t>ประโยคแต่ละประโยค ควรมีแนวความคิดเดียว ควรเป็นประโยคสั้นๆ มีความหมายจบในประโยคนั้น และให้ขึ้นย่อหน้าใหม่เมื่อขึ้นประเด็นหรือเนื้อหาใหม่ การย่อหน้า คือการแสดงให้ทราบว่าความคิดสำคัญหรือตอนใหม่กำลังเริ่มขึ้น ย่อหน้าหนึ่งๆ ต้องพูดถึงเรื่อยๆ เดียวเท่านั้น</a:t>
            </a:r>
          </a:p>
          <a:p>
            <a:r>
              <a:rPr lang="th-TH" sz="2800" dirty="0"/>
              <a:t>อย่ายัดเยียดความคิดมากเกินไป</a:t>
            </a:r>
          </a:p>
          <a:p>
            <a:r>
              <a:rPr lang="th-TH" sz="2800" dirty="0"/>
              <a:t>ควรยกตัวอย่างประกอบความคิดให้เห็นอย่างชัดเจน</a:t>
            </a:r>
          </a:p>
          <a:p>
            <a:r>
              <a:rPr lang="th-TH" sz="2800" dirty="0"/>
              <a:t>ย้ำความคิดสำคัญได้บ่อยๆ โดยใช้การพูดที่ไม่ซ้ำกัน</a:t>
            </a:r>
          </a:p>
          <a:p>
            <a:r>
              <a:rPr lang="th-TH" sz="2800" dirty="0"/>
              <a:t>คำเล็กๆ น้อยๆ เป็นกันเอง สามารถแทรกลงในการเขียนได้บ้าง เพื่อให้อ่านออกเสียงได้ จะช่วยให้บทรื่นหูชวนฟังขึ้นมาก เช่น คำว่า นะคะ นะครับ แต่อย่าให้มากเกินไป	</a:t>
            </a:r>
          </a:p>
        </p:txBody>
      </p:sp>
    </p:spTree>
    <p:extLst>
      <p:ext uri="{BB962C8B-B14F-4D97-AF65-F5344CB8AC3E}">
        <p14:creationId xmlns:p14="http://schemas.microsoft.com/office/powerpoint/2010/main" val="674854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ภาษาที่ใช้ในการเขียนบทวิทยุกระจายเสียง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จัดวรรคตอนให้ดี</a:t>
            </a:r>
          </a:p>
          <a:p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ถ้าต้องกล่าวถึงตัวเลขให้ใช้ตัวเลขโดยประมาณ เช่น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995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บาท ใช้ว่าประมาณ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1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,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000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บาทหรือ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1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,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968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,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590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บาทใช้ว่าประมาณ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2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ล้านบาท ถ้าตัวเลขมีความสำคัญและมีจำนวนมาก ควรวงเล็บคำอ่านไว้ด้วย เช่น หนึ่ง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–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ล้าน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–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เก้า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–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แสน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-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หก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–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หมื่น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–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แปด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–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พัน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–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ห้า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–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ร้อย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–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เก้า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–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สิบ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–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บาท</a:t>
            </a:r>
          </a:p>
          <a:p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อย่าใช้คำย่อ ให้ใช้คำเต็ม (ยกเว้นคำที่รู้จักและเป็นที่ยอมรับกันโดยทั่วไป) เพื่อมิให้เกิดปัญหาในการอ่าน การฟังที่จะทำให้เกิดความผิดพลาดได้ (สำหรับชื่อย่อหน่วยงานราชการไทย แนะนำให้ใช้คำเต็ม แม้จะเป็นคำที่รู้จักกันดีแล้วก็ตาม)</a:t>
            </a:r>
          </a:p>
          <a:p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อย่าใช้คำที่ไม่จำเป็นหรือคำฟุ่มเฟือยที่ไม่ได้สื่อความหมายอะไรให้ชัดเจนยิ่งขึ้น</a:t>
            </a:r>
          </a:p>
          <a:p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คำที่อ่านยาก ชื่อเฉพาะ ต้องวงเล็บคำอ่านไว้ให้ชัดเจน เช่น มณีชลขัณฑ์ (มะ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-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นี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-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ชน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-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ละ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-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ขัน) แม่แปรก (แม่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-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ปะ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-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  แหรก)</a:t>
            </a:r>
            <a:endParaRPr lang="en-US" sz="24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47532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ภาษาที่ใช้ในการเขียนบทวิทยุกระจายเสียง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2835"/>
            <a:ext cx="8596668" cy="3880773"/>
          </a:xfrm>
        </p:spPr>
        <p:txBody>
          <a:bodyPr>
            <a:noAutofit/>
          </a:bodyPr>
          <a:lstStyle/>
          <a:p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การยกข้อความหรือคำพูดของผู้อื่นมา ควรเขียนให้ชัดเจนว่า คำพูดที่ยกมานั้นเป็นคำพูดของใคร พูดอะไร โดยเปลี่ยนสรรพนามจากบุรุษที่ 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1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เป็นบุรุษที่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 3 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แล้วเรียบเรียงประโยคใหม่</a:t>
            </a:r>
          </a:p>
          <a:p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บทสำหรับการพูดเพื่อแสดงอารมณ์ ความรู้สึกต่างๆ ได้แก่ ร้องไห้ รำคาญ โกรธ ควรวงเล็บไว้ให้เพื่อผู้พูดเปล่งเสียงและแสดงความรู้สึกได้ถูกต้อง การแสดงอารมณ์ การเปล่งเสียง การเน้น การทอดเสียง การกระแทกเสียงเหล่านี้แตกต่างกัน ผู้เขียนบทต้องระบุไว้ด้วย</a:t>
            </a:r>
          </a:p>
          <a:p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การใช้เครื่องหมายในบท มีข้อแนะนำ ดังนี้</a:t>
            </a:r>
          </a:p>
          <a:p>
            <a:pPr lvl="1"/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จุดไข่ปลา (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……..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) ใช้เมื่อต้องการให้พูดทอดเสียงแล้วหยุด</a:t>
            </a:r>
          </a:p>
          <a:p>
            <a:pPr lvl="1"/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การขีดเส้นใต้เฉพาะคำหรือข้อความ ใช้เพื่อแสดงว่าต้องการเน้นหรือย้ำคำหรือข้อความ</a:t>
            </a:r>
          </a:p>
          <a:p>
            <a:pPr lvl="1"/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เครื่องหมายขีดคั่น (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 /</a:t>
            </a:r>
            <a:r>
              <a:rPr lang="th-TH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 )ใช้เพื่อต้องการให้เห็นการแยกความออกจากกันโดยเวลาอ่านหรือพูดตามบทให้หยุดเว้นวรรคเล็กน้อย</a:t>
            </a:r>
          </a:p>
        </p:txBody>
      </p:sp>
    </p:spTree>
    <p:extLst>
      <p:ext uri="{BB962C8B-B14F-4D97-AF65-F5344CB8AC3E}">
        <p14:creationId xmlns:p14="http://schemas.microsoft.com/office/powerpoint/2010/main" val="719736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>
                <a:solidFill>
                  <a:srgbClr val="FF0000"/>
                </a:solidFill>
              </a:rPr>
              <a:t>วัตถุประสงค์การเขียนบทวิทยุกระจายเสียง</a:t>
            </a:r>
          </a:p>
          <a:p>
            <a:pPr marL="0" indent="0">
              <a:buNone/>
            </a:pPr>
            <a:r>
              <a:rPr lang="th-TH" sz="2800" dirty="0">
                <a:solidFill>
                  <a:srgbClr val="FF0000"/>
                </a:solidFill>
              </a:rPr>
              <a:t>     </a:t>
            </a:r>
            <a:r>
              <a:rPr lang="th-TH" sz="2800" dirty="0"/>
              <a:t>- บอกกล่าว</a:t>
            </a:r>
          </a:p>
          <a:p>
            <a:pPr marL="0" indent="0">
              <a:buNone/>
            </a:pPr>
            <a:r>
              <a:rPr lang="th-TH" sz="2800" dirty="0"/>
              <a:t>     - ให้การศึกษาหรือความรู้</a:t>
            </a:r>
          </a:p>
          <a:p>
            <a:pPr marL="0" indent="0">
              <a:buNone/>
            </a:pPr>
            <a:r>
              <a:rPr lang="th-TH" sz="2800" dirty="0"/>
              <a:t>     - ให้ความเพลิดเพลิน บันเทิง</a:t>
            </a:r>
          </a:p>
          <a:p>
            <a:pPr marL="0" indent="0">
              <a:buNone/>
            </a:pPr>
            <a:r>
              <a:rPr lang="th-TH" sz="2800" dirty="0"/>
              <a:t>     - โน้มน้าวใจ ชักจูงใจ (คมสัน รัตนะสิมากูล)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2590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>
                <a:solidFill>
                  <a:srgbClr val="FF0000"/>
                </a:solidFill>
              </a:rPr>
              <a:t>ภาษาที่ใช้สำหรับวิทยุกระจายเสียง</a:t>
            </a:r>
          </a:p>
          <a:p>
            <a:pPr marL="0" indent="0">
              <a:buNone/>
            </a:pPr>
            <a:r>
              <a:rPr lang="th-TH" sz="2800" dirty="0"/>
              <a:t>     - เสียงพูด</a:t>
            </a:r>
          </a:p>
          <a:p>
            <a:pPr marL="0" indent="0">
              <a:buNone/>
            </a:pPr>
            <a:r>
              <a:rPr lang="th-TH" sz="2800" dirty="0"/>
              <a:t>     - เสียงดนตรี</a:t>
            </a:r>
          </a:p>
          <a:p>
            <a:pPr marL="0" indent="0">
              <a:buNone/>
            </a:pPr>
            <a:r>
              <a:rPr lang="th-TH" sz="2800" dirty="0"/>
              <a:t>     - เสียงประกอบพิเศษ (คมสัน รัตนะสิมากูล)</a:t>
            </a:r>
          </a:p>
          <a:p>
            <a:pPr marL="0" indent="0">
              <a:buNone/>
            </a:pPr>
            <a:r>
              <a:rPr lang="th-TH" sz="2800" dirty="0">
                <a:solidFill>
                  <a:srgbClr val="FF0000"/>
                </a:solidFill>
              </a:rPr>
              <a:t>ขั้นตอนการเขียนบทวิทยุกระจายเสียง</a:t>
            </a:r>
          </a:p>
          <a:p>
            <a:pPr marL="0" indent="0">
              <a:buNone/>
            </a:pPr>
            <a:r>
              <a:rPr lang="th-TH" sz="2800" dirty="0">
                <a:solidFill>
                  <a:srgbClr val="FF0000"/>
                </a:solidFill>
              </a:rPr>
              <a:t>     </a:t>
            </a:r>
            <a:r>
              <a:rPr lang="th-TH" sz="2800" dirty="0"/>
              <a:t>- กำหนดวัตถุประสงค์และกลุ่มเป้าหมาย</a:t>
            </a:r>
          </a:p>
          <a:p>
            <a:pPr marL="0" indent="0">
              <a:buNone/>
            </a:pPr>
            <a:r>
              <a:rPr lang="th-TH" sz="2800" dirty="0"/>
              <a:t>     - ความยาวของรายการและรูปแบบของรายการ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3712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/>
              <a:t>     </a:t>
            </a:r>
            <a:r>
              <a:rPr lang="th-TH" sz="2800" dirty="0"/>
              <a:t>- การกำหนดหัวข้อเรื่องและค้นคว้าข้อมูล</a:t>
            </a:r>
          </a:p>
          <a:p>
            <a:pPr marL="0" indent="0">
              <a:buNone/>
            </a:pPr>
            <a:r>
              <a:rPr lang="th-TH" sz="2800" dirty="0"/>
              <a:t>     - โครงสร้างเขียนบทรายการวิทยุกระจายเสียง</a:t>
            </a:r>
          </a:p>
          <a:p>
            <a:pPr marL="0" indent="0">
              <a:buNone/>
            </a:pPr>
            <a:r>
              <a:rPr lang="th-TH" sz="2800" dirty="0"/>
              <a:t>          * ส่วนเริ่มรายการ</a:t>
            </a:r>
          </a:p>
          <a:p>
            <a:pPr marL="0" indent="0">
              <a:buNone/>
            </a:pPr>
            <a:r>
              <a:rPr lang="th-TH" sz="2800" dirty="0"/>
              <a:t>          * ส่วนพัฒนาเนื้อหาจากแก่นของเรื่อง</a:t>
            </a:r>
          </a:p>
          <a:p>
            <a:pPr marL="0" indent="0">
              <a:buNone/>
            </a:pPr>
            <a:r>
              <a:rPr lang="th-TH" sz="2800" dirty="0"/>
              <a:t>          * ส่วนสรุป (คมสัน รัตนะสิมากูล)</a:t>
            </a:r>
          </a:p>
          <a:p>
            <a:pPr marL="0" indent="0">
              <a:buNone/>
            </a:pPr>
            <a:r>
              <a:rPr lang="th-TH" sz="2800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5166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11DF569-B0A3-4957-AC13-066505D27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73C650A0-8E19-4F6A-8262-3924649268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4279924"/>
              </p:ext>
            </p:extLst>
          </p:nvPr>
        </p:nvGraphicFramePr>
        <p:xfrm>
          <a:off x="2718594" y="1800226"/>
          <a:ext cx="6387306" cy="194876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34681">
                  <a:extLst>
                    <a:ext uri="{9D8B030D-6E8A-4147-A177-3AD203B41FA5}">
                      <a16:colId xmlns:a16="http://schemas.microsoft.com/office/drawing/2014/main" val="3036423925"/>
                    </a:ext>
                  </a:extLst>
                </a:gridCol>
                <a:gridCol w="4852625">
                  <a:extLst>
                    <a:ext uri="{9D8B030D-6E8A-4147-A177-3AD203B41FA5}">
                      <a16:colId xmlns:a16="http://schemas.microsoft.com/office/drawing/2014/main" val="651877190"/>
                    </a:ext>
                  </a:extLst>
                </a:gridCol>
              </a:tblGrid>
              <a:tr h="234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</a:rPr>
                        <a:t>สัปดาห์ที่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200">
                          <a:solidFill>
                            <a:schemeClr val="tx1"/>
                          </a:solidFill>
                          <a:effectLst/>
                        </a:rPr>
                        <a:t>หัวข้อ</a:t>
                      </a: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th-TH" sz="3200">
                          <a:solidFill>
                            <a:schemeClr val="tx1"/>
                          </a:solidFill>
                          <a:effectLst/>
                        </a:rPr>
                        <a:t>รายละเอียด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5347402"/>
                  </a:ext>
                </a:extLst>
              </a:tr>
              <a:tr h="14610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h-TH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การนำเชิงนิเทศศาสตร์ในงานวิทยุและโทรทัศน์ และฝึกปฏิบัติ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5436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077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>
                <a:solidFill>
                  <a:srgbClr val="FF0000"/>
                </a:solidFill>
              </a:rPr>
              <a:t>ขั้นตอนการเขียนบทวิทยุโทรทัศน์</a:t>
            </a:r>
          </a:p>
          <a:p>
            <a:pPr marL="0" indent="0">
              <a:buNone/>
            </a:pPr>
            <a:r>
              <a:rPr lang="th-TH" sz="2800" dirty="0"/>
              <a:t>     - การวางแผนการผลิต</a:t>
            </a:r>
          </a:p>
          <a:p>
            <a:pPr marL="0" indent="0">
              <a:buNone/>
            </a:pPr>
            <a:r>
              <a:rPr lang="th-TH" sz="2800" dirty="0"/>
              <a:t>     - ค้นคว้าและเรียบเรียงข้อมูล</a:t>
            </a:r>
          </a:p>
          <a:p>
            <a:pPr marL="0" indent="0">
              <a:buNone/>
            </a:pPr>
            <a:r>
              <a:rPr lang="th-TH" sz="2800" dirty="0"/>
              <a:t>     - การเขียนโครงเรื่อง</a:t>
            </a:r>
          </a:p>
          <a:p>
            <a:pPr marL="0" indent="0">
              <a:buNone/>
            </a:pPr>
            <a:r>
              <a:rPr lang="th-TH" sz="2800" dirty="0"/>
              <a:t>     - เขียนบทสำหรับถ่ายทำ</a:t>
            </a:r>
          </a:p>
          <a:p>
            <a:pPr marL="0" indent="0">
              <a:buNone/>
            </a:pPr>
            <a:r>
              <a:rPr lang="th-TH" sz="2800" dirty="0"/>
              <a:t>     - การตรวจทานและแก้ไขบท (คมสัน รัตนะสิมากูล)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51922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>
                <a:solidFill>
                  <a:srgbClr val="FF0000"/>
                </a:solidFill>
              </a:rPr>
              <a:t>หลักการเขียนบทวิทยุโทรทัศน์</a:t>
            </a:r>
          </a:p>
          <a:p>
            <a:pPr marL="0" indent="0">
              <a:buNone/>
            </a:pPr>
            <a:r>
              <a:rPr lang="th-TH" sz="2800" dirty="0">
                <a:solidFill>
                  <a:srgbClr val="FF0000"/>
                </a:solidFill>
              </a:rPr>
              <a:t>     </a:t>
            </a:r>
            <a:r>
              <a:rPr lang="th-TH" sz="2800" dirty="0"/>
              <a:t>- บทที่ดีควรจะมีแก่นหรือประเด็นนำเสนอที่ชัดเจน</a:t>
            </a:r>
          </a:p>
          <a:p>
            <a:pPr marL="0" indent="0">
              <a:buNone/>
            </a:pPr>
            <a:r>
              <a:rPr lang="th-TH" sz="2800" dirty="0"/>
              <a:t>     - มีการวางโครงเรื่องที่ดีตั้งแต่การนำเรื่องให้ชวนติดตาม</a:t>
            </a:r>
          </a:p>
          <a:p>
            <a:pPr marL="0" indent="0">
              <a:buNone/>
            </a:pPr>
            <a:r>
              <a:rPr lang="th-TH" sz="2800" dirty="0"/>
              <a:t>     - รูปแบบการนำเสนอควรมีความหลากหลาย</a:t>
            </a:r>
          </a:p>
          <a:p>
            <a:pPr marL="0" indent="0">
              <a:buNone/>
            </a:pPr>
            <a:r>
              <a:rPr lang="th-TH" sz="2800" dirty="0"/>
              <a:t>     - ใช้ภาษาภาพเป็นหลักในการเล่าเรื่องและใช้ภาษาเสียงเพื่อเสริมภาษาภาพให้ได้ความหมายครบถ้วน</a:t>
            </a:r>
          </a:p>
          <a:p>
            <a:pPr marL="0" indent="0">
              <a:buNone/>
            </a:pPr>
            <a:r>
              <a:rPr lang="th-TH" sz="2800" dirty="0"/>
              <a:t>     - ภาพและคำบรรยายควรเสริมซึ่งกันและกัน</a:t>
            </a:r>
          </a:p>
          <a:p>
            <a:pPr marL="0" indent="0">
              <a:buNone/>
            </a:pPr>
            <a:r>
              <a:rPr lang="th-TH" sz="2800" dirty="0"/>
              <a:t>     - มีความต่อเนื่องของภาพและคำบรรยาย (คมสัน รัตนะสิมากูล)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750940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304800"/>
            <a:ext cx="11379200" cy="1295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งานกลุ่ม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dirty="0">
                <a:solidFill>
                  <a:srgbClr val="FF0000"/>
                </a:solidFill>
              </a:rPr>
              <a:t>เขียนบท</a:t>
            </a:r>
            <a:r>
              <a:rPr lang="th-TH">
                <a:solidFill>
                  <a:srgbClr val="FF0000"/>
                </a:solidFill>
              </a:rPr>
              <a:t>วิทยุโทรทัศน์จาก</a:t>
            </a:r>
            <a:br>
              <a:rPr lang="th-TH" dirty="0">
                <a:solidFill>
                  <a:srgbClr val="FF0000"/>
                </a:solidFill>
              </a:rPr>
            </a:br>
            <a:r>
              <a:rPr lang="th-TH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เข้าห้องสมุด หาหนังสือที่สนใจและพร้อมที่จะอ่านมา 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th-TH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เรื่อง</a:t>
            </a:r>
            <a:b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อ่านและเขียนสรุปใจความสำคัญมาทั้ง 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th-TH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เรื่อง</a:t>
            </a:r>
            <a:b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h-TH" dirty="0">
                <a:solidFill>
                  <a:srgbClr val="FF0000"/>
                </a:solidFill>
              </a:rPr>
            </a:br>
            <a:r>
              <a:rPr lang="th-TH" dirty="0">
                <a:solidFill>
                  <a:srgbClr val="FF0000"/>
                </a:solidFill>
              </a:rPr>
              <a:t> </a:t>
            </a:r>
            <a:br>
              <a:rPr lang="th-TH" dirty="0">
                <a:solidFill>
                  <a:srgbClr val="FF0000"/>
                </a:solidFill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3505" y="425002"/>
            <a:ext cx="152823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839232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B9DD4BC-EB8C-4259-A32D-9D9AA18D5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78D00BC-7E37-4DEB-9444-5D95487B3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278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7583" y="3168203"/>
            <a:ext cx="8615680" cy="1066800"/>
          </a:xfrm>
        </p:spPr>
        <p:txBody>
          <a:bodyPr>
            <a:normAutofit/>
          </a:bodyPr>
          <a:lstStyle/>
          <a:p>
            <a:r>
              <a:rPr lang="th-TH" sz="3200" b="1" dirty="0">
                <a:solidFill>
                  <a:schemeClr val="tx1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การพูดและการนำเสนอเพื่องานวิทยุกระจายเสียงและวิทยุโทรทัศน์</a:t>
            </a:r>
            <a:endParaRPr lang="th-TH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119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หัวข้อเนื้อหา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z="3200" dirty="0"/>
              <a:t>ความหมายของการพูดเพื่องานวิทยุกระจายเสียงและวิทยุโทรทัศน์</a:t>
            </a:r>
            <a:endParaRPr lang="en-US" sz="3200" dirty="0"/>
          </a:p>
          <a:p>
            <a:pPr lvl="0"/>
            <a:r>
              <a:rPr lang="th-TH" sz="3200" dirty="0"/>
              <a:t>วัตถุประสงค์ของการพูดในงานวิทยุกระจายเสียงและวิทยุโทรทัศน์</a:t>
            </a:r>
            <a:endParaRPr lang="en-US" sz="3200" dirty="0"/>
          </a:p>
          <a:p>
            <a:pPr lvl="0"/>
            <a:r>
              <a:rPr lang="th-TH" sz="3200" dirty="0"/>
              <a:t>ประเภทของการพูดในงานวิทยุกระจายเสียงและวิทยุโทรทัศน์</a:t>
            </a:r>
            <a:endParaRPr lang="en-US" sz="3200" dirty="0"/>
          </a:p>
          <a:p>
            <a:pPr lvl="0"/>
            <a:r>
              <a:rPr lang="th-TH" sz="3200" dirty="0"/>
              <a:t>หลักการและแนวทางปฏิบัติในการพูดเพื่องานวิทยุกระจายเสียงและวิทยุโทรทัศน์</a:t>
            </a:r>
            <a:endParaRPr lang="en-US" sz="32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367909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876FB51-1F0C-483F-BE48-6A2B25525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ความหมายของการพูด</a:t>
            </a:r>
            <a:br>
              <a:rPr lang="en-US" dirty="0"/>
            </a:br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2D71FC0-4D24-4345-B6A3-4E464E086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71575"/>
            <a:ext cx="8596668" cy="486978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          	</a:t>
            </a:r>
            <a:r>
              <a:rPr lang="th-TH" sz="2800" dirty="0"/>
              <a:t>การพูดเป็นพฤติกรรมการสื่อสารที่ใช้กันแพร่หลายทั่วไป ผู้พูดสามารถใช้ทั้ง</a:t>
            </a:r>
            <a:r>
              <a:rPr lang="th-TH" sz="2800" dirty="0" err="1"/>
              <a:t>วัจ</a:t>
            </a:r>
            <a:r>
              <a:rPr lang="th-TH" sz="2800" dirty="0"/>
              <a:t>นะภาษาและ</a:t>
            </a:r>
            <a:r>
              <a:rPr lang="th-TH" sz="2800" dirty="0" err="1"/>
              <a:t>อวัจ</a:t>
            </a:r>
            <a:r>
              <a:rPr lang="th-TH" sz="2800" dirty="0"/>
              <a:t>นะภาษาในการส่งสารติดต่อไปยังผู้ฟังได้ชัดเจนและรวดเร็ว โดยการใช้เสียง และกิริยาท่าทางเป็นเครื่องถ่ายทอดความรู้ความคิด และความรู้สึกจากผู้พูดไปสู่ผู้ฟัง</a:t>
            </a:r>
            <a:endParaRPr lang="en-US" sz="2800" dirty="0"/>
          </a:p>
          <a:p>
            <a:r>
              <a:rPr lang="th-TH" sz="2800" dirty="0"/>
              <a:t>            		การพูดที่ดี คือ การใช้ถ้อยคำ น้ำเสียงรวมทั้งกิริยาอาการอย่างมีประสิทธิภาพ และถูกต้องตามจรรยามารยาทและประเพณีนิยมของสังคม เพื่อถ่ายทอดความคิดความรู้ ความรู้สึกและความต้องการ ที่เป็นประโยชน์ ให้ผู้ฟังได้รับรู้และเกิดการตอบสนอง สัมฤทธิ์ผลตามจุดมุ่งหมายของผู้พูด มีนักการศึกษาหลายคนให้ความหมายของการพูดไว้พอจะสรุปได้ ดังนี้</a:t>
            </a:r>
            <a:endParaRPr lang="en-US" sz="2800" dirty="0"/>
          </a:p>
          <a:p>
            <a:r>
              <a:rPr lang="th-TH" sz="2800" dirty="0"/>
              <a:t>           การพูดคือกระบวนการสื่อสารความคิดจากคนหนึ่งไปยังอีกคนหนึ่งหรือกลุ่มหนึ่ง โดยมีภาษาน้ำเสียงและอากัปกิริยาเป็นสื่อการพูดคือการแสดงออกถึงอารมณ์และความรู้สึกโดยใช้ภาษาและเสียงสื่อ เป็นการสื่อสารที่มีอิทธิพลมากที่สุดในโลก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206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22F6B09-FDFF-4806-858A-A1A7BD948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ความสำคัญของการพูด</a:t>
            </a:r>
            <a:br>
              <a:rPr lang="en-US" dirty="0"/>
            </a:br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87E2D14-8332-468F-867E-392FC3E36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        </a:t>
            </a:r>
            <a:r>
              <a:rPr lang="th-TH" sz="2800" dirty="0"/>
              <a:t>    มนุษย์เป็นสัตว์สังคม มีความต้องการที่จะติดต่อสื่อสารซึ่งกันและกันอยู่ตลอดเวลาเพื่อที่จะให้ผู้อื่นเข้าใจตนเองและให้ตนเองเข้าใจผู้อื่น พยายามที่จะติดต่อสื่อสารระหว่างกันเพื่อจะได้รับรู้ข่าวสารเรื่องราวต่าง ๆ ยิ่งในยุคนี้ซึ่งเป็นยุคที่เรียกกันว่ายุคโลกาภิวัตน์ที่สื่อทางวิทยุกระจายเสียงและวิทยุโทรทัศน์ มีบทบาทสำคัญในการติดต่อสื่อสารโดยนำเสนอเป็นรายการในรูปแบบต่าง ๆ จะเห็นได้ว่ามีบุคคลทำหน้าที่เป็นพิธีกรหรือผู้ดำเนินรายการ ทำให้รายการดำเนินไปสู่จุดหมายที่ได้วางเอาไว้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8461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619AE9B-E950-4A61-BA4F-0970DA173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/>
              <a:t>วัตถุประสงค์ของการพูดในงานวิทยุกระจายเสียงและวิทยุโทรทัศน์</a:t>
            </a:r>
            <a:br>
              <a:rPr lang="en-US" dirty="0"/>
            </a:br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D127863-ACA2-4721-98D6-921E454F7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02136"/>
          </a:xfrm>
        </p:spPr>
        <p:txBody>
          <a:bodyPr>
            <a:normAutofit/>
          </a:bodyPr>
          <a:lstStyle/>
          <a:p>
            <a:r>
              <a:rPr lang="en-US" b="1" dirty="0"/>
              <a:t> </a:t>
            </a:r>
            <a:endParaRPr lang="en-US" dirty="0"/>
          </a:p>
          <a:p>
            <a:r>
              <a:rPr lang="th-TH" dirty="0"/>
              <a:t>	</a:t>
            </a:r>
            <a:r>
              <a:rPr lang="en-US" dirty="0"/>
              <a:t>1. </a:t>
            </a:r>
            <a:r>
              <a:rPr lang="th-TH" dirty="0"/>
              <a:t>พูดเพื่อให้ความรู้หรือข่าวสารข้อเท็จจริง การพูดแบบนี้เป็นการพูดโดยอาศัยข้อมูล</a:t>
            </a:r>
            <a:endParaRPr lang="en-US" dirty="0"/>
          </a:p>
          <a:p>
            <a:r>
              <a:rPr lang="th-TH" dirty="0"/>
              <a:t>ต่าง ๆ ในเรื่องที่ผู้ฟังต้องการจะทราบ การพูดต้องพูดให้ตรงประเด็นและหัวข้อที่กำหนดให้ บางครั้งผู้พูดต้องเตรียมอุปกรณ์ประกอบการบรรยายไปด้วย เพื่อให้ผู้ฟังเข้าใจแจ่มแจ้งในเรื่องที่พูดมากที่สุดเท่าที่จะทำได้ การพูด เช่นนี้ส่วนมากจะใช้วิธีการพูดด้วยการบรรยาย อธิบาย พรรณนา เล่าเรื่อง ชี้แจง สาธิตและวิธีเสนอรายงาน</a:t>
            </a:r>
            <a:endParaRPr lang="en-US" dirty="0"/>
          </a:p>
          <a:p>
            <a:r>
              <a:rPr lang="th-TH" dirty="0"/>
              <a:t>	</a:t>
            </a:r>
            <a:r>
              <a:rPr lang="en-US" dirty="0"/>
              <a:t>2. </a:t>
            </a:r>
            <a:r>
              <a:rPr lang="th-TH" dirty="0"/>
              <a:t>พูดเพื่อโน้มน้าวจิตใจหรือชักจูงใจ</a:t>
            </a:r>
            <a:r>
              <a:rPr lang="en-US" dirty="0"/>
              <a:t>  </a:t>
            </a:r>
            <a:r>
              <a:rPr lang="th-TH" dirty="0"/>
              <a:t>การพูดแบบนี้ ผู้พูดจะต้องใช้ศิลปะในการพูดหลาย ๆ แบบเพื่อจูงใจให้ผู้ฟังเกิดความศรัทธาเลื่อมใสมีความคิดเห็นคล้อยตาม หรือกระทำอย่างใดอย่างหนึ่งตามที่ผู้พูดตั้งความมุ่งหมายไว้ เช่น การพูดชักชวนให้เลื่อมใสในลัทธิทางศาสนา การพูดให้ประชาชนเลือกตนเองเป็นผู้แทนของนักการเมือง การพูดโฆษณาขายสินค้าของผู้แทนบริษัท</a:t>
            </a:r>
            <a:endParaRPr lang="en-US" dirty="0"/>
          </a:p>
          <a:p>
            <a:r>
              <a:rPr lang="th-TH" dirty="0"/>
              <a:t>	</a:t>
            </a:r>
            <a:r>
              <a:rPr lang="en-US" dirty="0"/>
              <a:t>3. </a:t>
            </a:r>
            <a:r>
              <a:rPr lang="th-TH" dirty="0"/>
              <a:t>พูดเพื่อให้เกิดความเพลิดเพลินหรือเพื่อจรรโลงใจ การพูดแบบนี้ ผู้พูดต้องเข้าใจว่าบรรยากาศในการพูดก็ดี ความต้องการของผู้ฟังก็ดี เป็นการพูดที่ผู้พูดจะต้องเน้นให้ผู้ฟังเกิดความสนุกสนานบันเทิงควบคู่ไปกับการได้รับความรู้สึกนึกคิดที่แปลกใหม่ เล็ก ๆ น้อย ๆ เป็นการพูดในลักษณะเสริมสร้างความนึกคิดของผู้ฟังให้เกิดความคิดสร้างสรรค์ เพื่อยกระดับจิตใจของผู้ฟังในทางที่ดีมีความสุขในขณะที่ฟังการพูด เช่น การกล่าวคำสดุดี กล่าวคำอวยพร กล่าวขอบคุณ หรือกล่าวคำปราศรัยในงานบันเทิงต่าง ๆ ที่จัดขึ้นในโอกาสต่าง ๆ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971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2447CF9-8437-435C-B12D-61AC5C168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ประเภทของการพูดในงานวิทยุกระจายเสียงและวิทยุโทรทัศน์</a:t>
            </a:r>
            <a:r>
              <a:rPr lang="th-TH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47EA062-AC0F-4444-BF09-1341F79CB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219199"/>
            <a:ext cx="9801224" cy="5638801"/>
          </a:xfrm>
        </p:spPr>
        <p:txBody>
          <a:bodyPr>
            <a:normAutofit fontScale="47500" lnSpcReduction="20000"/>
          </a:bodyPr>
          <a:lstStyle/>
          <a:p>
            <a:r>
              <a:rPr lang="en-US" sz="5100" b="1" dirty="0"/>
              <a:t>1.</a:t>
            </a:r>
            <a:r>
              <a:rPr lang="th-TH" sz="5100" b="1" dirty="0"/>
              <a:t>  การดำเนินการรายการอภิปราย</a:t>
            </a:r>
            <a:r>
              <a:rPr lang="th-TH" sz="5100" dirty="0"/>
              <a:t>  มีหลักการดังนี้</a:t>
            </a:r>
            <a:endParaRPr lang="en-US" sz="5100" dirty="0"/>
          </a:p>
          <a:p>
            <a:r>
              <a:rPr lang="th-TH" sz="5100" dirty="0"/>
              <a:t>	1)  พูดเปิดอภิปรายด้วยการกล่าวทักทายผู้ฟังเสมือนผู้ฟังนั่งอยู่ต่อหน้า การพูดเปิด      รายการควรใช้ภาษาที่ฟังง่าย ภาษาสุภาพ และตามประเพณีนิยม </a:t>
            </a:r>
            <a:endParaRPr lang="en-US" sz="5100" dirty="0"/>
          </a:p>
          <a:p>
            <a:r>
              <a:rPr lang="th-TH" sz="5100" dirty="0"/>
              <a:t>	2)  กล่าวแนะนำรายการเพื่อให้ผู้ฟังรู้ว่า ขณะนี้กำลังรับฟังรายการอะไร สถานีใด และรายการที่กำลังดำเนินอยู่นั้นมีเรื่องอะไรที่น่าสนใจบ้าง การกล่าวแนะนำในช่วงนี้ควรใช้ภาษาที่ มีน้ำหนักในการเรียกร้องความสนใจของผู้ฟังให้ติดตามรับฟังรายการให้มากที่สุด</a:t>
            </a:r>
            <a:endParaRPr lang="en-US" sz="5100" dirty="0"/>
          </a:p>
          <a:p>
            <a:r>
              <a:rPr lang="th-TH" sz="5100" dirty="0"/>
              <a:t>	3)  กล่าวแนะนำผู้ร่วมรายการ โดยต้องยกย่องให้เกียรติตามความเป็นจริง อย่าพูดยกยอจนเกินเหตุจะทำให้ผู้ร่วมรายการเกิดความรู้สึกกระดากและไม่เป็นตัวของตัวเอง</a:t>
            </a:r>
            <a:endParaRPr lang="en-US" sz="5100" dirty="0"/>
          </a:p>
          <a:p>
            <a:r>
              <a:rPr lang="th-TH" sz="5100" dirty="0"/>
              <a:t>	4)  ภาษาที่ใช้สรุปประเด็นของผู้ร่วมรายการอภิปราย ต้องใช้ภาษาที่ง่าย ฟังเข้าใจได้ทันที เพราะเหตุที่ต้องสรุปนั้นอาจเนื่องมาจากผู้ร่วมรายการพูดยาว พูดในเรื่องที่ยากหรือใช้ภาษายาก  ผู้ดำเนินรายการจึงมีหน้าที่ต้องสรุปความคิด เพื่อให้เกิดความเข้าใจชัดเจนยิ่งขึ้น</a:t>
            </a:r>
            <a:endParaRPr lang="en-US" sz="5100" dirty="0"/>
          </a:p>
          <a:p>
            <a:r>
              <a:rPr lang="th-TH" sz="5100" dirty="0"/>
              <a:t>	5)  แก้ปัญหาเฉพาะหน้าหรือตัดบท เมื่อผู้ร่วมรายการพูดยาวไป หรือถ้าพูดไม่ตรงประเด็นก็ต้องป้อนคำถามให้ตอบให้ตรงประเด็น รวมทั้งต้องคอยควบคุมเวลาให้เป็นไปตามกำหนดด้วย</a:t>
            </a:r>
            <a:endParaRPr lang="en-US" sz="5100" dirty="0"/>
          </a:p>
          <a:p>
            <a:r>
              <a:rPr lang="th-TH" sz="5100" dirty="0"/>
              <a:t>	6)  การกล่าวปิดรายการทุกครั้ง ผู้ดำเนินรายการต้องขอบคุณทุกคนที่ร่วมรายการโดยถือเป็นมารยาทที่ดีอย่างหนึ่งทางการกระจายเสียง และขอบคุณผู้ฟังที่ติดตามรายการตั้งแต่ต้นจนจบ การเป็นผู้ดำเนินรายการนั้นจะต้องมีคุณสมบัติของการถ่อมตัว และสุภาพต่อทุกคนให้มากที่สุด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68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การเขียนเพื่องานวิทยุโทรทัศน์</a:t>
            </a:r>
            <a:br>
              <a:rPr lang="th-TH" dirty="0">
                <a:solidFill>
                  <a:srgbClr val="FF0000"/>
                </a:solidFill>
              </a:rPr>
            </a:br>
            <a:r>
              <a:rPr lang="th-TH" dirty="0">
                <a:solidFill>
                  <a:srgbClr val="FF0000"/>
                </a:solidFill>
              </a:rPr>
              <a:t>และวิทยุกระจายเสียง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064765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977B86E-B4D2-409C-A4A4-AD0EE1ED0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474" y="3228975"/>
            <a:ext cx="8140527" cy="2812387"/>
          </a:xfrm>
        </p:spPr>
        <p:txBody>
          <a:bodyPr>
            <a:normAutofit lnSpcReduction="10000"/>
          </a:bodyPr>
          <a:lstStyle/>
          <a:p>
            <a:pPr marL="0" lvl="0" indent="4508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720725" algn="l"/>
              </a:tabLst>
            </a:pPr>
            <a:r>
              <a:rPr lang="en-US" altLang="zh-CN" sz="2800" b="1" dirty="0">
                <a:solidFill>
                  <a:schemeClr val="tx1"/>
                </a:solidFill>
                <a:latin typeface="Cordia New" panose="020B0304020202020204" pitchFamily="34" charset="-34"/>
                <a:ea typeface="SimSun" panose="02010600030101010101" pitchFamily="2" charset="-122"/>
                <a:cs typeface="Cordia New" panose="020B0304020202020204" pitchFamily="34" charset="-34"/>
              </a:rPr>
              <a:t>2.</a:t>
            </a:r>
            <a:r>
              <a:rPr lang="th-TH" altLang="zh-CN" sz="2800" b="1" dirty="0">
                <a:solidFill>
                  <a:schemeClr val="tx1"/>
                </a:solidFill>
                <a:latin typeface="Cordia New" panose="020B0304020202020204" pitchFamily="34" charset="-34"/>
                <a:ea typeface="SimSun" panose="02010600030101010101" pitchFamily="2" charset="-122"/>
                <a:cs typeface="Cordia New" panose="020B0304020202020204" pitchFamily="34" charset="-34"/>
              </a:rPr>
              <a:t> การดำเนินรายการเพลง</a:t>
            </a:r>
            <a:endParaRPr lang="en-US" altLang="zh-CN" sz="2800" dirty="0">
              <a:solidFill>
                <a:schemeClr val="tx1"/>
              </a:solidFill>
            </a:endParaRPr>
          </a:p>
          <a:p>
            <a:pPr marL="0" lvl="0" indent="4508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720725" algn="l"/>
              </a:tabLst>
            </a:pPr>
            <a:r>
              <a:rPr lang="th-TH" altLang="zh-CN" sz="2800" dirty="0">
                <a:solidFill>
                  <a:schemeClr val="tx1"/>
                </a:solidFill>
                <a:latin typeface="Cordia New" panose="020B0304020202020204" pitchFamily="34" charset="-34"/>
                <a:ea typeface="SimSun" panose="02010600030101010101" pitchFamily="2" charset="-122"/>
                <a:cs typeface="Cordia New" panose="020B0304020202020204" pitchFamily="34" charset="-34"/>
              </a:rPr>
              <a:t>      	</a:t>
            </a:r>
          </a:p>
          <a:p>
            <a:pPr marL="0" lvl="0" indent="4508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720725" algn="l"/>
              </a:tabLst>
            </a:pPr>
            <a:r>
              <a:rPr lang="th-TH" altLang="zh-CN" sz="2800" dirty="0">
                <a:solidFill>
                  <a:schemeClr val="tx1"/>
                </a:solidFill>
                <a:latin typeface="Cordia New" panose="020B0304020202020204" pitchFamily="34" charset="-34"/>
                <a:ea typeface="SimSun" panose="02010600030101010101" pitchFamily="2" charset="-122"/>
                <a:cs typeface="Cordia New" panose="020B0304020202020204" pitchFamily="34" charset="-34"/>
              </a:rPr>
              <a:t>ผู้ดำเนินรายการเพลงควรใช้ภาษาที่แสดงความเป็นกันเอง รื่นเริงแจ่มใส เรียบง่าย เบาอารมณ์ แต่อย่าใช้ภาษาที่ทำให้เสียรสเสียอารมณ์ของรายการ เพราะเพลงย่อมมีอารมณ์</a:t>
            </a:r>
            <a:br>
              <a:rPr lang="th-TH" altLang="zh-CN" sz="2800" dirty="0">
                <a:solidFill>
                  <a:schemeClr val="tx1"/>
                </a:solidFill>
                <a:latin typeface="Cordia New" panose="020B0304020202020204" pitchFamily="34" charset="-34"/>
                <a:ea typeface="SimSun" panose="02010600030101010101" pitchFamily="2" charset="-122"/>
                <a:cs typeface="Cordia New" panose="020B0304020202020204" pitchFamily="34" charset="-34"/>
              </a:rPr>
            </a:br>
            <a:r>
              <a:rPr lang="th-TH" altLang="zh-CN" sz="2800" dirty="0">
                <a:solidFill>
                  <a:schemeClr val="tx1"/>
                </a:solidFill>
                <a:latin typeface="Cordia New" panose="020B0304020202020204" pitchFamily="34" charset="-34"/>
                <a:ea typeface="SimSun" panose="02010600030101010101" pitchFamily="2" charset="-122"/>
                <a:cs typeface="Cordia New" panose="020B0304020202020204" pitchFamily="34" charset="-34"/>
              </a:rPr>
              <a:t>ต่าง ๆ กัน คือ เพลงที่มีอารมณ์เศร้า อารมณ์รัก อารมณ์สนุก จึงต้องใช้ภาษาที่สอดคล้องกับอารมณ์ของเพลงเป็นสำคัญ</a:t>
            </a:r>
            <a:endParaRPr lang="th-TH" altLang="zh-CN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1C484DF-9DA0-4E97-9EBA-A2BCD09A9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0F74999F-5CD4-4C55-92D0-9278713A4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641867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3F3F93D3-8E91-4E5C-B304-43B7723BE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77535"/>
            <a:ext cx="39814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0725" algn="l"/>
              </a:tabLst>
            </a:pPr>
            <a:endParaRPr kumimoji="0" lang="th-TH" altLang="zh-CN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dia New" panose="020B0304020202020204" pitchFamily="34" charset="-34"/>
              <a:ea typeface="SimSun" panose="02010600030101010101" pitchFamily="2" charset="-122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014860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4954166-48FC-41D3-AB59-6B8B366BD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" descr="Image result for การบรรยายเหตุการณ์">
            <a:extLst>
              <a:ext uri="{FF2B5EF4-FFF2-40B4-BE49-F238E27FC236}">
                <a16:creationId xmlns:a16="http://schemas.microsoft.com/office/drawing/2014/main" id="{DFFD8024-A59B-4902-A6E0-AE1285E7B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849" y="344070"/>
            <a:ext cx="3508375" cy="2624517"/>
          </a:xfrm>
          <a:prstGeom prst="rect">
            <a:avLst/>
          </a:prstGeom>
          <a:solidFill>
            <a:srgbClr val="000000"/>
          </a:solidFill>
        </p:spPr>
      </p:pic>
      <p:sp>
        <p:nvSpPr>
          <p:cNvPr id="8" name="Rectangle 8">
            <a:extLst>
              <a:ext uri="{FF2B5EF4-FFF2-40B4-BE49-F238E27FC236}">
                <a16:creationId xmlns:a16="http://schemas.microsoft.com/office/drawing/2014/main" id="{749B1430-5D13-4329-8C48-ABA240AA2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225" y="596900"/>
            <a:ext cx="573487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FAC44A4-B2D9-44B0-8D36-F7A4CE8AB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3486" y="2974499"/>
            <a:ext cx="573487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dia New" panose="020B0304020202020204" pitchFamily="34" charset="-34"/>
                <a:ea typeface="SimSun" panose="02010600030101010101" pitchFamily="2" charset="-122"/>
                <a:cs typeface="Cordia New" panose="020B0304020202020204" pitchFamily="34" charset="-34"/>
              </a:rPr>
              <a:t>3.</a:t>
            </a:r>
            <a:r>
              <a:rPr kumimoji="0" lang="th-TH" altLang="zh-CN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dia New" panose="020B0304020202020204" pitchFamily="34" charset="-34"/>
                <a:ea typeface="SimSun" panose="02010600030101010101" pitchFamily="2" charset="-122"/>
                <a:cs typeface="Cordia New" panose="020B0304020202020204" pitchFamily="34" charset="-34"/>
              </a:rPr>
              <a:t> การบรรยายถ่ายทอดเหตุการณ์</a:t>
            </a:r>
            <a:endParaRPr kumimoji="0" lang="th-TH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dia New" panose="020B0304020202020204" pitchFamily="34" charset="-34"/>
              <a:ea typeface="SimSun" panose="02010600030101010101" pitchFamily="2" charset="-122"/>
              <a:cs typeface="Cordia New" panose="020B0304020202020204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dia New" panose="020B0304020202020204" pitchFamily="34" charset="-34"/>
                <a:ea typeface="SimSun" panose="02010600030101010101" pitchFamily="2" charset="-122"/>
                <a:cs typeface="Cordia New" panose="020B0304020202020204" pitchFamily="34" charset="-34"/>
              </a:rPr>
              <a:t>      	การเป็นผู้บรรยายถ่ายทอดเหตุการณ์ เป็นการเล่าเหตุการณ์โดยคุยกับผู้ฟังโดยตรง เป็นการบรรยายสิ่งที่ตนพบเห็นด้วยตา แล้วถ่ายทอดให้ผู้ฟัง ให้ฟังแล้วเหมือนกับได้เห็นตามผู้บรรยายไปด้วย เช่น การถ่ายทอดกีฬา การถ่ายทอดงานพิธีต่าง ๆ เป็นต้น การพูดบรรยายแบบนี้มีข้อควรปฏิบัติเกี่ยวกับการใช้ภาษาพูดซึ่งต่างจากการพูดในรายการอื่นอยู่บ้าง </a:t>
            </a:r>
            <a:endParaRPr kumimoji="0" lang="th-TH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4697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F14185CC-A1D9-490E-B4BA-0C1BCEEF0C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1105" y="232670"/>
            <a:ext cx="3019270" cy="2264453"/>
          </a:xfrm>
          <a:prstGeom prst="rect">
            <a:avLst/>
          </a:prstGeom>
        </p:spPr>
      </p:pic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2E4567-22A4-4545-BFEF-53DCB55A6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534" y="2647950"/>
            <a:ext cx="10428816" cy="390776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th-TH" sz="4200" b="1" dirty="0"/>
              <a:t>     </a:t>
            </a:r>
            <a:r>
              <a:rPr lang="en-US" sz="4200" b="1" dirty="0"/>
              <a:t>	4.</a:t>
            </a:r>
            <a:r>
              <a:rPr lang="th-TH" sz="4200" b="1" dirty="0"/>
              <a:t> รายการสนทนาทางวิทยุกระจายเสียง</a:t>
            </a:r>
            <a:endParaRPr lang="en-US" sz="4200" dirty="0"/>
          </a:p>
          <a:p>
            <a:pPr marL="0" indent="0">
              <a:buNone/>
            </a:pPr>
            <a:r>
              <a:rPr lang="th-TH" sz="4200" dirty="0"/>
              <a:t> </a:t>
            </a:r>
            <a:r>
              <a:rPr lang="en-US" sz="4200" dirty="0"/>
              <a:t>      </a:t>
            </a:r>
            <a:r>
              <a:rPr lang="th-TH" sz="4200" dirty="0"/>
              <a:t>  </a:t>
            </a:r>
            <a:r>
              <a:rPr lang="en-US" sz="4200" dirty="0"/>
              <a:t>	</a:t>
            </a:r>
            <a:r>
              <a:rPr lang="th-TH" sz="4200" dirty="0"/>
              <a:t>ลักษณะของการสนทนาทางวิทยุกระจายเสียง</a:t>
            </a:r>
            <a:endParaRPr lang="en-US" sz="4200" dirty="0"/>
          </a:p>
          <a:p>
            <a:pPr marL="0" indent="0">
              <a:buNone/>
            </a:pPr>
            <a:r>
              <a:rPr lang="en-US" sz="4200" dirty="0"/>
              <a:t>	1</a:t>
            </a:r>
            <a:r>
              <a:rPr lang="th-TH" sz="4200" dirty="0"/>
              <a:t>.  การสนทนากับผู้พังที่เรียกว่า </a:t>
            </a:r>
            <a:r>
              <a:rPr lang="en-US" sz="4200" dirty="0"/>
              <a:t>talk </a:t>
            </a:r>
            <a:r>
              <a:rPr lang="en-US" sz="4200" dirty="0" err="1"/>
              <a:t>programme</a:t>
            </a:r>
            <a:r>
              <a:rPr lang="en-US" sz="4200" dirty="0"/>
              <a:t> </a:t>
            </a:r>
            <a:r>
              <a:rPr lang="th-TH" sz="4200" dirty="0"/>
              <a:t>เป็นการพูดคนเดียว พูดคุยกับผู้ฟังไปเรื่อยจนจบรายการ</a:t>
            </a:r>
            <a:endParaRPr lang="en-US" sz="4200" dirty="0"/>
          </a:p>
          <a:p>
            <a:pPr marL="0" indent="0">
              <a:buNone/>
            </a:pPr>
            <a:r>
              <a:rPr lang="en-US" sz="4200" dirty="0"/>
              <a:t>	2</a:t>
            </a:r>
            <a:r>
              <a:rPr lang="th-TH" sz="4200" dirty="0"/>
              <a:t>.  การสนทนากับผู้ร่วมรายการที่เชิญมา ที่เรียกว่า </a:t>
            </a:r>
            <a:r>
              <a:rPr lang="en-US" sz="4200" dirty="0"/>
              <a:t>conversational </a:t>
            </a:r>
            <a:r>
              <a:rPr lang="en-US" sz="4200" dirty="0" err="1"/>
              <a:t>programme</a:t>
            </a:r>
            <a:r>
              <a:rPr lang="en-US" sz="4200" dirty="0"/>
              <a:t> </a:t>
            </a:r>
            <a:r>
              <a:rPr lang="th-TH" sz="4200" dirty="0"/>
              <a:t>เป็นการคุยกับคู่สนทนาซึ่งอาจมีมากกว่า </a:t>
            </a:r>
            <a:r>
              <a:rPr lang="en-US" sz="4200" dirty="0"/>
              <a:t>1</a:t>
            </a:r>
            <a:r>
              <a:rPr lang="th-TH" sz="4200" dirty="0"/>
              <a:t> คน และผู้ฟังเป็นเพียงผู้รับฟังผู้สนทนาพูดคุยกัน</a:t>
            </a:r>
            <a:endParaRPr lang="en-US" sz="4200" dirty="0"/>
          </a:p>
          <a:p>
            <a:pPr marL="0" indent="0">
              <a:buNone/>
            </a:pPr>
            <a:r>
              <a:rPr lang="en-US" sz="4200" dirty="0"/>
              <a:t>	3</a:t>
            </a:r>
            <a:r>
              <a:rPr lang="th-TH" sz="4200" dirty="0"/>
              <a:t>.  การสนทนาแบบอภิปรายแลกเปลี่ยนความคิดเห็น เรียกว่า </a:t>
            </a:r>
            <a:r>
              <a:rPr lang="en-US" sz="4200" dirty="0"/>
              <a:t>discussion </a:t>
            </a:r>
            <a:r>
              <a:rPr lang="en-US" sz="4200" dirty="0" err="1"/>
              <a:t>programme</a:t>
            </a:r>
            <a:r>
              <a:rPr lang="en-US" sz="4200" dirty="0"/>
              <a:t> </a:t>
            </a:r>
            <a:r>
              <a:rPr lang="th-TH" sz="4200" dirty="0"/>
              <a:t>ซึ่งจัดในรูปแบบของการอภิปรายโต๊ะกลม การอภิปรายแบบ</a:t>
            </a:r>
            <a:r>
              <a:rPr lang="th-TH" sz="4200" dirty="0" err="1"/>
              <a:t>โฟรัม</a:t>
            </a:r>
            <a:r>
              <a:rPr lang="th-TH" sz="4200" dirty="0"/>
              <a:t> (</a:t>
            </a:r>
            <a:r>
              <a:rPr lang="en-US" sz="4200" dirty="0"/>
              <a:t>forum) </a:t>
            </a:r>
            <a:r>
              <a:rPr lang="th-TH" sz="4200" dirty="0"/>
              <a:t>หรืออภิปรายข้ามสถานีหรือข้ามแดน ซึ่งผู้อภิปรายอาจมีกติกาให้พูดอภิปรายออกความคิดเห็นทีละคน ซึ่งความคิดเห็นอาจสอดคล้องกัน หรือขัดแย้งกันก็ได้</a:t>
            </a:r>
            <a:endParaRPr lang="en-US" sz="4200" dirty="0"/>
          </a:p>
          <a:p>
            <a:pPr marL="0" indent="0">
              <a:buNone/>
            </a:pPr>
            <a:r>
              <a:rPr lang="en-US" sz="4200" dirty="0"/>
              <a:t>	4</a:t>
            </a:r>
            <a:r>
              <a:rPr lang="th-TH" sz="4200" dirty="0"/>
              <a:t>.  การสนทนาแบบสัมภาษณ์ ที่เรียกว่า </a:t>
            </a:r>
            <a:r>
              <a:rPr lang="en-US" sz="4200" dirty="0"/>
              <a:t>interview </a:t>
            </a:r>
            <a:r>
              <a:rPr lang="en-US" sz="4200" dirty="0" err="1"/>
              <a:t>programme</a:t>
            </a:r>
            <a:r>
              <a:rPr lang="en-US" sz="4200" dirty="0"/>
              <a:t> </a:t>
            </a:r>
            <a:r>
              <a:rPr lang="th-TH" sz="4200" dirty="0"/>
              <a:t>ทำได้ </a:t>
            </a:r>
            <a:r>
              <a:rPr lang="en-US" sz="4200" dirty="0"/>
              <a:t>2</a:t>
            </a:r>
            <a:r>
              <a:rPr lang="th-TH" sz="4200" dirty="0"/>
              <a:t> ลักษณะคือ การสัมภาษณ์อย่างเป็นทางการ เช่น การเชิญบุคคลสำคัญหรือผู้มีชื่อเสียงมาสัมภาษณ์ โดยมีการนัดแนะ วัน เวลา และสถานที่ที่สัมภาษณ์อย่างเป็นทางการและมีจุดประสงค์ที่แน่นอนในการสัมภาษณ์ อีกลักษณะหนึ่งคือการสัมภาษณ์อย่างไม่เป็นทางการ เช่นการสัมภาษณ์คนเดินถนน มักเป็นการถามคำถามโดยไม่ได้เตรียมมาก่อน ถามปัญหาเฉพาะหน้า ถามความคิดเห็น ความรู้สึกต่าง ๆ</a:t>
            </a:r>
            <a:endParaRPr lang="en-US" sz="4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0478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3539B28-15CC-4758-95D7-A7E1CFAC8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4" descr="Image result for การแสดงละวิทยุ">
            <a:extLst>
              <a:ext uri="{FF2B5EF4-FFF2-40B4-BE49-F238E27FC236}">
                <a16:creationId xmlns:a16="http://schemas.microsoft.com/office/drawing/2014/main" id="{A2CFFE3F-A6BE-43DA-B815-F59D954060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034" y="800100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5" descr="Image result for การแสดงละวิทยุ">
            <a:extLst>
              <a:ext uri="{FF2B5EF4-FFF2-40B4-BE49-F238E27FC236}">
                <a16:creationId xmlns:a16="http://schemas.microsoft.com/office/drawing/2014/main" id="{997C21D5-970A-4F32-A32A-368F735B74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183" y="800100"/>
            <a:ext cx="247015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F652B5D-B492-47BA-9DC6-4CC6A3EBC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450" y="3429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A05730-8415-4E8C-AA15-BC886A4D3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975" y="2955101"/>
            <a:ext cx="771525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0725" algn="l"/>
              </a:tabLst>
            </a:pPr>
            <a:r>
              <a:rPr kumimoji="0" lang="en-US" altLang="zh-CN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dia New" panose="020B0304020202020204" pitchFamily="34" charset="-34"/>
                <a:ea typeface="SimSun" panose="02010600030101010101" pitchFamily="2" charset="-122"/>
                <a:cs typeface="Cordia New" panose="020B0304020202020204" pitchFamily="34" charset="-34"/>
              </a:rPr>
              <a:t>5. </a:t>
            </a:r>
            <a:r>
              <a:rPr kumimoji="0" lang="th-TH" altLang="zh-CN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dia New" panose="020B0304020202020204" pitchFamily="34" charset="-34"/>
                <a:ea typeface="SimSun" panose="02010600030101010101" pitchFamily="2" charset="-122"/>
                <a:cs typeface="Cordia New" panose="020B0304020202020204" pitchFamily="34" charset="-34"/>
              </a:rPr>
              <a:t>การเป็นผู้แสดงทางวิทยุกระจายเสียง</a:t>
            </a:r>
            <a:endParaRPr kumimoji="0" lang="en-US" altLang="zh-CN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0725" algn="l"/>
              </a:tabLst>
            </a:pPr>
            <a:r>
              <a:rPr kumimoji="0" lang="en-US" altLang="zh-CN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dia New" panose="020B0304020202020204" pitchFamily="34" charset="-34"/>
                <a:ea typeface="SimSun" panose="02010600030101010101" pitchFamily="2" charset="-122"/>
                <a:cs typeface="Cordia New" panose="020B0304020202020204" pitchFamily="34" charset="-34"/>
              </a:rPr>
              <a:t>        	</a:t>
            </a:r>
            <a:r>
              <a:rPr kumimoji="0" lang="th-TH" altLang="zh-CN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dia New" panose="020B0304020202020204" pitchFamily="34" charset="-34"/>
                <a:ea typeface="SimSun" panose="02010600030101010101" pitchFamily="2" charset="-122"/>
                <a:cs typeface="Cordia New" panose="020B0304020202020204" pitchFamily="34" charset="-34"/>
              </a:rPr>
              <a:t>การสื่อสารเพื่อแสดงความรู้สึกและอารมณ์โดยใช้ภาษาเสียงนั้น เสียงและถ้อยคำ</a:t>
            </a:r>
            <a:br>
              <a:rPr kumimoji="0" lang="en-US" altLang="zh-CN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dia New" panose="020B0304020202020204" pitchFamily="34" charset="-34"/>
                <a:ea typeface="SimSun" panose="02010600030101010101" pitchFamily="2" charset="-122"/>
                <a:cs typeface="Cordia New" panose="020B0304020202020204" pitchFamily="34" charset="-34"/>
              </a:rPr>
            </a:br>
            <a:r>
              <a:rPr kumimoji="0" lang="th-TH" altLang="zh-CN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dia New" panose="020B0304020202020204" pitchFamily="34" charset="-34"/>
                <a:ea typeface="SimSun" panose="02010600030101010101" pitchFamily="2" charset="-122"/>
                <a:cs typeface="Cordia New" panose="020B0304020202020204" pitchFamily="34" charset="-34"/>
              </a:rPr>
              <a:t>ที่ใช้มีความสำคัญอย่างมาก เพราะมีส่วนเกี่ยวข้องกับความหมาย ผู้ฟังจะเข้าใจและเกิดรสชาติตามไปด้วยก็เพราะการใช้เสียงและถ้อยคำที่ดึงดูดความสนใจเป็นสำคัญ</a:t>
            </a:r>
            <a:endParaRPr kumimoji="0" lang="th-TH" altLang="zh-CN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2129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53782B2-AC50-4978-96E6-DFC4445C7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/>
              <a:t>หลักการและแนวทางปฏิบัติในการพูดเพื่องานวิทยุกระจายเสียงและวิทยุโทรทัศน์</a:t>
            </a:r>
            <a:br>
              <a:rPr lang="en-US" dirty="0"/>
            </a:br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7A2D6CE-9E5D-4C4A-A3A5-C111A501F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b="1" dirty="0"/>
              <a:t> 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 		</a:t>
            </a:r>
            <a:r>
              <a:rPr lang="th-TH" sz="3200" dirty="0"/>
              <a:t>พิธีกร ภาษาอังกฤษใช้คำย่อว่า </a:t>
            </a:r>
            <a:r>
              <a:rPr lang="en-US" sz="3200" dirty="0"/>
              <a:t>“MC” </a:t>
            </a:r>
            <a:r>
              <a:rPr lang="th-TH" sz="3200" dirty="0"/>
              <a:t>ซึ่งมาจากคำเต็มว่า </a:t>
            </a:r>
            <a:r>
              <a:rPr lang="en-US" sz="3200" dirty="0"/>
              <a:t>“Master of Ceremonies” </a:t>
            </a:r>
            <a:r>
              <a:rPr lang="th-TH" sz="3200" dirty="0"/>
              <a:t>ประเทศไทยใช้คำว่า </a:t>
            </a:r>
            <a:r>
              <a:rPr lang="en-US" sz="3200" dirty="0"/>
              <a:t>“</a:t>
            </a:r>
            <a:r>
              <a:rPr lang="th-TH" sz="3200" dirty="0"/>
              <a:t>พิธีกร</a:t>
            </a:r>
            <a:r>
              <a:rPr lang="en-US" sz="3200" dirty="0"/>
              <a:t>” </a:t>
            </a:r>
            <a:r>
              <a:rPr lang="th-TH" sz="3200" dirty="0"/>
              <a:t>ซึ่งในพจนานุกรมฉบับราชบัณฑิตยสถาน พ.ศ.</a:t>
            </a:r>
            <a:r>
              <a:rPr lang="en-US" sz="3200" dirty="0"/>
              <a:t>2525</a:t>
            </a:r>
            <a:r>
              <a:rPr lang="th-TH" sz="3200" dirty="0"/>
              <a:t> ให้ความหมายไว้ว่า ผู้ดำเนินการในพิธี</a:t>
            </a:r>
            <a:r>
              <a:rPr lang="en-US" sz="3200" dirty="0"/>
              <a:t>, </a:t>
            </a:r>
            <a:r>
              <a:rPr lang="th-TH" sz="3200" dirty="0"/>
              <a:t>ผู้ดำเนินรายการ ดังนั้น พิธีกร จึงเป็นผู้ที่ดำเนินการในงานพิธีการต่าง ๆ ตั้งแต่เริ่มงานจนจบงาน รู้ขั้นตอนของงาน สามารถจัดลำดับขั้นตอนของงานได้อย่างเหมาะสม และราบรื่นเรียบร้อยจนเสร็จงาน โดยเป็นผู้พูดสื่อสารกับผู้ได้รับเชิญกับแขกที่มาร่วมงาน หรือ</a:t>
            </a:r>
            <a:br>
              <a:rPr lang="en-US" sz="3200" dirty="0"/>
            </a:br>
            <a:r>
              <a:rPr lang="th-TH" sz="3200" dirty="0"/>
              <a:t>ผู้เป็นวิทยากรกับผู้เข้าร่วมประชุมสัมมนา เป็นต้น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		</a:t>
            </a:r>
            <a:r>
              <a:rPr lang="th-TH" sz="3200" dirty="0"/>
              <a:t>ในการผลิตรายการวิทยุและโทรทัศน์ ผู้ดำเนินรายการเป็นส่วนสำคัญที่จะทำให้รายการได้รับความนิยม และส่งผลต่อการเลือกรับชม รับฟังรายการ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7884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3DAFBBB-F120-420E-851E-3EAB6731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ความรับผิดชอบของผู้ดำเนินรายการ</a:t>
            </a:r>
            <a:br>
              <a:rPr lang="en-US" dirty="0"/>
            </a:br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1E30571-33F3-4581-B5AE-8DD916794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5901"/>
            <a:ext cx="10266891" cy="5267324"/>
          </a:xfrm>
        </p:spPr>
        <p:txBody>
          <a:bodyPr>
            <a:normAutofit fontScale="62500" lnSpcReduction="20000"/>
          </a:bodyPr>
          <a:lstStyle/>
          <a:p>
            <a:endParaRPr lang="th-TH" b="1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800" b="1" dirty="0"/>
              <a:t>1</a:t>
            </a:r>
            <a:r>
              <a:rPr lang="th-TH" sz="3800" b="1" dirty="0"/>
              <a:t>. ผู้ดำเนินรายการต้องมีความรับผิดชอบในฐานะผู้ส่งสาร</a:t>
            </a:r>
            <a:endParaRPr lang="en-US" sz="3800" dirty="0"/>
          </a:p>
          <a:p>
            <a:pPr marL="0" indent="0">
              <a:buNone/>
            </a:pPr>
            <a:r>
              <a:rPr lang="en-US" sz="3800" dirty="0"/>
              <a:t> 		- </a:t>
            </a:r>
            <a:r>
              <a:rPr lang="th-TH" sz="3800" dirty="0"/>
              <a:t>ควรรู้จักผู้รับสารว่าเป็นใคร ชอบหรือไม่ชอบอะไร (</a:t>
            </a:r>
            <a:r>
              <a:rPr lang="en-US" sz="3800" dirty="0"/>
              <a:t>Must be consider the audience)</a:t>
            </a:r>
          </a:p>
          <a:p>
            <a:pPr marL="0" indent="0">
              <a:buNone/>
            </a:pPr>
            <a:r>
              <a:rPr lang="en-US" sz="3800" dirty="0"/>
              <a:t>		- </a:t>
            </a:r>
            <a:r>
              <a:rPr lang="th-TH" sz="3800" dirty="0"/>
              <a:t>ต้องมีความเข้าใจในสาร พยายามสื่อสารแนวคิดหลักไปยังผู้ชม-ผู้ฟัง </a:t>
            </a:r>
            <a:endParaRPr lang="en-US" sz="3800" dirty="0"/>
          </a:p>
          <a:p>
            <a:pPr marL="0" indent="0">
              <a:buNone/>
            </a:pPr>
            <a:r>
              <a:rPr lang="en-US" sz="3800" dirty="0"/>
              <a:t> 		  (Understand Meaning of Message)</a:t>
            </a:r>
          </a:p>
          <a:p>
            <a:pPr marL="0" indent="0">
              <a:buNone/>
            </a:pPr>
            <a:r>
              <a:rPr lang="en-US" sz="3800" dirty="0"/>
              <a:t> 		- </a:t>
            </a:r>
            <a:r>
              <a:rPr lang="th-TH" sz="3800" dirty="0"/>
              <a:t>รับผิดชอบสิ่งที่พูด อ่านออกอากาศ</a:t>
            </a:r>
            <a:endParaRPr lang="en-US" sz="3800" dirty="0"/>
          </a:p>
          <a:p>
            <a:pPr marL="0" indent="0">
              <a:buNone/>
            </a:pPr>
            <a:r>
              <a:rPr lang="en-US" sz="3800" dirty="0"/>
              <a:t>	</a:t>
            </a:r>
            <a:r>
              <a:rPr lang="en-US" sz="3800" b="1" dirty="0"/>
              <a:t>2</a:t>
            </a:r>
            <a:r>
              <a:rPr lang="th-TH" sz="3800" b="1" dirty="0"/>
              <a:t>. ผู้ดำเนินรายการต้องมีความรับผิดชอบต่อสถานี/หน่วยงาน</a:t>
            </a:r>
            <a:endParaRPr lang="en-US" sz="3800" dirty="0"/>
          </a:p>
          <a:p>
            <a:pPr marL="0" indent="0">
              <a:buNone/>
            </a:pPr>
            <a:r>
              <a:rPr lang="en-US" sz="3800" dirty="0"/>
              <a:t>		- </a:t>
            </a:r>
            <a:r>
              <a:rPr lang="th-TH" sz="3800" dirty="0"/>
              <a:t>ผู้ดำเนินรายการเป็นภาพลักษณ์ของสถานี ควรประพฤติตัวให้ไม่มีชื่อเสีย</a:t>
            </a:r>
            <a:endParaRPr lang="en-US" sz="3800" dirty="0"/>
          </a:p>
          <a:p>
            <a:pPr marL="0" indent="0">
              <a:buNone/>
            </a:pPr>
            <a:r>
              <a:rPr lang="en-US" sz="3800" dirty="0"/>
              <a:t>		- </a:t>
            </a:r>
            <a:r>
              <a:rPr lang="th-TH" sz="3800" dirty="0"/>
              <a:t>ผู้ดำเนินรายการรับผิดชอบต่อการประกอบธุรกิจ</a:t>
            </a:r>
            <a:endParaRPr lang="en-US" sz="3800" dirty="0"/>
          </a:p>
          <a:p>
            <a:pPr marL="0" indent="0">
              <a:buNone/>
            </a:pPr>
            <a:r>
              <a:rPr lang="en-US" sz="3800" dirty="0"/>
              <a:t>		- </a:t>
            </a:r>
            <a:r>
              <a:rPr lang="th-TH" sz="3800" dirty="0"/>
              <a:t>ผู้ดำเนินรายการรับผิดชอบต่ออุปกรณ์ของสถานี</a:t>
            </a:r>
            <a:endParaRPr lang="en-US" sz="3800" dirty="0"/>
          </a:p>
          <a:p>
            <a:pPr marL="0" indent="0">
              <a:buNone/>
            </a:pPr>
            <a:r>
              <a:rPr lang="en-US" sz="3800" dirty="0"/>
              <a:t>	</a:t>
            </a:r>
            <a:r>
              <a:rPr lang="en-US" sz="3800" b="1" dirty="0"/>
              <a:t>3</a:t>
            </a:r>
            <a:r>
              <a:rPr lang="th-TH" sz="3800" b="1" dirty="0"/>
              <a:t>. ผู้ดำเนินรายการต้องมีความรับผิดชอบต่อสังคม</a:t>
            </a:r>
            <a:endParaRPr lang="en-US" sz="3800" dirty="0"/>
          </a:p>
          <a:p>
            <a:pPr marL="0" indent="0">
              <a:buNone/>
            </a:pPr>
            <a:r>
              <a:rPr lang="en-US" sz="3800" dirty="0"/>
              <a:t>		- </a:t>
            </a:r>
            <a:r>
              <a:rPr lang="th-TH" sz="3800" dirty="0"/>
              <a:t>ผู้ดำเนินรายการมีอิทธิพลต่อผู้ชม ผู้ฟัง ดังนั้นจึงควรใช้อิทธิพลไปในทางชี้นำให้เกิดสิ่งที่ดี ทั้งในภาวะปกติและภาวะฉุกเฉิน เช่น เป็นตัวแทนการรณรงค์เพื่อสังคมเข้าร่วมกิจกรรมสาธารณะ บำเพ็ญประโยชน์</a:t>
            </a:r>
            <a:endParaRPr lang="en-US" sz="3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5370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คำถามท้ายบท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733" y="1270000"/>
            <a:ext cx="9971617" cy="4448175"/>
          </a:xfrm>
        </p:spPr>
        <p:txBody>
          <a:bodyPr>
            <a:noAutofit/>
          </a:bodyPr>
          <a:lstStyle/>
          <a:p>
            <a:pPr marL="114300" indent="0">
              <a:buNone/>
            </a:pPr>
            <a:br>
              <a:rPr lang="en-US" sz="2400" dirty="0"/>
            </a:br>
            <a:r>
              <a:rPr lang="en-US" sz="2400" dirty="0"/>
              <a:t>1</a:t>
            </a:r>
            <a:r>
              <a:rPr lang="th-TH" sz="2400" dirty="0"/>
              <a:t>. การพูดมีความหมายอย่างไร</a:t>
            </a:r>
            <a:endParaRPr lang="en-US" sz="2400" dirty="0"/>
          </a:p>
          <a:p>
            <a:pPr marL="114300" indent="0">
              <a:buNone/>
            </a:pPr>
            <a:r>
              <a:rPr lang="en-US" sz="2400" dirty="0"/>
              <a:t>2</a:t>
            </a:r>
            <a:r>
              <a:rPr lang="th-TH" sz="2400" dirty="0"/>
              <a:t>. จงอธิบายถึงวัตถุประสงค์ในการพูดเป็นอย่างไร</a:t>
            </a:r>
            <a:endParaRPr lang="en-US" sz="2400" dirty="0"/>
          </a:p>
          <a:p>
            <a:pPr marL="114300" indent="0">
              <a:buNone/>
            </a:pPr>
            <a:r>
              <a:rPr lang="en-US" sz="2400" dirty="0"/>
              <a:t>3</a:t>
            </a:r>
            <a:r>
              <a:rPr lang="th-TH" sz="2400" dirty="0"/>
              <a:t>. จงอธิบายถึงหลักในการพูดแต่ละประเภทมาอย่างสังเขป</a:t>
            </a:r>
            <a:endParaRPr lang="en-US" sz="2400" dirty="0"/>
          </a:p>
          <a:p>
            <a:pPr marL="0" indent="0">
              <a:buNone/>
            </a:pPr>
            <a:r>
              <a:rPr lang="th-TH" sz="2400" dirty="0"/>
              <a:t>    </a:t>
            </a:r>
            <a:r>
              <a:rPr lang="en-US" sz="2400" dirty="0"/>
              <a:t>	1</a:t>
            </a:r>
            <a:r>
              <a:rPr lang="th-TH" sz="2400" dirty="0"/>
              <a:t>) การแสดงละคร</a:t>
            </a:r>
            <a:endParaRPr lang="en-US" sz="2400" dirty="0"/>
          </a:p>
          <a:p>
            <a:pPr marL="0" indent="0">
              <a:buNone/>
            </a:pPr>
            <a:r>
              <a:rPr lang="th-TH" sz="2400" dirty="0"/>
              <a:t>     </a:t>
            </a:r>
            <a:r>
              <a:rPr lang="en-US" sz="2400" dirty="0"/>
              <a:t>	2</a:t>
            </a:r>
            <a:r>
              <a:rPr lang="th-TH" sz="2400" dirty="0"/>
              <a:t>) การบรรยายเหตุการณ์</a:t>
            </a:r>
            <a:endParaRPr lang="en-US" sz="2400" dirty="0"/>
          </a:p>
          <a:p>
            <a:pPr marL="0" indent="0">
              <a:buNone/>
            </a:pPr>
            <a:r>
              <a:rPr lang="th-TH" sz="2400" dirty="0"/>
              <a:t>     </a:t>
            </a:r>
            <a:r>
              <a:rPr lang="en-US" sz="2400" dirty="0"/>
              <a:t>	3</a:t>
            </a:r>
            <a:r>
              <a:rPr lang="th-TH" sz="2400" dirty="0"/>
              <a:t>) การสนทนา</a:t>
            </a:r>
            <a:endParaRPr lang="en-US" sz="2400" dirty="0"/>
          </a:p>
          <a:p>
            <a:pPr marL="0" indent="0">
              <a:buNone/>
            </a:pPr>
            <a:r>
              <a:rPr lang="th-TH" sz="2400" dirty="0"/>
              <a:t>    </a:t>
            </a:r>
            <a:r>
              <a:rPr lang="en-US" sz="2400" dirty="0"/>
              <a:t>	4</a:t>
            </a:r>
            <a:r>
              <a:rPr lang="th-TH" sz="2400" dirty="0"/>
              <a:t>) รายการเพลง</a:t>
            </a:r>
            <a:endParaRPr lang="en-US" sz="2400" dirty="0"/>
          </a:p>
          <a:p>
            <a:pPr marL="0" indent="0">
              <a:buNone/>
            </a:pPr>
            <a:r>
              <a:rPr lang="th-TH" sz="2400" dirty="0"/>
              <a:t>    </a:t>
            </a:r>
            <a:r>
              <a:rPr lang="en-US" sz="2400" dirty="0"/>
              <a:t>	5</a:t>
            </a:r>
            <a:r>
              <a:rPr lang="th-TH" sz="2400" dirty="0"/>
              <a:t>) รายการข่าว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4</a:t>
            </a:r>
            <a:r>
              <a:rPr lang="th-TH" sz="2400" dirty="0"/>
              <a:t>. การใช้ภาษาทางวิทยุกระจายเสียงเป็นอย่างไร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5</a:t>
            </a:r>
            <a:r>
              <a:rPr lang="th-TH" sz="2400" dirty="0"/>
              <a:t>. การใช้ภาษาทางวิทยุโทรทัศน์เป็นอย่างไร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1437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หลักการเขียนในงานวิทยุและโทรทัศน์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dirty="0"/>
              <a:t>     </a:t>
            </a:r>
            <a:r>
              <a:rPr lang="th-TH" sz="2800" dirty="0"/>
              <a:t>บทวิทยุกระจายเสียงและบทวิทยุโทรทัศน์เป็นองค์ประกอบสำคัญที่ทำให้รายการประสบความสำเร็จหรือล้มเหลว</a:t>
            </a:r>
            <a:r>
              <a:rPr lang="en-US" sz="2800" dirty="0"/>
              <a:t> </a:t>
            </a:r>
            <a:r>
              <a:rPr lang="th-TH" sz="2800" dirty="0"/>
              <a:t>เพราะรายการดีย่อมมาจากบทที่ดีก่อนในเบื้องต้น (คมสัน รัตนะสิมากูล)</a:t>
            </a:r>
          </a:p>
          <a:p>
            <a:pPr marL="0" indent="0">
              <a:buNone/>
            </a:pPr>
            <a:r>
              <a:rPr lang="th-TH" sz="2800" dirty="0">
                <a:solidFill>
                  <a:srgbClr val="FF0000"/>
                </a:solidFill>
              </a:rPr>
              <a:t>ความหมายบทวิทยุกระจายเสียง</a:t>
            </a:r>
          </a:p>
          <a:p>
            <a:pPr marL="0" indent="0">
              <a:buNone/>
            </a:pPr>
            <a:r>
              <a:rPr lang="th-TH" sz="2800" dirty="0"/>
              <a:t>     ข้อเขียนที่มีผู้เริ่มคิดและเรียบเรียงขึ้นเป็นข้อความ เป็นเรื่องราว เพื่อนำไปผลิตหรือถ่ายทอดเป็นเสียงต่าง ๆ ออกอากาศทางสื่อวิทยุกระจายเสียง โดยบอกลำดับความเป็นไปของรายการ นับตั้งแต่เริ่มต้นจนกระทั่งจบรายการ โดยมีรายละเอียดให้รู้ว่า ใคร ทำอะไร พูดอะไร กับใคร พูดอย่างไร ที่ไหน เมื่อใด ทำไม และมีองค์ประกอบอื่นเพื่อให้เกิดอารมณ์ ความรู้สึกด้วยเสียงเพลงหรือเสียงประกอบตามความเหมาะสม (คมสัน รัตนะสิมากูล)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131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9954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ส่วนข้อมูลเกี่ยวกับรายการ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4400" dirty="0"/>
              <a:t>เป็นส่วนที่ให้รายละเอียดเกี่ยวกับรายการวิทยุนั้น อาทิ ชื่อรายการ  ชื่อตอน วันเวลาในการออกอากาศ ความยาวของรายการ ผู้เขียนบท ผู้ดำเนินรายการ</a:t>
            </a:r>
          </a:p>
        </p:txBody>
      </p:sp>
    </p:spTree>
    <p:extLst>
      <p:ext uri="{BB962C8B-B14F-4D97-AF65-F5344CB8AC3E}">
        <p14:creationId xmlns:p14="http://schemas.microsoft.com/office/powerpoint/2010/main" val="2071454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123" y="1071559"/>
            <a:ext cx="8642930" cy="425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089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ส่วนเนื้อหารายการ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hlinkClick r:id="rId2" action="ppaction://hlinkfile"/>
              </a:rPr>
              <a:t>ตัวอย่างบทวิทยุ.</a:t>
            </a:r>
            <a:r>
              <a:rPr lang="en-US" dirty="0" err="1">
                <a:hlinkClick r:id="rId2" action="ppaction://hlinkfile"/>
              </a:rPr>
              <a:t>docx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9793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ประเภทของรายการวิทยุกระจายเสียง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sz="3600" dirty="0"/>
              <a:t>1. รายการวิทยุกระจายเสียงประเภทข่าวสาร </a:t>
            </a:r>
          </a:p>
          <a:p>
            <a:pPr marL="0" indent="0">
              <a:buNone/>
            </a:pPr>
            <a:r>
              <a:rPr lang="th-TH" sz="3600" dirty="0"/>
              <a:t>	คือรายการที่มุ่งบอกกล่าวหรือประกาศให้ผู้ฟังรู้ว่าใครทำอะไร ที่ไหน เมื่อไหร่ และอย่างไร เพื่อให้ผู้ฟังสามารถติดตามเหตุการณ์และความเคลื่อนไหวเพื่อประโยชน์ต่อความเป็นอยู่ในสังคมได้อย่างไม่ล่าช้า</a:t>
            </a:r>
          </a:p>
          <a:p>
            <a:pPr marL="0" indent="0">
              <a:buNone/>
            </a:pPr>
            <a:r>
              <a:rPr lang="th-TH" sz="3600" dirty="0"/>
              <a:t>	รายการประเภทข่าวสารมี 2 ลักษณะ คือ รายการข่าวที่สถานีออกไปสื่อข่าวแล้วนำมารายงาน และรายการประเภทสนทนาข่าวที่ผู้ดำเนินรายการจะเล่าข่าวต่างๆ จากหน้าหนังสือพิมพ์ซึ่งอาจจะมีการสัมภาษณ์สดจากแหล่งข่าวโดยตรงด้วยก็ได้</a:t>
            </a:r>
          </a:p>
          <a:p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2755526390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3397</Words>
  <Application>Microsoft Office PowerPoint</Application>
  <PresentationFormat>แบบจอกว้าง</PresentationFormat>
  <Paragraphs>169</Paragraphs>
  <Slides>36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10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36</vt:i4>
      </vt:variant>
    </vt:vector>
  </HeadingPairs>
  <TitlesOfParts>
    <vt:vector size="47" baseType="lpstr">
      <vt:lpstr>SimSun</vt:lpstr>
      <vt:lpstr>华文新魏</vt:lpstr>
      <vt:lpstr>Angsana New</vt:lpstr>
      <vt:lpstr>Arial</vt:lpstr>
      <vt:lpstr>Cambria</vt:lpstr>
      <vt:lpstr>Cordia New</vt:lpstr>
      <vt:lpstr>IrisUPC</vt:lpstr>
      <vt:lpstr>Times New Roman</vt:lpstr>
      <vt:lpstr>Trebuchet MS</vt:lpstr>
      <vt:lpstr>Wingdings 3</vt:lpstr>
      <vt:lpstr>เหลี่ยมเพชร</vt:lpstr>
      <vt:lpstr>รหัสวิชา MCA1109  รายวิชา  การนำเสนอเชิงนิเทศศาสตร์  </vt:lpstr>
      <vt:lpstr>งานนำเสนอ PowerPoint</vt:lpstr>
      <vt:lpstr>การเขียนเพื่องานวิทยุโทรทัศน์ และวิทยุกระจายเสียง</vt:lpstr>
      <vt:lpstr>หลักการเขียนในงานวิทยุและโทรทัศน์</vt:lpstr>
      <vt:lpstr>งานนำเสนอ PowerPoint</vt:lpstr>
      <vt:lpstr>ส่วนข้อมูลเกี่ยวกับรายการ</vt:lpstr>
      <vt:lpstr>งานนำเสนอ PowerPoint</vt:lpstr>
      <vt:lpstr>ส่วนเนื้อหารายการ</vt:lpstr>
      <vt:lpstr>ประเภทของรายการวิทยุกระจายเสียง</vt:lpstr>
      <vt:lpstr>ประเภทของรายการวิทยุกระจายเสียง</vt:lpstr>
      <vt:lpstr>ประเภทของรายการวิทยุกระจายเสียง</vt:lpstr>
      <vt:lpstr>ศัพท์ด้านเสียงที่ใช้ในการเขียนบทวิทยุ</vt:lpstr>
      <vt:lpstr>ภาษาที่ใช้ในการเขียนบทวิทยุกระจายเสียง</vt:lpstr>
      <vt:lpstr>ภาษาที่ใช้ในการเขียนบทวิทยุกระจายเสียง</vt:lpstr>
      <vt:lpstr>ภาษาที่ใช้ในการเขียนบทวิทยุกระจายเสียง</vt:lpstr>
      <vt:lpstr>ภาษาที่ใช้ในการเขียนบทวิทยุกระจายเสียง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 HOMEWORK งานกลุ่ม    เขียนบทวิทยุโทรทัศน์จาก เข้าห้องสมุด หาหนังสือที่สนใจและพร้อมที่จะอ่านมา 1 เรื่อง อ่านและเขียนสรุปใจความสำคัญมาทั้ง 1 เรื่อง      </vt:lpstr>
      <vt:lpstr>งานนำเสนอ PowerPoint</vt:lpstr>
      <vt:lpstr> </vt:lpstr>
      <vt:lpstr>หัวข้อเนื้อหา</vt:lpstr>
      <vt:lpstr>ความหมายของการพูด </vt:lpstr>
      <vt:lpstr>ความสำคัญของการพูด </vt:lpstr>
      <vt:lpstr>วัตถุประสงค์ของการพูดในงานวิทยุกระจายเสียงและวิทยุโทรทัศน์ </vt:lpstr>
      <vt:lpstr>ประเภทของการพูดในงานวิทยุกระจายเสียงและวิทยุโทรทัศน์ 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หลักการและแนวทางปฏิบัติในการพูดเพื่องานวิทยุกระจายเสียงและวิทยุโทรทัศน์ </vt:lpstr>
      <vt:lpstr>ความรับผิดชอบของผู้ดำเนินรายการ </vt:lpstr>
      <vt:lpstr>คำถามท้ายบท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รหัสวิชา MCA1109  รายวิชา  การนำเสนอเชิงนิเทศศาสตร์</dc:title>
  <dc:creator>Win11Home</dc:creator>
  <cp:lastModifiedBy>Win11Home</cp:lastModifiedBy>
  <cp:revision>15</cp:revision>
  <dcterms:created xsi:type="dcterms:W3CDTF">2023-05-02T09:05:05Z</dcterms:created>
  <dcterms:modified xsi:type="dcterms:W3CDTF">2023-05-10T10:16:36Z</dcterms:modified>
</cp:coreProperties>
</file>