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0" r:id="rId1"/>
  </p:sldMasterIdLst>
  <p:sldIdLst>
    <p:sldId id="291" r:id="rId2"/>
    <p:sldId id="344" r:id="rId3"/>
    <p:sldId id="345" r:id="rId4"/>
    <p:sldId id="346" r:id="rId5"/>
    <p:sldId id="329" r:id="rId6"/>
    <p:sldId id="347" r:id="rId7"/>
    <p:sldId id="341" r:id="rId8"/>
    <p:sldId id="348" r:id="rId9"/>
    <p:sldId id="330" r:id="rId10"/>
    <p:sldId id="318" r:id="rId1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06262A6-D205-42D3-87D9-B83CACC8C62D}" type="datetimeFigureOut">
              <a:rPr lang="th-TH" smtClean="0"/>
              <a:t>17/02/64</a:t>
            </a:fld>
            <a:endParaRPr lang="th-TH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A8CE41C7-DE04-4699-AD45-D25E7AE99304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isaritiaw@gmail.co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99592" y="952500"/>
            <a:ext cx="8077200" cy="1470025"/>
          </a:xfrm>
        </p:spPr>
        <p:txBody>
          <a:bodyPr>
            <a:normAutofit/>
          </a:bodyPr>
          <a:lstStyle/>
          <a:p>
            <a:r>
              <a:rPr lang="th-TH" sz="3200" dirty="0">
                <a:effectLst/>
              </a:rPr>
              <a:t>รหัสวิชา </a:t>
            </a:r>
            <a:r>
              <a:rPr lang="en-US" sz="3200" dirty="0">
                <a:effectLst/>
              </a:rPr>
              <a:t>AIM3304 </a:t>
            </a:r>
            <a:r>
              <a:rPr lang="th-TH" sz="3200" dirty="0" smtClean="0">
                <a:effectLst/>
              </a:rPr>
              <a:t/>
            </a:r>
            <a:br>
              <a:rPr lang="th-TH" sz="3200" dirty="0" smtClean="0">
                <a:effectLst/>
              </a:rPr>
            </a:br>
            <a:r>
              <a:rPr lang="th-TH" sz="3200" dirty="0" smtClean="0">
                <a:effectLst/>
              </a:rPr>
              <a:t>รายวิชา </a:t>
            </a:r>
            <a:r>
              <a:rPr lang="th-TH" sz="3200" dirty="0">
                <a:effectLst/>
              </a:rPr>
              <a:t>ธุรกิจงานสื่อสารการตลาด </a:t>
            </a:r>
            <a:r>
              <a:rPr lang="en-US" sz="3200" dirty="0">
                <a:effectLst/>
              </a:rPr>
              <a:t> 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59727" y="5877272"/>
            <a:ext cx="6400800" cy="980728"/>
          </a:xfrm>
        </p:spPr>
        <p:txBody>
          <a:bodyPr>
            <a:normAutofit fontScale="77500" lnSpcReduction="20000"/>
          </a:bodyPr>
          <a:lstStyle/>
          <a:p>
            <a:r>
              <a:rPr lang="th-TH" b="1" dirty="0" smtClean="0">
                <a:solidFill>
                  <a:schemeClr val="tx1"/>
                </a:solidFill>
              </a:rPr>
              <a:t>อ. อิสรี ไพเราะ(อ.ต๊ะ)</a:t>
            </a:r>
          </a:p>
          <a:p>
            <a:r>
              <a:rPr lang="en-US" b="1" dirty="0" smtClean="0">
                <a:solidFill>
                  <a:schemeClr val="tx1"/>
                </a:solidFill>
                <a:hlinkClick r:id="rId2"/>
              </a:rPr>
              <a:t>isaritiaw@gmail.com</a:t>
            </a:r>
            <a:endParaRPr lang="th-TH" b="1" dirty="0" smtClean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MB. </a:t>
            </a:r>
            <a:r>
              <a:rPr lang="en-US" b="1" smtClean="0">
                <a:solidFill>
                  <a:schemeClr val="tx1"/>
                </a:solidFill>
              </a:rPr>
              <a:t>0863583508</a:t>
            </a:r>
            <a:endParaRPr lang="en-US" dirty="0"/>
          </a:p>
        </p:txBody>
      </p:sp>
      <p:sp>
        <p:nvSpPr>
          <p:cNvPr id="15364" name="AutoShape 4" descr="data:image/jpeg;base64,/9j/4AAQSkZJRgABAQAAAQABAAD/2wCEAAkGBhQQEBAQEBIPEBAQDw8VFRQVDw8QFBQQGBAVFRUUFRUXHCYeFxkjGRQUHy8gJCcpLCwsFR8xNTAqNSYrLCkBCQoKDgwOGg8PGiolHyQtKTAvLCwsLSwvKjU0LCksLy0qKi4sMCwpLCwwLCwsKSwpNCwsLCwqKSwpLCwpLCkpLP/AABEIAMMBAwMBIgACEQEDEQH/xAAbAAABBQEBAAAAAAAAAAAAAAAAAQIEBQYDB//EAD8QAAIBAgQCCAMFBwMEAwAAAAECAAMRBAUSIQYxEyJBUWFxgZEyocEHI0JSsRRicoKS0eGisvAzY8LSFmSj/8QAGwEBAAIDAQEAAAAAAAAAAAAAAAEFAgMEBgf/xAAzEQACAgIBAwEFBgUFAAAAAAAAAQIDBBESBSExQRMiYYHBMnGRodHwFSMkUbEUM0Lh8f/aAAwDAQACEQMRAD8A9xhCEgBCEIAQhCAEIQgBCEIAQhCAEIQgBCEIAQhOdarpEA6Qkb9s8PnF/bB3GTojaJEJwGLHjHDEr3xobR1hOYrr3iOFQd495BI6ES8WAEIQgBCEIAQhCAEIQgBCEIAQhCAEIQgBCEIAQhCAEIQgBCEIAQhCAEi408vWSpDxx3HlJXkh+CNeES8S8zNYt4l4l4l5JA68NUZeF5AJGFqHWB3yylXgReoPAGV/EfFJwtVEVA4td+d7HlaZQrlZLjEwtvhRXzn4NJCVOR8Qri9ZRGVU07m25IvYDnLaYTg4PjLyba7Y2x5we0EIytVCqWPJQSZisx4qcsQpKjuE2048rn7pzZebXipOfqbiEzfD+fNUYI5vfke280kwtqlVLjI2Y2TDIhzgEIQmo6QhCEAIQhACEIQAhCEAIQkCvnVJDYtv4bzKMXLwjCdkK1ub0T4Tlh8UtQXQgidZDWuzMk1JbQQhCQSEIQgBIGNPW9BJ8wXGlKtWqsgqClTpFaqlNYqMyAKabkECxNQ2t3TTdfChcpmyur2j1vQ3H/aFhqYbQXqsFqbBWQakNipLWt52tM3mP2g16jAUbUFFWjYgKzlWQlkfVceo7paYHhqhSqA6TUK1641VDqvS6LUQV+E9Yje19pWYjhBCFakzU3CYVrEl0atUZlJN7lQNtlsN+UrP4pGb13SLeqvErf2W/i+/5FhlP2mKwH7VT6MlWYsl2UIDYXX4r3HZNZgc3pVxelUR9gSAesoIuNSndfWeQZnkdagGvTZlCMiug6QNoq9drLdlUcrsBzk/D8M4guSR0IGJo6rvZjTZgisum4bmdiROqOckttpozyOn40lyrlx8/Ffh5PQMz4xw1AdaqrsadR1VOvrCgkgMOqDt2kSgbirEYxlp4amaFDEUXCV3VrpVUOTZlJU/Dy585wyvhGlQalqvVqJiaqBiLIydEzEGnci97j0khMX0fQqoAUHEuAAAADUIFgOW1Qzjt6lKfar9+TjmsbH+ynJ/3f0X4eTZcGU3FACs/S1F1Kz/AJiHO/lJmfZEuJS9rVFHVPL+U+EbwvTth1Pad/ff6y4l5XKUNPffsVVsY2qSkuz2eW4PMHwdYkDQL2Zbcj2giehZdnVOsgYMFNtwSBY+vOQ+IOGlxI1LZaoHPsYdzf3mTfJq9LqlHUcr/Evut5aSdWTFNvUighHIwJtRXKD/AH8jeY9Omo1EQglkIFiDv2Ty7GIVdtZC2JuG2K+Bk6niHQ7MysO4kbxlfH1WcO7pUK8hVw+Hqj3K6v8AVN9FU6G+PdfgceXk1ZaXtE4tfP8AQv8Ag3AFiKu+gcja1z4d82cx2W8bWstdEHIaqYI/0m9vea6jWDqGU3DC4M4MxWOfKa0XPTJY6r4Uy3rz6P8AAfCEJxFqEIQgBEJimY3Ps7YsQCQoOwm+iiV0tI48zMhiw5SNgtQHkQfWOnm2GzxlYEMR6zcZLmgxFPUPiRtLfxaQf0Im3IxZU9zRhdRhldktMsYRLwvOQsyHnFYpRdhztPK8dmx1HftnrONZNJV+TAi252nlGf8ABtfpWagFrozbBatOkR/EKhHyJllg2RgnsoerY07mnH8C+4PzhjWpoLkOSD4CxN/eegzJ8F8InCqHrFWq22CnUFvz63aZq5zZU4zsbid/T6Z00qMxZFx2YLRF2PkO2SZ57xlmhWs6luXIdw0rt87+sxx6lbPizLOyHj1c4ruaelxShNiCB53lzSrBgGUggzxujmR1T0Xg/EM6VL/CClvPTv8ASdWXixrjyiVvTeoWXzcLDQzG5sdVar50F/qxJB+SzZTO4nAqzM1rEte4JG97g7SgzMSWTFJPWj0cLVW+5QV3IVz/ANvMD69KFX5Tvp+809n7TTX0TD6/1EmVMqFiAxAsRvY9Um59zIxZFa5clg7NsABcpp7e4Sq/g2VLtBJ+fD/XRNnUKKu9j0Qn61Ikczg6xHnXa4+ayRVN3cf/AGqKjySktUfMGH7LZRouy6cKnZcLTqFmJHiD2d05VatiGIItVrOdjy0lE9wR7Tjtw76m1KDXy+ZvhkV2R5QkmiNUzAJoJ7Di6n/6EA/0uZU08QpKJbdcPTH8zE3/ANgkTH4k6dJvcYZV/ma4PrcCLlPXxAH/AHEHoFB/8p1U469f33/7OC2+TlpfvwevZPT00UHh/iTZxwq2RR+6J1npn5Ml4FiQhIJPNOI3FOtXPL7xvmSZRPiSdzffkLWHnaXPFjXr1PGsfkT/AGlGzXJ9J6aj7CPn+X/uyXxZzoZhrrVaR501otf+MP8A+nznqXBmI1YYD8rEek8xwuD/AOtVHM1ACf3VAA+d56BwFU+7YeJ+k5cv3qH8GWHTv5eZHX/KP0X1RrIRLxZRHsBIQhJAGefcR4Mo7A7cyPEd83OMxgpi55nkJms3xaVlIqL0gANgAAw/hOxB9Z24kpwfJLsVHU4VXR4Semjz7G4opcjsBN7iehfZvh6gwnS1QVNdtSqRYhANINvGxPlaY/LM2weHrFqmBxLMDsz1Fq28kZrT0vKs8pYhQaZIuPhZSjexm/MsnNa4vRy9Lopqlvmm/wCyLGR8djBSXUeZ2A7zYn6TveYnN89LY2thmNlpqgpjb4igZj5m4HpK+qKlNJlzkWOFUpR8jMdnzFidRkHFUqOMGjEIr/law1qfA/TlIONveQXzDow7X+Fe/e/ZPROmCh2PDRybpW9yRg8yGDZlSpVupt/1G0+HV5T0ThfO/wBqo6z8atpbx2BB+fyng2Y570mKqjYWIAsQQRaeg/ZRnH3tWix+NAy+ak3+TH2lfkRjZXyXlF7hSspvUZN6f7X6Hpz1AoJOwExHGvDqY0irRqaKygAhtSpUA5X22bx8u4Tjx7xccPiKeGXVc0VqDeytqd1377aOXj7VuTYupjA5clKS9Vjvct+Vd+drb9l5oopaXtEzszMqPJ1SjtFblHA2LqVQrUxTRWBNRq1MrYHsCMSfaerZVlq4emKa7nmT3tMBRyLC02LIKysfxDEVFPyMukzWpQQMjvVpr8Qc6mA8+0eM23122JbZzYuTj1NuK/Pf0X5GxvOFTCK3ZY+ETD4oVER15OoI9RFNa0rNaL/aa2YzNc4KhwbBRUqKCOZCvZb+/wApn2xhJ9ZNz7L2q0UXS4dqyEEC+kkNcsPy72PnfsmbbXh30V1dWJsLqdz+6eTekucGyKjp+TyvV6LJz5Lwa7KsQezumgKgykybKKlSi7FWolqb6NQsxOk6Tbs3mcyPMClXDNc6OmVXW5sUYgbjkbXJ9Jy5lkZT90selUTrq9/1NvWwCN8SKfNQZHoZFRR1dUCsD2bb99p1zasy4jRTIVAqXFr9YliT7afaSOGan7RRWu9h95UAA5EK2kE38jOJqL7tFpxezSLsAO4RbznrhqmJuOl4ExmqRszr6aNVu6m3vawhLb0RKWk2eZZ3X11CdzdnblfmT/eVlP6yficQFNyL7ge5A+sZiqFjcT00GlqJ8/ug5bsLLKMAXweJt8QRnHpUufkDL/gRSAdQKk6ufdtG8H4NXpPTYXV6diPAmS+FsLVR3WqpUU2Kg2sCLW27++V91nu2Q+ZeY9P8yi1L01/6aeES8SVB6UW8ZVrKg1OyqO9iFHuY68xf2huQ+Fvun323Zr6m/na/zgktuKqmmkK6jWFDfCeY0kix8xb1mUwfEVCqNnCk9jbfPlK2kwsQjPTDcwjFQT3leR9RM/U4IcG+GrfyOLj3E7Kb+C0yry8N2S5RNXmONUHqsjNa9gVJA75VjOXVwymxBuD49kx+brXwtRenQ06yC4PMOnbY9olhTxwqItReTD2aW1dsZrR5u/GnVLl3/Q96y7GitRpVV5VKaN7i9pjuJuFxXxjV1r9H1KYIVA56Rbi5OoW6unbwkfg/iO2XV03L4QM1hct0BbUSo53W7j0E6UKq6futOk73XtuL3J5km9995V14/vtN+D0F+c1XFpb2u/6FbnWBq00LipSa176m6H2Jv7XmNxFcuR0i9TUC2ncHwLDa03WZZYlcfeKGI5HtEpqOQU6T6gzKR+Xqn3EsPZzlHjy/Ipf9RTCfLh+ZgeI6WvGLUSwNRdrWALAbD12EsuF8zNOslZWKGnZgbXv4Ed3OaLinK6eIQuiqMTRGtGGxfTuUe3O4Fr8wZg6WJUMWQnS41eR7R7k+845xlUnFltVZXktTj6G54qqvmVSjW6SilSijKPu2XUCSRfrG3M+80mWIaWDoISLhCTblqJNz7zy9MxI3uAJtOFc+FWk1N2BNM7WYE6T4c7X7fGTiySlpmvqVblXuPks2rG8scC2oMv5lI9xK12X8wtI+Y8SUsLTJuGqOCEW9ifHwEtbpR4HmcWuftdG14TzDXhVAN+jd19AxI/WcOJOJlw5WmxAZwWtvfQDbYefb4TDfZ5xSKJqUqmoqw1DSLkNf/MjfaXXqV6+HrUKdYrTpgE6L2Oskiwvta0pHFRu2/B7KMpWYuo9n4NIvEob4bGV2IxmJL6qWKKC/w6EUepA3mNw+aLyJ0ntBllhcyI2DXHZc3t4yyUapeiKGU8iHiTN7lWcVyLVWB/eBsbysp8Khma1ZijNq06QGXe+x/wASny/NvvBTJ61gfSazL6nWXx2mu7FrcW4m3G6jkQsjGx9vidMRXOqtUO+kOf6aYH0lvwkujBYcd6av6mLfWVWIyio1OqgK3qBwGN9tR7R5Ey2y7DNTpol/gRV9haU56lFwHjw8hqDOoMgkkB5VcUYjThmH5mVfnf6Sbrmc4zxdkppftZvlYfqZvojysSOTMs4USfwMnRpdJXpp+9f25fMiWnEVAJXqKOQbb1AP1nHhGnrxWrsW3/t9BJPFFS+Iqea/7Flty/qOPwPNOGsLl/eX0ZfcGnq/yfWacGZXg82X+T6zSh5WZa/msv8Apj/pona8IzVCcpZDyZneOsB0uDdh8VAioP4QCH/0kn0l+WjHsQQdwQQR3jtkDZ4zTrydgsbpYHxEiZzl5w2Iq0d7I3VPfTO6n2NvMGRkqyDIuvtMpCvg6dUWLU7H07R7Xnm3DtY6zQ7Kh6vg3YfaemO3T4R6Z3IBnleX1eixKX2NOqFPkTYH2M6qZuK7HBk0qbXLwz0nKsnqYaqtZGFQEMrp8Oukws6/UeIEzVeviMG5Oiqqkk6gCQLm55X2uTNXhsdsJPp4wHZgDMFfPe2Zyw6nHilpGay7jzULNpb5H5bfKNbiYVazU2ATloYHZvAzQvwjhcW3WQIx/EvVb3EwXHHDb5dVVdRqJzR+Rt2q3jynbVllVkdMXr3X+C9XF6W9bGYDEZYaVatd+qtR9Kk/hJuPkR7TT4bHdLTWp2kWb+LvlbnlEalxJJ2Uoy/h1aSAxHiD8hNmX78FNehp6Y/Y2OuXqbL7OsjRE/aqyaqji9Mso0005Ai/N23N+wW7bzXY3on3dFcjl1QWHkeYmP4f4sBp0aVa2oUksw2GjdVuO8abGaSnVVxdSCPA3mVdUHFGq/JuhN7Rkc1qqKvVoYlV7fvgf9JH1kV+GDiKdToqoeoai1EWoppEELbTquynbUL3HObarRB5gGcqJVDsADN7x1NeWckeoSqf2UvkecYajVwtY06yPSfTcBhzF+ankw35i80eEz5h2+80WZ4AYqk1JrXIJQ23SpbYg9ncfAzzajij27HtHcZXX1uuXf1LzCyI3w93to2xxdGsLVqdN/NQZy/+KYaob0nqUSe5tQ9mmew+LtLXCY8giaU2vB1ySl2ktnLiPhuvgjRr3FSlYL0i3+IEldS9lwSJq8pxepFcdwMkV8QKuCZXGpQVJHetxf5XlBwyxQPRbnRqMndsDsfa07sWxy3GRT9SojBRnA9KpPqUEdoBnQGVeU4waLMQLHa/jLSV1sOEmi7x7lbWpfAXXA140iNKzA3nPEZgFBJ5CY3ibMFrG4bZQNiLWM2FXDhgQRcGU+I4ZpMb6PmbTpx7IVvk/JX5tFl8eEWteuyk4Sxq02Yki5B7e+30Ej5pjS9Vj+Yk+55S0xWStT3pUwee1gfkech4bAk/HSqggi3UYA+p/vO6icXJ2tlTm1zjCOPBP79dmafhw6U/lWXqVpQZXRcfEunuF7+8uKaGV18lKbkXeHB10xg/QmCpCcgsJoO07loxnjGecXqSCTGfaLhRroVRzKOhPgpDD/c0xo35G89D4pN1osfw1hfyZWH62mTbBUhjnSoo6OphyRYlbOrruLcjYmQzJDMlxWltJ5NtMFx/kjU8R0tK4JO9u7sM3NagtKoulyyFgN7agb7XtsRGcbUQKaVCOYHqeyEQyBkuYGpRpsdmKi47mtv85a08TMjkWMbU6sAO1QPn9JfrUkEo0OW46zDeQ/tUp9Lh0qfl/wCf3kKhiLES0z1enwTDmQD+kyi9MxmuUdHmmSV9N6Z5ODb+MXtPRsLwbQq0NNQsWdRqOoi58uzeeUJXsTuAyncdzCet5TmF6akHmoPynRbY9JJ9jix6Y83KS79imzL7OqyBThnVxTUqA2zEatQBI2237O2VDYzE4U2rU6qW/FYkf1CekUMwkwYhHFnAIPeJhC+UTZdh12GCwPFxYDrA+gnfA58WrNSqaQbjSRtcFQwv6H5GaevwBhcSbqvROfxIdO/iORmG4yyCrl+JpBjqVlVVqD8Vj1SR2EbDyvO+rL395TZHS9J+q/wbSlzDc7WtudvSeaZ9huixeITs6Z2H8LnWvyYTfZNjulpK3eN/PkZnuP8AAgGlieQa1J/4gCUPquofyibcyPKCkjl6VP2dzrfr9DOUq0nYbEcpV0z3ESXSlWeja7m6wFfVhqq/uH9JGSsgxAqIyt0yWYBlPWXkbDvBt/LG8OVLqy96zJZTkzpiajKWulR7aiSApNxz7LGZ1Wezls1ZOP7evij0vLvvKqKfhLC/pvNkJg+GccGxCKdJChyWsQAQtxvN0pmzJuVrTj4NHT8WWNGSnrbZ0AhpgI8TlLIZoiGlO1ooEgaI/QQGHknTF0wTo4pStOyrFCxwEE6HCEBCCSK5kaq0k1JErCYmRS59T6WmUBsdSsD4qwP/ADzmTzbL3qVadQHRoBBtuTcWt5Tb4ijeVtbCSAYrF4VgLm5tY+xvJfF414JG7tJ+cusTluoEHtBErcwy13w3QbXtbVva3faSDFZbQ++S3aSPlL2u4RtL3Q9moFQfInYwGTdCA3MqVN/USbxjvh6L/lemfTUIYREA7pc5XV1IyHtExjZhpN028Ow+k0nCuYCs1uTLa4+ogHnHEuRacU1luGO/ge+bXhfEEUEQndAF9ht8pw47UUqvLrG9pVcL409I6E3uAR+h+klkLybyniZLpYuUqVJ3StMTI1OWY+zDeR/tJTpaFJ7XNOrSI/qAPyJlZg8TYiWfEP3uEcdyzKL00zCa3FozeUfdV6tH8JPSJ5E9YehlzmOCFejUon8a9U91RSGQ+4EzoxS2pVdaF6dtViOsh2bbn3N6TRdNcC0vavfhwZ4zK3TarY/eeecSZNXpaKzhVBYrdSD1iLgOBvewPsZV4XMWU9cXHeOc9A4wwmvDU7cxWB8+o4mJqZfa8qr4KubjE9NiXSvpU5+WbfhRQ41DkRMxmOdF8Y2Hp7IrEOe1m228t5p+Cxal/J9JnsPw6WrmuuzM7HwNzeaWdcV2NhSrtTGHFNQxKsLE2ABtcn+02mExOoC/OZXLsISUZvwqQB5kG/ymjw4jfbRi4+9stEadFkak07qZBkdRHARojxBIoEW0QRwgkLRbQigQAhHQgENxOLpJRE5ssxMiC9KR6lCWLJOLU4BVVcPIdXCy7anI1WjAM7jMEGVlPJgRKfOMuarR6Enb81t7eU11XDyHVwkAwD8O6eUl8M0OixFvzL+h/wAzT1sFID5aVqJUXfSTcdtjbl7QCg+0Kleuh71P0lHkmDtXQ99x7j/E1XFGXtiKlMqDZQbk7dnISFRwHRMh7nX9bSSPUsGUA2uL90XTJPF1Bf2bpAqhxbrAANbz5zMrmjIeqdQ7jv7GYmRoaT2M0OHfXRZT3TIYDOEqnSeq3ce3yM1uU0za3hAPHa+TuMTWpF6llqMQutwNBN12v3G3pPRspxLrSXplChVA1FrXsOZHfInED0sNUatUALcgLC5PdIvD+ZHGVA9QDQG6qW2A8u+b4Wyh3izltxq7u01ss8xxZqp1F1qKtMC3PSVa5Hfvb3kOtkpcEDa4lni8WyV3p0kuTo3vpVRbw3v4fOW2Cw5sL7mTN8km33MKo+zbilqPoVeQ4F6VMoVudNgQRY7ePKWWX5ToVQbEgC/naWlKhJdOjNR0bOGHw9pOppHJTnZKcEjqYkhBOaJOqiAPWdBGKI8QSOEcIgiwBRFEBFgCwhCQDiRGETqRGkSDI4FZzZZIIjCsAisk5PTkwrGMkAgPRnB8PLI04xqcAqHwsjvhZdNSnF6EAoauElbmOWllOn4gVI7OTA/Saiph5Fq4aAZbPwXwppgHWRa1jzmXTJ3A609Fq4SQ6uB8IBhHy4ieh8HuWopq3Onn2ynxOBt2Sz4Qf7sDz/WGDI8Y4I1sVU7QtgB3dphwpgmoNZgbXNiBeX1bD68RW/jH+0S2weX27JJBwwuCLVKlQi2phbvsBz/WXFChOlDDyZToyTBoZTpySiRVpzsqQNCKk6qsVVjwIJ0AWPAgBHgQSKBHAQAiiAKBFEAI4QAgIRRIAsIRYByIiER5ES0gyOZEaROtohEA5FY0rOxEbpgHApGlJIKxpWARmpzm1KSysaUgEFqU4vh5ZGnGGlAKp8LOD4K8ujRidBIJKFsrB7ImFyMUySh0gk3Fri5527pf9BE6KAUtDJFQsRclmuSe0/TlJiYS0nilHCnMjFkVaE6rSncU48JJIOSpOgSPCRwWAMCx4WOCxwEAaBHARQI4CAIBHWgBHSAIIsIogAIsIsAIQhBI2JCEgkIhiQgAYkIQBLRLQhAGmJaEIAERtoQgBpiWhCQSFo0rCEkgNMUCEIIFtHgRISSB1osISQLHAQhAFtCEJAHQhCAKIsIQBYQhACLCEA//2Q=="/>
          <p:cNvSpPr>
            <a:spLocks noChangeAspect="1" noChangeArrowheads="1"/>
          </p:cNvSpPr>
          <p:nvPr/>
        </p:nvSpPr>
        <p:spPr bwMode="auto">
          <a:xfrm>
            <a:off x="0" y="-904875"/>
            <a:ext cx="2466975" cy="18573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0" y="228600"/>
            <a:ext cx="2743200" cy="523220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Week  </a:t>
            </a:r>
            <a:r>
              <a:rPr lang="en-US" b="1" dirty="0">
                <a:solidFill>
                  <a:schemeClr val="bg1"/>
                </a:solidFill>
              </a:rPr>
              <a:t>9</a:t>
            </a:r>
            <a:r>
              <a:rPr lang="en-US" b="1" dirty="0" smtClean="0">
                <a:solidFill>
                  <a:schemeClr val="bg1"/>
                </a:solidFill>
              </a:rPr>
              <a:t> </a:t>
            </a:r>
            <a:endParaRPr lang="en-US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7798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ท้อ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ก็ขอจงหย่า</a:t>
            </a:r>
            <a:r>
              <a:rPr lang="en-US" b="1" dirty="0" smtClean="0"/>
              <a:t> “</a:t>
            </a:r>
            <a:r>
              <a:rPr lang="th-TH" b="1" dirty="0" smtClean="0"/>
              <a:t>ถอย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ถอย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ก็ขอจงหย่า</a:t>
            </a:r>
            <a:r>
              <a:rPr lang="en-US" b="1" dirty="0" smtClean="0"/>
              <a:t> “</a:t>
            </a:r>
            <a:r>
              <a:rPr lang="th-TH" b="1" dirty="0" smtClean="0"/>
              <a:t>แพ้</a:t>
            </a:r>
            <a:r>
              <a:rPr lang="en-US" b="1" dirty="0" smtClean="0"/>
              <a:t>”</a:t>
            </a:r>
            <a:endParaRPr lang="en-US" dirty="0" smtClean="0"/>
          </a:p>
          <a:p>
            <a:r>
              <a:rPr lang="th-TH" b="1" dirty="0" smtClean="0"/>
              <a:t>ถ้าคิดจะ </a:t>
            </a:r>
            <a:r>
              <a:rPr lang="en-US" b="1" dirty="0" smtClean="0"/>
              <a:t>“</a:t>
            </a:r>
            <a:r>
              <a:rPr lang="th-TH" b="1" dirty="0" smtClean="0"/>
              <a:t>แพ้</a:t>
            </a:r>
            <a:r>
              <a:rPr lang="en-US" b="1" dirty="0" smtClean="0"/>
              <a:t>” </a:t>
            </a:r>
            <a:r>
              <a:rPr lang="th-TH" b="1" dirty="0" smtClean="0"/>
              <a:t>ก็ขอจงหย่า</a:t>
            </a:r>
            <a:r>
              <a:rPr lang="en-US" b="1" dirty="0" smtClean="0"/>
              <a:t> “</a:t>
            </a:r>
            <a:r>
              <a:rPr lang="th-TH" b="1" dirty="0" smtClean="0"/>
              <a:t>ยอม</a:t>
            </a:r>
            <a:r>
              <a:rPr lang="en-US" b="1" dirty="0" smtClean="0"/>
              <a:t>”</a:t>
            </a:r>
            <a:endParaRPr lang="en-US" dirty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429124" y="5429264"/>
            <a:ext cx="3956050" cy="1077218"/>
          </a:xfrm>
          <a:prstGeom prst="rect">
            <a:avLst/>
          </a:prstGeom>
          <a:solidFill>
            <a:schemeClr val="bg2">
              <a:lumMod val="50000"/>
            </a:scheme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ด้วย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ความรัก </a:t>
            </a:r>
          </a:p>
          <a:p>
            <a:r>
              <a:rPr lang="th-TH" sz="3200" b="1" dirty="0">
                <a:latin typeface="Calibri" pitchFamily="34" charset="0"/>
                <a:cs typeface="Cordia New" pitchFamily="34" charset="-34"/>
              </a:rPr>
              <a:t>อ. อิสรี </a:t>
            </a:r>
            <a:r>
              <a:rPr lang="th-TH" sz="3200" b="1" dirty="0" smtClean="0">
                <a:latin typeface="Calibri" pitchFamily="34" charset="0"/>
                <a:cs typeface="Cordia New" pitchFamily="34" charset="-34"/>
              </a:rPr>
              <a:t>ไพเราะ </a:t>
            </a:r>
            <a:r>
              <a:rPr lang="th-TH" sz="3200" b="1" dirty="0">
                <a:latin typeface="Calibri" pitchFamily="34" charset="0"/>
                <a:cs typeface="Cordia New" pitchFamily="34" charset="-34"/>
              </a:rPr>
              <a:t>(อ.ต๊ะ)</a:t>
            </a:r>
          </a:p>
        </p:txBody>
      </p:sp>
      <p:pic>
        <p:nvPicPr>
          <p:cNvPr id="5" name="Picture 9" descr="http://www.dmc.tv/images/OtherBB/crystalball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29438" y="285750"/>
            <a:ext cx="2000250" cy="150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สื่อ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3962400"/>
            <a:ext cx="5715000" cy="103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990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/>
              <a:t>งานกลุ่ม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928663" y="2276872"/>
            <a:ext cx="741682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จับกลุ่มเพื่อจัดตั้งธุรกิจ</a:t>
            </a:r>
          </a:p>
          <a:p>
            <a:r>
              <a:rPr lang="th-TH" dirty="0" smtClean="0"/>
              <a:t>ตั้งบริษัทที่เกี่ยวข้องกับสื่อสารการตลาด บอก </a:t>
            </a:r>
            <a:r>
              <a:rPr lang="en-US" dirty="0" smtClean="0"/>
              <a:t>Concept </a:t>
            </a:r>
            <a:r>
              <a:rPr lang="th-TH" dirty="0" smtClean="0"/>
              <a:t>ของบริษัท</a:t>
            </a:r>
            <a:endParaRPr lang="en-US" dirty="0" smtClean="0"/>
          </a:p>
          <a:p>
            <a:r>
              <a:rPr lang="th-TH" dirty="0" smtClean="0"/>
              <a:t>ธุรกิจที่ </a:t>
            </a:r>
            <a:r>
              <a:rPr lang="en-US" dirty="0" smtClean="0"/>
              <a:t>1 </a:t>
            </a:r>
            <a:r>
              <a:rPr lang="th-TH" dirty="0" smtClean="0"/>
              <a:t>คืออะไร บอก </a:t>
            </a:r>
            <a:r>
              <a:rPr lang="en-US" dirty="0" smtClean="0"/>
              <a:t>Concept </a:t>
            </a:r>
            <a:r>
              <a:rPr lang="th-TH" dirty="0" smtClean="0"/>
              <a:t>ของธุรกิจ</a:t>
            </a:r>
            <a:endParaRPr lang="en-US" dirty="0" smtClean="0"/>
          </a:p>
          <a:p>
            <a:r>
              <a:rPr lang="th-TH" dirty="0"/>
              <a:t>ธุรกิจที่ </a:t>
            </a:r>
            <a:r>
              <a:rPr lang="en-US" dirty="0" smtClean="0"/>
              <a:t>2 </a:t>
            </a:r>
            <a:r>
              <a:rPr lang="th-TH" dirty="0"/>
              <a:t>คืออะไร บอก </a:t>
            </a:r>
            <a:r>
              <a:rPr lang="en-US" dirty="0" smtClean="0"/>
              <a:t>Concept </a:t>
            </a:r>
            <a:r>
              <a:rPr lang="th-TH" dirty="0"/>
              <a:t>ของ</a:t>
            </a:r>
            <a:r>
              <a:rPr lang="th-TH" dirty="0" smtClean="0"/>
              <a:t>ธุรกิจ</a:t>
            </a:r>
            <a:endParaRPr lang="en-US" dirty="0" smtClean="0"/>
          </a:p>
          <a:p>
            <a:r>
              <a:rPr lang="th-TH" dirty="0"/>
              <a:t>ธุรกิจที่ </a:t>
            </a:r>
            <a:r>
              <a:rPr lang="en-US" dirty="0" smtClean="0"/>
              <a:t>3 </a:t>
            </a:r>
            <a:r>
              <a:rPr lang="th-TH" dirty="0"/>
              <a:t>คืออะไร บอก </a:t>
            </a:r>
            <a:r>
              <a:rPr lang="en-US" dirty="0" smtClean="0"/>
              <a:t>Concept </a:t>
            </a:r>
            <a:r>
              <a:rPr lang="th-TH" dirty="0"/>
              <a:t>ของ</a:t>
            </a:r>
            <a:r>
              <a:rPr lang="th-TH" dirty="0" smtClean="0"/>
              <a:t>ธุรกิจ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445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15000"/>
              </a:lnSpc>
            </a:pPr>
            <a:r>
              <a:rPr lang="th-TH" sz="2800" dirty="0" smtClean="0"/>
              <a:t>นักศึกษาต้องส่ง</a:t>
            </a:r>
            <a:endParaRPr lang="en-US" sz="2800" dirty="0" smtClean="0"/>
          </a:p>
          <a:p>
            <a:pPr>
              <a:lnSpc>
                <a:spcPct val="115000"/>
              </a:lnSpc>
            </a:pPr>
            <a:r>
              <a:rPr lang="en-US" sz="2800" dirty="0" smtClean="0"/>
              <a:t>1</a:t>
            </a:r>
            <a:r>
              <a:rPr lang="th-TH" sz="2800" dirty="0" smtClean="0"/>
              <a:t>. ส่วน</a:t>
            </a:r>
            <a:r>
              <a:rPr lang="th-TH" sz="2800" dirty="0"/>
              <a:t>ประสมทางการตลาด </a:t>
            </a:r>
            <a:r>
              <a:rPr lang="en-US" sz="2800" dirty="0"/>
              <a:t>Marketing Mix </a:t>
            </a:r>
            <a:r>
              <a:rPr lang="th-TH" sz="2800" dirty="0"/>
              <a:t>(</a:t>
            </a:r>
            <a:r>
              <a:rPr lang="en-US" sz="2800" dirty="0"/>
              <a:t>4P’s, 4C’s</a:t>
            </a:r>
            <a:r>
              <a:rPr lang="th-TH" sz="2800" dirty="0" smtClean="0"/>
              <a:t>)</a:t>
            </a:r>
            <a:endParaRPr lang="en-US" sz="2800" dirty="0" smtClean="0"/>
          </a:p>
          <a:p>
            <a:pPr>
              <a:lnSpc>
                <a:spcPct val="115000"/>
              </a:lnSpc>
            </a:pPr>
            <a:r>
              <a:rPr lang="en-US" sz="2800" dirty="0" smtClean="0"/>
              <a:t>2</a:t>
            </a:r>
            <a:r>
              <a:rPr lang="th-TH" sz="2800" dirty="0" smtClean="0"/>
              <a:t>. </a:t>
            </a:r>
            <a:r>
              <a:rPr lang="th-TH" sz="2800" dirty="0"/>
              <a:t>วิเคราะห์ </a:t>
            </a:r>
            <a:r>
              <a:rPr lang="en-US" sz="2800" dirty="0"/>
              <a:t>Situation Analysis [5C’s]</a:t>
            </a:r>
          </a:p>
          <a:p>
            <a:pPr>
              <a:lnSpc>
                <a:spcPct val="115000"/>
              </a:lnSpc>
            </a:pPr>
            <a:r>
              <a:rPr lang="en-US" sz="2800" dirty="0" smtClean="0"/>
              <a:t>3</a:t>
            </a:r>
            <a:r>
              <a:rPr lang="th-TH" sz="2800" dirty="0" smtClean="0"/>
              <a:t>. </a:t>
            </a:r>
            <a:r>
              <a:rPr lang="th-TH" sz="2800" dirty="0"/>
              <a:t>วิเคราะห์ </a:t>
            </a:r>
            <a:r>
              <a:rPr lang="en-US" sz="2800" dirty="0"/>
              <a:t>SWOT  Analysis </a:t>
            </a:r>
            <a:r>
              <a:rPr lang="en-US" sz="2800" dirty="0" smtClean="0"/>
              <a:t>(</a:t>
            </a:r>
            <a:r>
              <a:rPr lang="th-TH" sz="2800" dirty="0"/>
              <a:t>จุดอ่อน จุดแข็ง โอกาส และอุปสรรค์</a:t>
            </a:r>
            <a:r>
              <a:rPr lang="en-US" sz="2800" dirty="0"/>
              <a:t>)</a:t>
            </a:r>
          </a:p>
          <a:p>
            <a:pPr>
              <a:lnSpc>
                <a:spcPct val="115000"/>
              </a:lnSpc>
            </a:pPr>
            <a:r>
              <a:rPr lang="en-US" sz="2800" dirty="0" smtClean="0"/>
              <a:t>4. </a:t>
            </a:r>
            <a:r>
              <a:rPr lang="th-TH" sz="2800" dirty="0" smtClean="0"/>
              <a:t>กำหนดกลยุทธ์ </a:t>
            </a:r>
            <a:r>
              <a:rPr lang="en-US" sz="2800" dirty="0" smtClean="0"/>
              <a:t>TOWS Matrix</a:t>
            </a:r>
          </a:p>
          <a:p>
            <a:pPr>
              <a:lnSpc>
                <a:spcPct val="115000"/>
              </a:lnSpc>
            </a:pPr>
            <a:r>
              <a:rPr lang="en-US" sz="2800" dirty="0" smtClean="0"/>
              <a:t>5. </a:t>
            </a:r>
            <a:r>
              <a:rPr lang="th-TH" sz="2800" dirty="0" smtClean="0"/>
              <a:t>กลยุทธ์ </a:t>
            </a:r>
            <a:r>
              <a:rPr lang="en-US" sz="2800" dirty="0" smtClean="0"/>
              <a:t>Product Life cycle</a:t>
            </a:r>
          </a:p>
          <a:p>
            <a:endParaRPr lang="th-TH" dirty="0"/>
          </a:p>
          <a:p>
            <a:pPr>
              <a:lnSpc>
                <a:spcPct val="115000"/>
              </a:lnSpc>
            </a:pPr>
            <a:endParaRPr lang="th-TH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จับกลุ่ม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449624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th-TH" dirty="0"/>
              <a:t>จัดทำบริษัทด้าน</a:t>
            </a:r>
            <a:r>
              <a:rPr lang="th-TH" dirty="0" smtClean="0"/>
              <a:t>โฆษณา</a:t>
            </a:r>
            <a:r>
              <a:rPr lang="th-TH" dirty="0"/>
              <a:t>และสื่อสารการตลาดกลุ่ม</a:t>
            </a:r>
            <a:r>
              <a:rPr lang="th-TH" dirty="0" smtClean="0"/>
              <a:t>ละ</a:t>
            </a:r>
            <a:r>
              <a:rPr lang="en-US" dirty="0" smtClean="0"/>
              <a:t> 1 </a:t>
            </a:r>
            <a:r>
              <a:rPr lang="th-TH" dirty="0"/>
              <a:t>บริษัท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6</a:t>
            </a:r>
            <a:r>
              <a:rPr lang="en-US" b="1" dirty="0" smtClean="0"/>
              <a:t>. </a:t>
            </a:r>
            <a:r>
              <a:rPr lang="th-TH" b="1" dirty="0" smtClean="0"/>
              <a:t>กำหนด ชื่อบริษัท</a:t>
            </a:r>
          </a:p>
          <a:p>
            <a:r>
              <a:rPr lang="en-US" b="1" dirty="0"/>
              <a:t>7</a:t>
            </a:r>
            <a:r>
              <a:rPr lang="en-US" b="1" dirty="0" smtClean="0"/>
              <a:t>. </a:t>
            </a:r>
            <a:r>
              <a:rPr lang="th-TH" b="1" dirty="0" smtClean="0"/>
              <a:t>โลโก้</a:t>
            </a:r>
          </a:p>
          <a:p>
            <a:r>
              <a:rPr lang="en-US" b="1" dirty="0"/>
              <a:t>8</a:t>
            </a:r>
            <a:r>
              <a:rPr lang="en-US" b="1" dirty="0" smtClean="0"/>
              <a:t>. Slogan</a:t>
            </a:r>
          </a:p>
          <a:p>
            <a:r>
              <a:rPr lang="en-US" b="1" dirty="0"/>
              <a:t>9</a:t>
            </a:r>
            <a:r>
              <a:rPr lang="en-US" b="1" dirty="0" smtClean="0"/>
              <a:t>. </a:t>
            </a:r>
            <a:r>
              <a:rPr lang="th-TH" b="1" dirty="0" smtClean="0"/>
              <a:t>วัตถุประสงค์ของบริษัท</a:t>
            </a:r>
          </a:p>
          <a:p>
            <a:r>
              <a:rPr lang="en-US" b="1" dirty="0" smtClean="0"/>
              <a:t>10. </a:t>
            </a:r>
            <a:r>
              <a:rPr lang="th-TH" b="1" dirty="0" smtClean="0"/>
              <a:t>ภาพลักษณ์</a:t>
            </a:r>
            <a:r>
              <a:rPr lang="th-TH" b="1" dirty="0"/>
              <a:t>ของ</a:t>
            </a:r>
            <a:r>
              <a:rPr lang="th-TH" b="1" dirty="0" smtClean="0"/>
              <a:t>บริษัท</a:t>
            </a:r>
          </a:p>
          <a:p>
            <a:r>
              <a:rPr lang="en-US" b="1" dirty="0" smtClean="0"/>
              <a:t>11. </a:t>
            </a:r>
            <a:r>
              <a:rPr lang="th-TH" b="1" dirty="0" smtClean="0"/>
              <a:t>วิสัยทัศน์</a:t>
            </a:r>
          </a:p>
          <a:p>
            <a:r>
              <a:rPr lang="en-US" b="1" dirty="0" smtClean="0"/>
              <a:t>12. </a:t>
            </a:r>
            <a:r>
              <a:rPr lang="th-TH" b="1" dirty="0" smtClean="0"/>
              <a:t>พันธกิจ</a:t>
            </a:r>
          </a:p>
          <a:p>
            <a:r>
              <a:rPr lang="en-US" b="1" dirty="0" smtClean="0"/>
              <a:t>13. </a:t>
            </a:r>
            <a:r>
              <a:rPr lang="th-TH" b="1" dirty="0" smtClean="0"/>
              <a:t>เป้าหมายของบริษัท ระยะสั้น ระยะกลาง ระยะยาว</a:t>
            </a:r>
          </a:p>
          <a:p>
            <a:r>
              <a:rPr lang="en-US" b="1" dirty="0" smtClean="0"/>
              <a:t>14. </a:t>
            </a:r>
            <a:r>
              <a:rPr lang="th-TH" b="1" dirty="0" smtClean="0"/>
              <a:t>กลยุทธ์หลักของบริษัท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40992664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734291" y="2716131"/>
            <a:ext cx="655272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15.</a:t>
            </a:r>
            <a:r>
              <a:rPr lang="th-TH" dirty="0" smtClean="0"/>
              <a:t> </a:t>
            </a:r>
            <a:r>
              <a:rPr lang="th-TH" sz="2800" dirty="0" smtClean="0"/>
              <a:t>จง</a:t>
            </a:r>
            <a:r>
              <a:rPr lang="th-TH" sz="2800" dirty="0"/>
              <a:t>ศึกษา</a:t>
            </a:r>
            <a:r>
              <a:rPr lang="th-TH" sz="2800" dirty="0" smtClean="0"/>
              <a:t>ธุรกิจที่</a:t>
            </a:r>
            <a:r>
              <a:rPr lang="th-TH" sz="2800" dirty="0"/>
              <a:t>จัดทำตามไลน์สินค้า </a:t>
            </a:r>
            <a:r>
              <a:rPr lang="en-US" sz="2800" dirty="0"/>
              <a:t>3 </a:t>
            </a:r>
            <a:r>
              <a:rPr lang="th-TH" sz="2800" dirty="0"/>
              <a:t>ไลน์</a:t>
            </a:r>
            <a:endParaRPr lang="en-US" sz="2800" dirty="0"/>
          </a:p>
          <a:p>
            <a:r>
              <a:rPr lang="th-TH" sz="2800" dirty="0" smtClean="0"/>
              <a:t> ทำ </a:t>
            </a:r>
            <a:r>
              <a:rPr lang="en-US" sz="2800" dirty="0" smtClean="0"/>
              <a:t>Campaign </a:t>
            </a:r>
            <a:r>
              <a:rPr lang="th-TH" dirty="0" smtClean="0"/>
              <a:t>ภาพรวม </a:t>
            </a:r>
            <a:r>
              <a:rPr lang="en-US" dirty="0" smtClean="0"/>
              <a:t>2 Campaign</a:t>
            </a:r>
          </a:p>
          <a:p>
            <a:r>
              <a:rPr lang="th-TH" dirty="0" smtClean="0"/>
              <a:t>โดยระยะเวลา คือ </a:t>
            </a:r>
            <a:r>
              <a:rPr lang="en-US" dirty="0" smtClean="0"/>
              <a:t>1 </a:t>
            </a:r>
            <a:r>
              <a:rPr lang="th-TH" dirty="0" smtClean="0"/>
              <a:t>มกราคมถึงวันที่ </a:t>
            </a:r>
            <a:r>
              <a:rPr lang="en-US" dirty="0" smtClean="0"/>
              <a:t>31</a:t>
            </a:r>
            <a:r>
              <a:rPr lang="th-TH" dirty="0" smtClean="0"/>
              <a:t>ธันวาคม </a:t>
            </a:r>
            <a:r>
              <a:rPr lang="en-US" dirty="0" smtClean="0"/>
              <a:t>2565</a:t>
            </a:r>
          </a:p>
          <a:p>
            <a:endParaRPr lang="en-US" dirty="0"/>
          </a:p>
          <a:p>
            <a:r>
              <a:rPr lang="en-US" dirty="0" smtClean="0"/>
              <a:t>16. </a:t>
            </a:r>
            <a:r>
              <a:rPr lang="th-TH" dirty="0" smtClean="0"/>
              <a:t>กำหนด</a:t>
            </a:r>
            <a:r>
              <a:rPr lang="th-TH" dirty="0"/>
              <a:t>โครงสร้างองค์กร</a:t>
            </a:r>
            <a:r>
              <a:rPr lang="en-US" dirty="0" smtClean="0"/>
              <a:t> </a:t>
            </a:r>
            <a:endParaRPr lang="en-US" sz="28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9610" y="404664"/>
            <a:ext cx="3004887" cy="300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836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ตัวอย่างการกำหนด</a:t>
            </a:r>
            <a:r>
              <a:rPr lang="th-TH" dirty="0"/>
              <a:t>โครงสร้างองค์กร</a:t>
            </a:r>
          </a:p>
        </p:txBody>
      </p:sp>
      <p:pic>
        <p:nvPicPr>
          <p:cNvPr id="4" name="Content Placeholder 3" descr="tra shart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268760"/>
            <a:ext cx="6850611" cy="4882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0265812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1"/>
            <a:ext cx="8229600" cy="4392488"/>
          </a:xfrm>
        </p:spPr>
        <p:txBody>
          <a:bodyPr>
            <a:normAutofit/>
          </a:bodyPr>
          <a:lstStyle/>
          <a:p>
            <a:endParaRPr lang="en-US" sz="2400" b="1" dirty="0" smtClean="0"/>
          </a:p>
          <a:p>
            <a:endParaRPr lang="en-US" dirty="0"/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395536" y="1880855"/>
            <a:ext cx="748883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17. </a:t>
            </a:r>
            <a:r>
              <a:rPr lang="th-TH" sz="2400" dirty="0" smtClean="0"/>
              <a:t>จง</a:t>
            </a:r>
            <a:r>
              <a:rPr lang="th-TH" sz="2400" dirty="0"/>
              <a:t>ศึกษา</a:t>
            </a:r>
            <a:r>
              <a:rPr lang="th-TH" sz="2400" dirty="0" smtClean="0"/>
              <a:t>ธุรกิจที่</a:t>
            </a:r>
            <a:r>
              <a:rPr lang="th-TH" sz="2400" dirty="0"/>
              <a:t>จัดทำตามไลน์สินค้า </a:t>
            </a:r>
            <a:r>
              <a:rPr lang="en-US" sz="2400" dirty="0"/>
              <a:t>3 </a:t>
            </a:r>
            <a:r>
              <a:rPr lang="th-TH" sz="2400" dirty="0"/>
              <a:t>ไลน์</a:t>
            </a:r>
            <a:endParaRPr lang="en-US" sz="2400" dirty="0"/>
          </a:p>
          <a:p>
            <a:r>
              <a:rPr lang="th-TH" sz="2400" dirty="0" smtClean="0"/>
              <a:t> หาต้นทุน </a:t>
            </a:r>
          </a:p>
          <a:p>
            <a:r>
              <a:rPr lang="th-TH" sz="2400" dirty="0" smtClean="0"/>
              <a:t> ค่าใช้จ่าย</a:t>
            </a:r>
          </a:p>
          <a:p>
            <a:r>
              <a:rPr lang="th-TH" sz="2400" dirty="0" smtClean="0"/>
              <a:t> รายได้</a:t>
            </a:r>
          </a:p>
          <a:p>
            <a:endParaRPr lang="th-TH" sz="2400" dirty="0"/>
          </a:p>
          <a:p>
            <a:r>
              <a:rPr lang="en-US" sz="2400" dirty="0" smtClean="0"/>
              <a:t>18. </a:t>
            </a:r>
            <a:r>
              <a:rPr lang="th-TH" sz="2400" dirty="0" smtClean="0"/>
              <a:t>ทำงบ</a:t>
            </a:r>
            <a:r>
              <a:rPr lang="th-TH" sz="2400" dirty="0"/>
              <a:t>การเงิน</a:t>
            </a:r>
          </a:p>
          <a:p>
            <a:endParaRPr lang="en-US" sz="2400" dirty="0"/>
          </a:p>
          <a:p>
            <a:r>
              <a:rPr lang="en-US" sz="2400" dirty="0" smtClean="0"/>
              <a:t>19. </a:t>
            </a:r>
            <a:r>
              <a:rPr lang="th-TH" sz="2400" dirty="0"/>
              <a:t>งบกระเสเงินสด </a:t>
            </a:r>
            <a:r>
              <a:rPr lang="en-US" sz="2400" dirty="0"/>
              <a:t>3 </a:t>
            </a:r>
            <a:r>
              <a:rPr lang="th-TH" sz="2400" dirty="0"/>
              <a:t>กรณี </a:t>
            </a:r>
            <a:r>
              <a:rPr lang="en-US" sz="2400" dirty="0"/>
              <a:t>Best/Most likely/ Worst</a:t>
            </a:r>
          </a:p>
          <a:p>
            <a:endParaRPr lang="en-US" sz="2400" dirty="0"/>
          </a:p>
          <a:p>
            <a:r>
              <a:rPr lang="en-US" sz="2400" dirty="0" smtClean="0"/>
              <a:t>20. </a:t>
            </a:r>
            <a:r>
              <a:rPr lang="th-TH" sz="2400" dirty="0"/>
              <a:t>ตารางสรุประยะเวลาคืนทุน</a:t>
            </a:r>
          </a:p>
          <a:p>
            <a:endParaRPr lang="th-TH" sz="2400" dirty="0" smtClean="0"/>
          </a:p>
          <a:p>
            <a:endParaRPr lang="th-TH" sz="2400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547" y="-99391"/>
            <a:ext cx="2376264" cy="2376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539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8064" y="1844825"/>
            <a:ext cx="3312368" cy="2304256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CD</a:t>
            </a:r>
          </a:p>
          <a:p>
            <a:r>
              <a:rPr lang="th-TH" dirty="0" smtClean="0"/>
              <a:t>ตัวเล่มไฟล์เวิด</a:t>
            </a:r>
          </a:p>
          <a:p>
            <a:r>
              <a:rPr lang="en-US" dirty="0" smtClean="0"/>
              <a:t>PPT</a:t>
            </a:r>
            <a:endParaRPr lang="th-TH" dirty="0" smtClean="0"/>
          </a:p>
          <a:p>
            <a:endParaRPr lang="th-TH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752600"/>
            <a:ext cx="4106416" cy="45259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th-TH" dirty="0" smtClean="0"/>
              <a:t>ตัวเล่ม</a:t>
            </a:r>
          </a:p>
          <a:p>
            <a:r>
              <a:rPr lang="th-TH" dirty="0" smtClean="0"/>
              <a:t>หน้าปก</a:t>
            </a:r>
          </a:p>
          <a:p>
            <a:r>
              <a:rPr lang="th-TH" dirty="0" smtClean="0"/>
              <a:t>คำนำ</a:t>
            </a:r>
          </a:p>
          <a:p>
            <a:r>
              <a:rPr lang="th-TH" dirty="0" smtClean="0"/>
              <a:t>สารบัญ </a:t>
            </a:r>
          </a:p>
          <a:p>
            <a:r>
              <a:rPr lang="th-TH" dirty="0" smtClean="0"/>
              <a:t>สารบัญภาพ</a:t>
            </a:r>
          </a:p>
          <a:p>
            <a:r>
              <a:rPr lang="th-TH" dirty="0" smtClean="0"/>
              <a:t>สารบัญตาราง</a:t>
            </a:r>
          </a:p>
          <a:p>
            <a:r>
              <a:rPr lang="th-TH" dirty="0" smtClean="0"/>
              <a:t>เนื้อหามี</a:t>
            </a:r>
            <a:r>
              <a:rPr lang="th-TH" smtClean="0"/>
              <a:t>เลข</a:t>
            </a:r>
            <a:r>
              <a:rPr lang="th-TH"/>
              <a:t>หน้า แบ่งหัวข้อหลัก ห้วข้อรอง หัวข้อ</a:t>
            </a:r>
            <a:r>
              <a:rPr lang="th-TH" smtClean="0"/>
              <a:t>ย่อย</a:t>
            </a:r>
            <a:endParaRPr lang="th-TH" dirty="0" smtClean="0"/>
          </a:p>
          <a:p>
            <a:r>
              <a:rPr lang="th-TH" dirty="0" smtClean="0"/>
              <a:t>บรรณานุกรม</a:t>
            </a:r>
          </a:p>
          <a:p>
            <a:r>
              <a:rPr lang="th-TH" dirty="0" smtClean="0"/>
              <a:t>ภาคผนวก (ใส่ </a:t>
            </a:r>
            <a:r>
              <a:rPr lang="en-US" dirty="0" smtClean="0"/>
              <a:t>PPT 2 </a:t>
            </a:r>
            <a:r>
              <a:rPr lang="th-TH" dirty="0" smtClean="0"/>
              <a:t>สไลลด์ต่อ </a:t>
            </a:r>
            <a:r>
              <a:rPr lang="en-US" dirty="0" smtClean="0"/>
              <a:t>1 </a:t>
            </a:r>
            <a:r>
              <a:rPr lang="th-TH" dirty="0" smtClean="0"/>
              <a:t>หน้า)</a:t>
            </a:r>
          </a:p>
          <a:p>
            <a:r>
              <a:rPr lang="th-TH" dirty="0" smtClean="0"/>
              <a:t>ประวัติเจ้าของผลงาน  </a:t>
            </a:r>
          </a:p>
          <a:p>
            <a:endParaRPr lang="th-TH" dirty="0" smtClean="0"/>
          </a:p>
          <a:p>
            <a:endParaRPr lang="th-TH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</a:t>
            </a:r>
            <a:r>
              <a:rPr lang="th-TH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th-TH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กลุ่ม</a:t>
            </a:r>
            <a:r>
              <a:rPr lang="th-TH" dirty="0" smtClean="0"/>
              <a:t/>
            </a:r>
            <a:br>
              <a:rPr lang="th-TH" dirty="0" smtClean="0"/>
            </a:b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389691" y="188640"/>
            <a:ext cx="4464496" cy="1563960"/>
          </a:xfrm>
          <a:prstGeom prst="rect">
            <a:avLst/>
          </a:prstGeom>
          <a:solidFill>
            <a:srgbClr val="92D05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 smtClean="0"/>
              <a:t>Present </a:t>
            </a:r>
            <a:r>
              <a:rPr lang="th-TH" dirty="0" smtClean="0"/>
              <a:t>ไม่ต่ำ </a:t>
            </a:r>
            <a:r>
              <a:rPr lang="en-US" dirty="0" smtClean="0"/>
              <a:t>30 </a:t>
            </a:r>
            <a:r>
              <a:rPr lang="th-TH" dirty="0" smtClean="0"/>
              <a:t>นาที และไม่เกิน </a:t>
            </a:r>
            <a:r>
              <a:rPr lang="en-US" dirty="0" smtClean="0"/>
              <a:t>45 </a:t>
            </a:r>
            <a:r>
              <a:rPr lang="th-TH" dirty="0" smtClean="0"/>
              <a:t>นาที ส่งเล่มตอนสอบ </a:t>
            </a:r>
            <a:r>
              <a:rPr lang="en-US" dirty="0" smtClean="0"/>
              <a:t>Final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3972868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609600"/>
            <a:ext cx="6343672" cy="1206502"/>
          </a:xfrm>
          <a:solidFill>
            <a:srgbClr val="FFFF00"/>
          </a:solidFill>
        </p:spPr>
        <p:txBody>
          <a:bodyPr>
            <a:normAutofit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HOMEWORK </a:t>
            </a:r>
            <a:r>
              <a:rPr lang="th-TH" b="1" dirty="0" smtClean="0">
                <a:solidFill>
                  <a:schemeClr val="tx1"/>
                </a:solidFill>
              </a:rPr>
              <a:t>งานเดี่ยว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2" descr="http://www.coolbkk.com/pic/original/2009-01-23-673-159880177900000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72400" y="5486400"/>
            <a:ext cx="114617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2492896"/>
            <a:ext cx="8229600" cy="4525963"/>
          </a:xfrm>
        </p:spPr>
        <p:txBody>
          <a:bodyPr>
            <a:normAutofit/>
          </a:bodyPr>
          <a:lstStyle/>
          <a:p>
            <a:r>
              <a:rPr lang="th-TH" sz="3600" b="1" dirty="0" smtClean="0"/>
              <a:t>สรุปบทเรียนตั้งแต่ที่เรียนมาลงในสมุดจดทุกครั้ง</a:t>
            </a:r>
          </a:p>
          <a:p>
            <a:r>
              <a:rPr lang="th-TH" sz="3600" dirty="0"/>
              <a:t>ส่งเล่มตอนสอบ </a:t>
            </a:r>
            <a:r>
              <a:rPr lang="en-US" sz="3600" dirty="0"/>
              <a:t>Final</a:t>
            </a:r>
            <a:endParaRPr lang="th-TH" sz="3600" dirty="0"/>
          </a:p>
          <a:p>
            <a:endParaRPr lang="th-TH" sz="3600" b="1" dirty="0"/>
          </a:p>
        </p:txBody>
      </p:sp>
    </p:spTree>
    <p:extLst>
      <p:ext uri="{BB962C8B-B14F-4D97-AF65-F5344CB8AC3E}">
        <p14:creationId xmlns:p14="http://schemas.microsoft.com/office/powerpoint/2010/main" val="506945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362</TotalTime>
  <Words>379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Concourse</vt:lpstr>
      <vt:lpstr>รหัสวิชา AIM3304  รายวิชา ธุรกิจงานสื่อสารการตลาด   </vt:lpstr>
      <vt:lpstr> HOMEWORK งานกลุ่ม </vt:lpstr>
      <vt:lpstr>จับกลุ่ม</vt:lpstr>
      <vt:lpstr>จัดทำบริษัทด้านโฆษณาและสื่อสารการตลาดกลุ่มละ 1 บริษัท </vt:lpstr>
      <vt:lpstr> HOMEWORK  กลุ่ม </vt:lpstr>
      <vt:lpstr>ตัวอย่างการกำหนดโครงสร้างองค์กร</vt:lpstr>
      <vt:lpstr> HOMEWORK  กลุ่ม </vt:lpstr>
      <vt:lpstr> HOMEWORK  กลุ่ม </vt:lpstr>
      <vt:lpstr>HOMEWORK งานเดี่ยว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พฤติกรรมผู้บริโภค 2(2-0-4)  (Consumer Behavior)</dc:title>
  <dc:creator>TAO</dc:creator>
  <cp:lastModifiedBy>TAO</cp:lastModifiedBy>
  <cp:revision>34</cp:revision>
  <dcterms:created xsi:type="dcterms:W3CDTF">2020-06-09T06:44:17Z</dcterms:created>
  <dcterms:modified xsi:type="dcterms:W3CDTF">2021-02-17T07:21:49Z</dcterms:modified>
</cp:coreProperties>
</file>