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401" r:id="rId3"/>
    <p:sldId id="431" r:id="rId4"/>
    <p:sldId id="432" r:id="rId5"/>
    <p:sldId id="435" r:id="rId6"/>
    <p:sldId id="436" r:id="rId7"/>
    <p:sldId id="437" r:id="rId8"/>
    <p:sldId id="440" r:id="rId9"/>
    <p:sldId id="445" r:id="rId10"/>
    <p:sldId id="456" r:id="rId11"/>
    <p:sldId id="459" r:id="rId12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72DB9-5821-4F01-8DB9-505BB3241A01}" type="datetimeFigureOut">
              <a:rPr lang="th-TH" smtClean="0"/>
              <a:t>27/12/65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27C07-221F-403C-ACA4-47E577A0B2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8453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BE7AE-2E8F-4227-A9FA-2EE8449FD751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DEAD-7080-4ECE-A6F0-17BFF4666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5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885BF1D-77DB-4450-9F51-92BE65E3876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685801"/>
            <a:ext cx="78486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AIM1202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/>
              <a:t>Marketing Communication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4876800"/>
            <a:ext cx="6400800" cy="17526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hlinkClick r:id="rId2"/>
              </a:rPr>
              <a:t>Isari Pairoa</a:t>
            </a:r>
          </a:p>
          <a:p>
            <a:r>
              <a:rPr lang="en-US" b="1" dirty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MB. 086-358-3508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Week   6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consumer market segmentation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7162800" cy="160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consumer market</a:t>
            </a:r>
            <a:r>
              <a:rPr lang="th-TH" dirty="0" smtClean="0"/>
              <a:t> </a:t>
            </a:r>
            <a:r>
              <a:rPr lang="en-US" dirty="0"/>
              <a:t>Refers to buyers (individuals, consumers/households) who purchase goods and services. for personal use or use within the household which is considered the final consumption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6706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Benefits of Market Segmentation</a:t>
            </a:r>
          </a:p>
          <a:p>
            <a:r>
              <a:rPr lang="en-US" dirty="0"/>
              <a:t>1. Get to know the market opportunities and product placement suitable for the target market.</a:t>
            </a:r>
          </a:p>
          <a:p>
            <a:r>
              <a:rPr lang="en-US" dirty="0"/>
              <a:t>2. Make it known that the chosen market uses resources. and how much budget</a:t>
            </a:r>
          </a:p>
          <a:p>
            <a:r>
              <a:rPr lang="en-US" dirty="0"/>
              <a:t>3. Choosing the right marketing mix tools get the best results</a:t>
            </a:r>
          </a:p>
          <a:p>
            <a:r>
              <a:rPr lang="en-US" dirty="0"/>
              <a:t>4. Make it possible to improve and change products according to the needs of the target market.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9228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pPr marL="0" indent="0">
              <a:buNone/>
            </a:pPr>
            <a:r>
              <a:rPr lang="th-TH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938217"/>
              </p:ext>
            </p:extLst>
          </p:nvPr>
        </p:nvGraphicFramePr>
        <p:xfrm>
          <a:off x="762000" y="2133600"/>
          <a:ext cx="7239000" cy="4191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313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076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910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Week</a:t>
                      </a:r>
                      <a:r>
                        <a:rPr lang="en-US" sz="2400" baseline="0" dirty="0" smtClean="0">
                          <a:effectLst/>
                        </a:rPr>
                        <a:t> 6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effectLst/>
                        </a:rPr>
                        <a:t>Chapter 3 Marketing Communication and Consumer Behavior</a:t>
                      </a:r>
                    </a:p>
                    <a:p>
                      <a:endParaRPr lang="en-US" sz="2400" dirty="0" smtClean="0">
                        <a:effectLst/>
                      </a:endParaRPr>
                    </a:p>
                    <a:p>
                      <a:r>
                        <a:rPr lang="en-US" sz="2400" dirty="0" smtClean="0">
                          <a:effectLst/>
                        </a:rPr>
                        <a:t>-Meaning of consumer behavior- Consumer Behavior Model</a:t>
                      </a:r>
                    </a:p>
                    <a:p>
                      <a:r>
                        <a:rPr lang="en-US" sz="2400" dirty="0" smtClean="0">
                          <a:effectLst/>
                        </a:rPr>
                        <a:t>- Analysis of consumer behavior</a:t>
                      </a:r>
                    </a:p>
                    <a:p>
                      <a:r>
                        <a:rPr lang="en-US" sz="2400" dirty="0" smtClean="0">
                          <a:effectLst/>
                        </a:rPr>
                        <a:t>-process of consumer behavior</a:t>
                      </a:r>
                    </a:p>
                    <a:p>
                      <a:r>
                        <a:rPr lang="en-US" sz="2400" dirty="0" smtClean="0">
                          <a:effectLst/>
                        </a:rPr>
                        <a:t>-Factors affecting consumer buying behavior</a:t>
                      </a:r>
                    </a:p>
                    <a:p>
                      <a:r>
                        <a:rPr lang="en-US" sz="2400" dirty="0" smtClean="0">
                          <a:effectLst/>
                        </a:rPr>
                        <a:t>- Consumer journey map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3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Consumer Behavior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h-TH" dirty="0"/>
          </a:p>
          <a:p>
            <a:r>
              <a:rPr lang="en-US" dirty="0"/>
              <a:t>Consumers, target groups and customers “Consumers” are groups of buyers. or those who are expected to buy which is a group with similar needs available everywhere “Target audience” is the segment of the market chosen by a company or marketer as their target customers, while “customer” is the person who buys or uses a product. The buyer is the consumer who chooses to buy products for themselves or others.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3294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</a:pPr>
            <a:r>
              <a:rPr lang="en-US" sz="4400" dirty="0"/>
              <a:t>Consumer behavior refers to the </a:t>
            </a:r>
            <a:r>
              <a:rPr lang="en-US" sz="4400" dirty="0" smtClean="0"/>
              <a:t>decision-making </a:t>
            </a:r>
            <a:r>
              <a:rPr lang="en-US" sz="4400" dirty="0"/>
              <a:t>process. This is a practice that is directly related to the purchase and use of goods and/or services.</a:t>
            </a:r>
            <a:endParaRPr lang="en-US" sz="44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9938"/>
            <a:ext cx="7772400" cy="823912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Definition of Consumer Behavior</a:t>
            </a:r>
            <a:endParaRPr lang="en-US" sz="48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6324600" y="6400800"/>
            <a:ext cx="2584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BD Merced" pitchFamily="2" charset="0"/>
              </a:rPr>
              <a:t>A. Veerapong Malai</a:t>
            </a:r>
          </a:p>
        </p:txBody>
      </p:sp>
    </p:spTree>
    <p:extLst>
      <p:ext uri="{BB962C8B-B14F-4D97-AF65-F5344CB8AC3E}">
        <p14:creationId xmlns:p14="http://schemas.microsoft.com/office/powerpoint/2010/main" val="32553698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questions used to find out the nature of consumer behavior are 6 W's and 1 H to find the answer is 7O's.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7162800" cy="3864936"/>
          </a:xfrm>
        </p:spPr>
        <p:txBody>
          <a:bodyPr>
            <a:normAutofit/>
          </a:bodyPr>
          <a:lstStyle/>
          <a:p>
            <a:r>
              <a:rPr lang="en-US" dirty="0"/>
              <a:t>Who is the target market </a:t>
            </a:r>
            <a:r>
              <a:rPr lang="en-US" dirty="0" smtClean="0"/>
              <a:t>?(occupants</a:t>
            </a:r>
            <a:r>
              <a:rPr lang="en-US" dirty="0"/>
              <a:t>) </a:t>
            </a:r>
          </a:p>
          <a:p>
            <a:r>
              <a:rPr lang="en-US" dirty="0"/>
              <a:t>What does the consumer buy ? </a:t>
            </a:r>
            <a:r>
              <a:rPr lang="en-US" dirty="0" smtClean="0"/>
              <a:t>(objective</a:t>
            </a:r>
            <a:r>
              <a:rPr lang="en-US" dirty="0"/>
              <a:t>) </a:t>
            </a:r>
          </a:p>
          <a:p>
            <a:r>
              <a:rPr lang="en-US" dirty="0"/>
              <a:t>Why does the consumer buy ? </a:t>
            </a:r>
            <a:endParaRPr lang="en-US" dirty="0" smtClean="0"/>
          </a:p>
          <a:p>
            <a:r>
              <a:rPr lang="en-US" dirty="0" smtClean="0"/>
              <a:t>Who </a:t>
            </a:r>
            <a:r>
              <a:rPr lang="en-US" dirty="0"/>
              <a:t>participate in buying ? </a:t>
            </a:r>
            <a:r>
              <a:rPr lang="en-US" dirty="0" smtClean="0"/>
              <a:t>(organization</a:t>
            </a:r>
            <a:r>
              <a:rPr lang="en-US" dirty="0"/>
              <a:t>) </a:t>
            </a:r>
          </a:p>
          <a:p>
            <a:r>
              <a:rPr lang="en-US" dirty="0"/>
              <a:t>When does the consumer buy ? (</a:t>
            </a:r>
            <a:r>
              <a:rPr lang="en-US" dirty="0" smtClean="0"/>
              <a:t>occasions</a:t>
            </a:r>
            <a:r>
              <a:rPr lang="en-US" dirty="0"/>
              <a:t>) </a:t>
            </a:r>
          </a:p>
          <a:p>
            <a:r>
              <a:rPr lang="en-US" dirty="0"/>
              <a:t>Where does the consumer buy ? (</a:t>
            </a:r>
            <a:r>
              <a:rPr lang="en-US" dirty="0" smtClean="0"/>
              <a:t>outlet</a:t>
            </a:r>
            <a:r>
              <a:rPr lang="en-US" dirty="0"/>
              <a:t>) </a:t>
            </a:r>
          </a:p>
          <a:p>
            <a:r>
              <a:rPr lang="en-US" dirty="0"/>
              <a:t>How does the consumer buy ? </a:t>
            </a:r>
            <a:r>
              <a:rPr lang="th-TH" dirty="0" smtClean="0"/>
              <a:t>(</a:t>
            </a:r>
            <a:r>
              <a:rPr lang="en-US" dirty="0" smtClean="0"/>
              <a:t>operation</a:t>
            </a:r>
            <a:r>
              <a:rPr lang="en-US" dirty="0"/>
              <a:t>)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0568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7916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th-TH" dirty="0"/>
              <a:t>อิทธิพลทางสภาพแวดล้อมต่อพฤติกรรมผู้บริโภค </a:t>
            </a:r>
            <a:r>
              <a:rPr lang="th-TH" dirty="0" smtClean="0"/>
              <a:t>(</a:t>
            </a:r>
            <a:r>
              <a:rPr lang="en-US" dirty="0" smtClean="0"/>
              <a:t>Environmental </a:t>
            </a:r>
            <a:r>
              <a:rPr lang="en-US" dirty="0"/>
              <a:t>Influences on Consumer Behavior)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951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Shows external environmental factors that affect consumer behavior.</a:t>
            </a: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316" t="42652" r="3157" b="25536"/>
          <a:stretch/>
        </p:blipFill>
        <p:spPr>
          <a:xfrm>
            <a:off x="228600" y="2514600"/>
            <a:ext cx="8866094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38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th-TH" b="0" dirty="0"/>
              <a:t/>
            </a:r>
            <a:br>
              <a:rPr lang="th-TH" b="0" dirty="0"/>
            </a:br>
            <a:r>
              <a:rPr lang="en-US" dirty="0"/>
              <a:t>Internal environmental factors affecting consumer behavior.</a:t>
            </a:r>
            <a:r>
              <a:rPr lang="th-TH" b="0" dirty="0"/>
              <a:t/>
            </a:r>
            <a:br>
              <a:rPr lang="th-TH" b="0" dirty="0"/>
            </a:b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0000" t="35166" r="12632" b="10565"/>
          <a:stretch/>
        </p:blipFill>
        <p:spPr>
          <a:xfrm>
            <a:off x="914400" y="2362200"/>
            <a:ext cx="7567448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74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Consumer Decision- Making Process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Step</a:t>
            </a:r>
            <a:r>
              <a:rPr lang="th-TH" dirty="0"/>
              <a:t> </a:t>
            </a:r>
            <a:r>
              <a:rPr lang="en-US" dirty="0"/>
              <a:t>1</a:t>
            </a:r>
            <a:r>
              <a:rPr lang="th-TH" dirty="0" smtClean="0"/>
              <a:t> </a:t>
            </a:r>
            <a:r>
              <a:rPr lang="en-US" dirty="0"/>
              <a:t>Problem </a:t>
            </a:r>
            <a:r>
              <a:rPr lang="en-US" dirty="0" smtClean="0"/>
              <a:t>Recognition</a:t>
            </a:r>
            <a:r>
              <a:rPr lang="en-US" dirty="0"/>
              <a:t> </a:t>
            </a:r>
            <a:r>
              <a:rPr lang="en-US" dirty="0" smtClean="0"/>
              <a:t>(Need </a:t>
            </a:r>
            <a:r>
              <a:rPr lang="en-US" dirty="0"/>
              <a:t>Arousal)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Step </a:t>
            </a:r>
            <a:r>
              <a:rPr lang="en-US" dirty="0" smtClean="0"/>
              <a:t>2 Information Search</a:t>
            </a:r>
          </a:p>
          <a:p>
            <a:pPr marL="0" indent="0">
              <a:buNone/>
            </a:pPr>
            <a:r>
              <a:rPr lang="en-US" dirty="0"/>
              <a:t>Step </a:t>
            </a:r>
            <a:r>
              <a:rPr lang="en-US" dirty="0" smtClean="0"/>
              <a:t>3 Alternative Evaluation</a:t>
            </a:r>
          </a:p>
          <a:p>
            <a:pPr marL="0" indent="0">
              <a:buNone/>
            </a:pPr>
            <a:r>
              <a:rPr lang="en-US" dirty="0" smtClean="0"/>
              <a:t>Step </a:t>
            </a:r>
            <a:r>
              <a:rPr lang="en-US" dirty="0"/>
              <a:t>4</a:t>
            </a:r>
            <a:r>
              <a:rPr lang="en-US" dirty="0" smtClean="0"/>
              <a:t> Purchase Decision</a:t>
            </a:r>
          </a:p>
          <a:p>
            <a:pPr marL="0" indent="0">
              <a:buNone/>
            </a:pPr>
            <a:r>
              <a:rPr lang="en-US" dirty="0"/>
              <a:t>Step</a:t>
            </a:r>
            <a:r>
              <a:rPr lang="th-TH" dirty="0"/>
              <a:t> </a:t>
            </a:r>
            <a:r>
              <a:rPr lang="en-US" dirty="0" smtClean="0"/>
              <a:t>5 Post </a:t>
            </a:r>
            <a:r>
              <a:rPr lang="en-US" dirty="0"/>
              <a:t>purchase Evaluation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7258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1022</TotalTime>
  <Words>398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AIM1202  Marketing Communication</vt:lpstr>
      <vt:lpstr>PowerPoint Presentation</vt:lpstr>
      <vt:lpstr>Consumer Behavior</vt:lpstr>
      <vt:lpstr>Definition of Consumer Behavior</vt:lpstr>
      <vt:lpstr>The questions used to find out the nature of consumer behavior are 6 W's and 1 H to find the answer is 7O's.</vt:lpstr>
      <vt:lpstr>อิทธิพลทางสภาพแวดล้อมต่อพฤติกรรมผู้บริโภค (Environmental Influences on Consumer Behavior) </vt:lpstr>
      <vt:lpstr>Shows external environmental factors that affect consumer behavior.</vt:lpstr>
      <vt:lpstr> Internal environmental factors affecting consumer behavior. </vt:lpstr>
      <vt:lpstr>The Consumer Decision- Making Process</vt:lpstr>
      <vt:lpstr>consumer market segmentation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สัมมนาการโฆษณา Seminar inAdvertising CAD4902</dc:title>
  <dc:creator>HOME</dc:creator>
  <cp:lastModifiedBy>TAO</cp:lastModifiedBy>
  <cp:revision>118</cp:revision>
  <cp:lastPrinted>2020-02-14T07:21:26Z</cp:lastPrinted>
  <dcterms:created xsi:type="dcterms:W3CDTF">2012-10-31T06:48:48Z</dcterms:created>
  <dcterms:modified xsi:type="dcterms:W3CDTF">2022-12-27T09:00:06Z</dcterms:modified>
</cp:coreProperties>
</file>