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56" r:id="rId2"/>
    <p:sldId id="401" r:id="rId3"/>
    <p:sldId id="431" r:id="rId4"/>
    <p:sldId id="432" r:id="rId5"/>
    <p:sldId id="435" r:id="rId6"/>
    <p:sldId id="436" r:id="rId7"/>
    <p:sldId id="437" r:id="rId8"/>
    <p:sldId id="440" r:id="rId9"/>
    <p:sldId id="445" r:id="rId10"/>
    <p:sldId id="456" r:id="rId11"/>
    <p:sldId id="459" r:id="rId12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672DB9-5821-4F01-8DB9-505BB3241A01}" type="datetimeFigureOut">
              <a:rPr lang="th-TH" smtClean="0"/>
              <a:t>27/12/65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27C07-221F-403C-ACA4-47E577A0B22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18453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BE7AE-2E8F-4227-A9FA-2EE8449FD751}" type="datetimeFigureOut">
              <a:rPr lang="en-US" smtClean="0"/>
              <a:pPr/>
              <a:t>12/27/2022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5DEAD-7080-4ECE-A6F0-17BFF46665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53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885BF1D-77DB-4450-9F51-92BE65E38762}" type="datetimeFigureOut">
              <a:rPr lang="en-US" smtClean="0"/>
              <a:pPr/>
              <a:t>12/27/2022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12/27/2022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7885BF1D-77DB-4450-9F51-92BE65E38762}" type="datetimeFigureOut">
              <a:rPr lang="en-US" smtClean="0"/>
              <a:pPr/>
              <a:t>12/27/2022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12/27/2022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85BF1D-77DB-4450-9F51-92BE65E38762}" type="datetimeFigureOut">
              <a:rPr lang="en-US" smtClean="0"/>
              <a:pPr/>
              <a:t>12/27/2022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12/27/2022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12/27/2022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12/27/2022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85BF1D-77DB-4450-9F51-92BE65E38762}" type="datetimeFigureOut">
              <a:rPr lang="en-US" smtClean="0"/>
              <a:pPr/>
              <a:t>12/27/2022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12/27/2022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12/27/2022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885BF1D-77DB-4450-9F51-92BE65E38762}" type="datetimeFigureOut">
              <a:rPr lang="en-US" smtClean="0"/>
              <a:pPr/>
              <a:t>12/27/2022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saritiaw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685801"/>
            <a:ext cx="7848600" cy="1600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AIM1202</a:t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/>
              <a:t>Marketing Communication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4876800"/>
            <a:ext cx="6400800" cy="17526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hlinkClick r:id="rId2"/>
              </a:rPr>
              <a:t>Isari Pairoa</a:t>
            </a:r>
          </a:p>
          <a:p>
            <a:r>
              <a:rPr lang="en-US" b="1" dirty="0">
                <a:solidFill>
                  <a:schemeClr val="tx1"/>
                </a:solidFill>
                <a:hlinkClick r:id="rId2"/>
              </a:rPr>
              <a:t>isaritiaw@gmail.com</a:t>
            </a:r>
            <a:endParaRPr lang="th-TH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MB. 086-358-3508</a:t>
            </a:r>
          </a:p>
          <a:p>
            <a:endParaRPr lang="en-US" dirty="0"/>
          </a:p>
        </p:txBody>
      </p:sp>
      <p:sp>
        <p:nvSpPr>
          <p:cNvPr id="15364" name="AutoShape 4" descr="data:image/jpeg;base64,/9j/4AAQSkZJRgABAQAAAQABAAD/2wCEAAkGBhQQEBAQEBIPEBAQDw8VFRQVDw8QFBQQGBAVFRUUFRUXHCYeFxkjGRQUHy8gJCcpLCwsFR8xNTAqNSYrLCkBCQoKDgwOGg8PGiolHyQtKTAvLCwsLSwvKjU0LCksLy0qKi4sMCwpLCwwLCwsKSwpNCwsLCwqKSwpLCwpLCkpLP/AABEIAMMBAwMBIgACEQEDEQH/xAAbAAABBQEBAAAAAAAAAAAAAAAAAQIEBQYDB//EAD8QAAIBAgQCCAMFBwMEAwAAAAECAAMRBAUSIQYxEyJBUWFxgZEyocEHI0JSsRRicoKS0eGisvAzY8LSFmSj/8QAGwEBAAIDAQEAAAAAAAAAAAAAAAEFAgMEBgf/xAAzEQACAgIBAwEFBgUFAAAAAAAAAQIDBBESBSExQRMiYYHBMnGRodHwFSMkUbEUM0Lh8f/aAAwDAQACEQMRAD8A9xhCEgBCEIAQhCAEIQgBCEIAQhCAEIQgBCEIAQhOdarpEA6Qkb9s8PnF/bB3GTojaJEJwGLHjHDEr3xobR1hOYrr3iOFQd495BI6ES8WAEIQgBCEIAQhCAEIQgBCEIAQhCAEIQgBCEIAQhCAEIQgBCEIAQhCAEi408vWSpDxx3HlJXkh+CNeES8S8zNYt4l4l4l5JA68NUZeF5AJGFqHWB3yylXgReoPAGV/EfFJwtVEVA4td+d7HlaZQrlZLjEwtvhRXzn4NJCVOR8Qri9ZRGVU07m25IvYDnLaYTg4PjLyba7Y2x5we0EIytVCqWPJQSZisx4qcsQpKjuE2048rn7pzZebXipOfqbiEzfD+fNUYI5vfke280kwtqlVLjI2Y2TDIhzgEIQmo6QhCEAIQhACEIQAhCEAIQkCvnVJDYtv4bzKMXLwjCdkK1ub0T4Tlh8UtQXQgidZDWuzMk1JbQQhCQSEIQgBIGNPW9BJ8wXGlKtWqsgqClTpFaqlNYqMyAKabkECxNQ2t3TTdfChcpmyur2j1vQ3H/aFhqYbQXqsFqbBWQakNipLWt52tM3mP2g16jAUbUFFWjYgKzlWQlkfVceo7paYHhqhSqA6TUK1641VDqvS6LUQV+E9Yje19pWYjhBCFakzU3CYVrEl0atUZlJN7lQNtlsN+UrP4pGb13SLeqvErf2W/i+/5FhlP2mKwH7VT6MlWYsl2UIDYXX4r3HZNZgc3pVxelUR9gSAesoIuNSndfWeQZnkdagGvTZlCMiug6QNoq9drLdlUcrsBzk/D8M4guSR0IGJo6rvZjTZgisum4bmdiROqOckttpozyOn40lyrlx8/Ffh5PQMz4xw1AdaqrsadR1VOvrCgkgMOqDt2kSgbirEYxlp4amaFDEUXCV3VrpVUOTZlJU/Dy585wyvhGlQalqvVqJiaqBiLIydEzEGnci97j0khMX0fQqoAUHEuAAAADUIFgOW1Qzjt6lKfar9+TjmsbH+ynJ/3f0X4eTZcGU3FACs/S1F1Kz/AJiHO/lJmfZEuJS9rVFHVPL+U+EbwvTth1Pad/ff6y4l5XKUNPffsVVsY2qSkuz2eW4PMHwdYkDQL2Zbcj2giehZdnVOsgYMFNtwSBY+vOQ+IOGlxI1LZaoHPsYdzf3mTfJq9LqlHUcr/Evut5aSdWTFNvUighHIwJtRXKD/AH8jeY9Omo1EQglkIFiDv2Ty7GIVdtZC2JuG2K+Bk6niHQ7MysO4kbxlfH1WcO7pUK8hVw+Hqj3K6v8AVN9FU6G+PdfgceXk1ZaXtE4tfP8AQv8Ag3AFiKu+gcja1z4d82cx2W8bWstdEHIaqYI/0m9vea6jWDqGU3DC4M4MxWOfKa0XPTJY6r4Uy3rz6P8AAfCEJxFqEIQgBEJimY3Ps7YsQCQoOwm+iiV0tI48zMhiw5SNgtQHkQfWOnm2GzxlYEMR6zcZLmgxFPUPiRtLfxaQf0Im3IxZU9zRhdRhldktMsYRLwvOQsyHnFYpRdhztPK8dmx1HftnrONZNJV+TAi252nlGf8ABtfpWagFrozbBatOkR/EKhHyJllg2RgnsoerY07mnH8C+4PzhjWpoLkOSD4CxN/eegzJ8F8InCqHrFWq22CnUFvz63aZq5zZU4zsbid/T6Z00qMxZFx2YLRF2PkO2SZ57xlmhWs6luXIdw0rt87+sxx6lbPizLOyHj1c4ruaelxShNiCB53lzSrBgGUggzxujmR1T0Xg/EM6VL/CClvPTv8ASdWXixrjyiVvTeoWXzcLDQzG5sdVar50F/qxJB+SzZTO4nAqzM1rEte4JG97g7SgzMSWTFJPWj0cLVW+5QV3IVz/ANvMD69KFX5Tvp+809n7TTX0TD6/1EmVMqFiAxAsRvY9Um59zIxZFa5clg7NsABcpp7e4Sq/g2VLtBJ+fD/XRNnUKKu9j0Qn61Ikczg6xHnXa4+ayRVN3cf/AGqKjySktUfMGH7LZRouy6cKnZcLTqFmJHiD2d05VatiGIItVrOdjy0lE9wR7Tjtw76m1KDXy+ZvhkV2R5QkmiNUzAJoJ7Di6n/6EA/0uZU08QpKJbdcPTH8zE3/ANgkTH4k6dJvcYZV/ma4PrcCLlPXxAH/AHEHoFB/8p1U469f33/7OC2+TlpfvwevZPT00UHh/iTZxwq2RR+6J1npn5Ml4FiQhIJPNOI3FOtXPL7xvmSZRPiSdzffkLWHnaXPFjXr1PGsfkT/AGlGzXJ9J6aj7CPn+X/uyXxZzoZhrrVaR501otf+MP8A+nznqXBmI1YYD8rEek8xwuD/AOtVHM1ACf3VAA+d56BwFU+7YeJ+k5cv3qH8GWHTv5eZHX/KP0X1RrIRLxZRHsBIQhJAGefcR4Mo7A7cyPEd83OMxgpi55nkJms3xaVlIqL0gANgAAw/hOxB9Z24kpwfJLsVHU4VXR4Semjz7G4opcjsBN7iehfZvh6gwnS1QVNdtSqRYhANINvGxPlaY/LM2weHrFqmBxLMDsz1Fq28kZrT0vKs8pYhQaZIuPhZSjexm/MsnNa4vRy9Lopqlvmm/wCyLGR8djBSXUeZ2A7zYn6TveYnN89LY2thmNlpqgpjb4igZj5m4HpK+qKlNJlzkWOFUpR8jMdnzFidRkHFUqOMGjEIr/law1qfA/TlIONveQXzDow7X+Fe/e/ZPROmCh2PDRybpW9yRg8yGDZlSpVupt/1G0+HV5T0ThfO/wBqo6z8atpbx2BB+fyng2Y570mKqjYWIAsQQRaeg/ZRnH3tWix+NAy+ak3+TH2lfkRjZXyXlF7hSspvUZN6f7X6Hpz1AoJOwExHGvDqY0irRqaKygAhtSpUA5X22bx8u4Tjx7xccPiKeGXVc0VqDeytqd1377aOXj7VuTYupjA5clKS9Vjvct+Vd+drb9l5oopaXtEzszMqPJ1SjtFblHA2LqVQrUxTRWBNRq1MrYHsCMSfaerZVlq4emKa7nmT3tMBRyLC02LIKysfxDEVFPyMukzWpQQMjvVpr8Qc6mA8+0eM23122JbZzYuTj1NuK/Pf0X5GxvOFTCK3ZY+ETD4oVER15OoI9RFNa0rNaL/aa2YzNc4KhwbBRUqKCOZCvZb+/wApn2xhJ9ZNz7L2q0UXS4dqyEEC+kkNcsPy72PnfsmbbXh30V1dWJsLqdz+6eTekucGyKjp+TyvV6LJz5Lwa7KsQezumgKgykybKKlSi7FWolqb6NQsxOk6Tbs3mcyPMClXDNc6OmVXW5sUYgbjkbXJ9Jy5lkZT90selUTrq9/1NvWwCN8SKfNQZHoZFRR1dUCsD2bb99p1zasy4jRTIVAqXFr9YliT7afaSOGan7RRWu9h95UAA5EK2kE38jOJqL7tFpxezSLsAO4RbznrhqmJuOl4ExmqRszr6aNVu6m3vawhLb0RKWk2eZZ3X11CdzdnblfmT/eVlP6yficQFNyL7ge5A+sZiqFjcT00GlqJ8/ug5bsLLKMAXweJt8QRnHpUufkDL/gRSAdQKk6ufdtG8H4NXpPTYXV6diPAmS+FsLVR3WqpUU2Kg2sCLW27++V91nu2Q+ZeY9P8yi1L01/6aeES8SVB6UW8ZVrKg1OyqO9iFHuY68xf2huQ+Fvun323Zr6m/na/zgktuKqmmkK6jWFDfCeY0kix8xb1mUwfEVCqNnCk9jbfPlK2kwsQjPTDcwjFQT3leR9RM/U4IcG+GrfyOLj3E7Kb+C0yry8N2S5RNXmONUHqsjNa9gVJA75VjOXVwymxBuD49kx+brXwtRenQ06yC4PMOnbY9olhTxwqItReTD2aW1dsZrR5u/GnVLl3/Q96y7GitRpVV5VKaN7i9pjuJuFxXxjV1r9H1KYIVA56Rbi5OoW6unbwkfg/iO2XV03L4QM1hct0BbUSo53W7j0E6UKq6futOk73XtuL3J5km9995V14/vtN+D0F+c1XFpb2u/6FbnWBq00LipSa176m6H2Jv7XmNxFcuR0i9TUC2ncHwLDa03WZZYlcfeKGI5HtEpqOQU6T6gzKR+Xqn3EsPZzlHjy/Ipf9RTCfLh+ZgeI6WvGLUSwNRdrWALAbD12EsuF8zNOslZWKGnZgbXv4Ed3OaLinK6eIQuiqMTRGtGGxfTuUe3O4Fr8wZg6WJUMWQnS41eR7R7k+845xlUnFltVZXktTj6G54qqvmVSjW6SilSijKPu2XUCSRfrG3M+80mWIaWDoISLhCTblqJNz7zy9MxI3uAJtOFc+FWk1N2BNM7WYE6T4c7X7fGTiySlpmvqVblXuPks2rG8scC2oMv5lI9xK12X8wtI+Y8SUsLTJuGqOCEW9ifHwEtbpR4HmcWuftdG14TzDXhVAN+jd19AxI/WcOJOJlw5WmxAZwWtvfQDbYefb4TDfZ5xSKJqUqmoqw1DSLkNf/MjfaXXqV6+HrUKdYrTpgE6L2Oskiwvta0pHFRu2/B7KMpWYuo9n4NIvEob4bGV2IxmJL6qWKKC/w6EUepA3mNw+aLyJ0ntBllhcyI2DXHZc3t4yyUapeiKGU8iHiTN7lWcVyLVWB/eBsbysp8Khma1ZijNq06QGXe+x/wASny/NvvBTJ61gfSazL6nWXx2mu7FrcW4m3G6jkQsjGx9vidMRXOqtUO+kOf6aYH0lvwkujBYcd6av6mLfWVWIyio1OqgK3qBwGN9tR7R5Ey2y7DNTpol/gRV9haU56lFwHjw8hqDOoMgkkB5VcUYjThmH5mVfnf6Sbrmc4zxdkppftZvlYfqZvojysSOTMs4USfwMnRpdJXpp+9f25fMiWnEVAJXqKOQbb1AP1nHhGnrxWrsW3/t9BJPFFS+Iqea/7Flty/qOPwPNOGsLl/eX0ZfcGnq/yfWacGZXg82X+T6zSh5WZa/msv8Apj/pona8IzVCcpZDyZneOsB0uDdh8VAioP4QCH/0kn0l+WjHsQQdwQQR3jtkDZ4zTrydgsbpYHxEiZzl5w2Iq0d7I3VPfTO6n2NvMGRkqyDIuvtMpCvg6dUWLU7H07R7Xnm3DtY6zQ7Kh6vg3YfaemO3T4R6Z3IBnleX1eixKX2NOqFPkTYH2M6qZuK7HBk0qbXLwz0nKsnqYaqtZGFQEMrp8Oukws6/UeIEzVeviMG5Oiqqkk6gCQLm55X2uTNXhsdsJPp4wHZgDMFfPe2Zyw6nHilpGay7jzULNpb5H5bfKNbiYVazU2ATloYHZvAzQvwjhcW3WQIx/EvVb3EwXHHDb5dVVdRqJzR+Rt2q3jynbVllVkdMXr3X+C9XF6W9bGYDEZYaVatd+qtR9Kk/hJuPkR7TT4bHdLTWp2kWb+LvlbnlEalxJJ2Uoy/h1aSAxHiD8hNmX78FNehp6Y/Y2OuXqbL7OsjRE/aqyaqji9Mso0005Ai/N23N+wW7bzXY3on3dFcjl1QWHkeYmP4f4sBp0aVa2oUksw2GjdVuO8abGaSnVVxdSCPA3mVdUHFGq/JuhN7Rkc1qqKvVoYlV7fvgf9JH1kV+GDiKdToqoeoai1EWoppEELbTquynbUL3HObarRB5gGcqJVDsADN7x1NeWckeoSqf2UvkecYajVwtY06yPSfTcBhzF+ankw35i80eEz5h2+80WZ4AYqk1JrXIJQ23SpbYg9ncfAzzajij27HtHcZXX1uuXf1LzCyI3w93to2xxdGsLVqdN/NQZy/+KYaob0nqUSe5tQ9mmew+LtLXCY8giaU2vB1ySl2ktnLiPhuvgjRr3FSlYL0i3+IEldS9lwSJq8pxepFcdwMkV8QKuCZXGpQVJHetxf5XlBwyxQPRbnRqMndsDsfa07sWxy3GRT9SojBRnA9KpPqUEdoBnQGVeU4waLMQLHa/jLSV1sOEmi7x7lbWpfAXXA140iNKzA3nPEZgFBJ5CY3ibMFrG4bZQNiLWM2FXDhgQRcGU+I4ZpMb6PmbTpx7IVvk/JX5tFl8eEWteuyk4Sxq02Yki5B7e+30Ej5pjS9Vj+Yk+55S0xWStT3pUwee1gfkech4bAk/HSqggi3UYA+p/vO6icXJ2tlTm1zjCOPBP79dmafhw6U/lWXqVpQZXRcfEunuF7+8uKaGV18lKbkXeHB10xg/QmCpCcgsJoO07loxnjGecXqSCTGfaLhRroVRzKOhPgpDD/c0xo35G89D4pN1osfw1hfyZWH62mTbBUhjnSoo6OphyRYlbOrruLcjYmQzJDMlxWltJ5NtMFx/kjU8R0tK4JO9u7sM3NagtKoulyyFgN7agb7XtsRGcbUQKaVCOYHqeyEQyBkuYGpRpsdmKi47mtv85a08TMjkWMbU6sAO1QPn9JfrUkEo0OW46zDeQ/tUp9Lh0qfl/wCf3kKhiLES0z1enwTDmQD+kyi9MxmuUdHmmSV9N6Z5ODb+MXtPRsLwbQq0NNQsWdRqOoi58uzeeUJXsTuAyncdzCet5TmF6akHmoPynRbY9JJ9jix6Y83KS79imzL7OqyBThnVxTUqA2zEatQBI2237O2VDYzE4U2rU6qW/FYkf1CekUMwkwYhHFnAIPeJhC+UTZdh12GCwPFxYDrA+gnfA58WrNSqaQbjSRtcFQwv6H5GaevwBhcSbqvROfxIdO/iORmG4yyCrl+JpBjqVlVVqD8Vj1SR2EbDyvO+rL395TZHS9J+q/wbSlzDc7WtudvSeaZ9huixeITs6Z2H8LnWvyYTfZNjulpK3eN/PkZnuP8AAgGlieQa1J/4gCUPquofyibcyPKCkjl6VP2dzrfr9DOUq0nYbEcpV0z3ESXSlWeja7m6wFfVhqq/uH9JGSsgxAqIyt0yWYBlPWXkbDvBt/LG8OVLqy96zJZTkzpiajKWulR7aiSApNxz7LGZ1Wezls1ZOP7evij0vLvvKqKfhLC/pvNkJg+GccGxCKdJChyWsQAQtxvN0pmzJuVrTj4NHT8WWNGSnrbZ0AhpgI8TlLIZoiGlO1ooEgaI/QQGHknTF0wTo4pStOyrFCxwEE6HCEBCCSK5kaq0k1JErCYmRS59T6WmUBsdSsD4qwP/ADzmTzbL3qVadQHRoBBtuTcWt5Tb4ijeVtbCSAYrF4VgLm5tY+xvJfF414JG7tJ+cusTluoEHtBErcwy13w3QbXtbVva3faSDFZbQ++S3aSPlL2u4RtL3Q9moFQfInYwGTdCA3MqVN/USbxjvh6L/lemfTUIYREA7pc5XV1IyHtExjZhpN028Ow+k0nCuYCs1uTLa4+ogHnHEuRacU1luGO/ge+bXhfEEUEQndAF9ht8pw47UUqvLrG9pVcL409I6E3uAR+h+klkLybyniZLpYuUqVJ3StMTI1OWY+zDeR/tJTpaFJ7XNOrSI/qAPyJlZg8TYiWfEP3uEcdyzKL00zCa3FozeUfdV6tH8JPSJ5E9YehlzmOCFejUon8a9U91RSGQ+4EzoxS2pVdaF6dtViOsh2bbn3N6TRdNcC0vavfhwZ4zK3TarY/eeecSZNXpaKzhVBYrdSD1iLgOBvewPsZV4XMWU9cXHeOc9A4wwmvDU7cxWB8+o4mJqZfa8qr4KubjE9NiXSvpU5+WbfhRQ41DkRMxmOdF8Y2Hp7IrEOe1m228t5p+Cxal/J9JnsPw6WrmuuzM7HwNzeaWdcV2NhSrtTGHFNQxKsLE2ABtcn+02mExOoC/OZXLsISUZvwqQB5kG/ymjw4jfbRi4+9stEadFkak07qZBkdRHARojxBIoEW0QRwgkLRbQigQAhHQgENxOLpJRE5ssxMiC9KR6lCWLJOLU4BVVcPIdXCy7anI1WjAM7jMEGVlPJgRKfOMuarR6Enb81t7eU11XDyHVwkAwD8O6eUl8M0OixFvzL+h/wAzT1sFID5aVqJUXfSTcdtjbl7QCg+0Kleuh71P0lHkmDtXQ99x7j/E1XFGXtiKlMqDZQbk7dnISFRwHRMh7nX9bSSPUsGUA2uL90XTJPF1Bf2bpAqhxbrAANbz5zMrmjIeqdQ7jv7GYmRoaT2M0OHfXRZT3TIYDOEqnSeq3ce3yM1uU0za3hAPHa+TuMTWpF6llqMQutwNBN12v3G3pPRspxLrSXplChVA1FrXsOZHfInED0sNUatUALcgLC5PdIvD+ZHGVA9QDQG6qW2A8u+b4Wyh3izltxq7u01ss8xxZqp1F1qKtMC3PSVa5Hfvb3kOtkpcEDa4lni8WyV3p0kuTo3vpVRbw3v4fOW2Cw5sL7mTN8km33MKo+zbilqPoVeQ4F6VMoVudNgQRY7ePKWWX5ToVQbEgC/naWlKhJdOjNR0bOGHw9pOppHJTnZKcEjqYkhBOaJOqiAPWdBGKI8QSOEcIgiwBRFEBFgCwhCQDiRGETqRGkSDI4FZzZZIIjCsAisk5PTkwrGMkAgPRnB8PLI04xqcAqHwsjvhZdNSnF6EAoauElbmOWllOn4gVI7OTA/Saiph5Fq4aAZbPwXwppgHWRa1jzmXTJ3A609Fq4SQ6uB8IBhHy4ieh8HuWopq3Onn2ynxOBt2Sz4Qf7sDz/WGDI8Y4I1sVU7QtgB3dphwpgmoNZgbXNiBeX1bD68RW/jH+0S2weX27JJBwwuCLVKlQi2phbvsBz/WXFChOlDDyZToyTBoZTpySiRVpzsqQNCKk6qsVVjwIJ0AWPAgBHgQSKBHAQAiiAKBFEAI4QAgIRRIAsIRYByIiER5ES0gyOZEaROtohEA5FY0rOxEbpgHApGlJIKxpWARmpzm1KSysaUgEFqU4vh5ZGnGGlAKp8LOD4K8ujRidBIJKFsrB7ImFyMUySh0gk3Fri5527pf9BE6KAUtDJFQsRclmuSe0/TlJiYS0nilHCnMjFkVaE6rSncU48JJIOSpOgSPCRwWAMCx4WOCxwEAaBHARQI4CAIBHWgBHSAIIsIogAIsIsAIQhBI2JCEgkIhiQgAYkIQBLRLQhAGmJaEIAERtoQgBpiWhCQSFo0rCEkgNMUCEIIFtHgRISSB1osISQLHAQhAFtCEJAHQhCAKIsIQBYQhACLCEA//2Q=="/>
          <p:cNvSpPr>
            <a:spLocks noChangeAspect="1" noChangeArrowheads="1"/>
          </p:cNvSpPr>
          <p:nvPr/>
        </p:nvSpPr>
        <p:spPr bwMode="auto">
          <a:xfrm>
            <a:off x="0" y="-904875"/>
            <a:ext cx="2466975" cy="1857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228600"/>
            <a:ext cx="27432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</a:rPr>
              <a:t>Week   6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consumer market segmentation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7162800" cy="160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consumer market</a:t>
            </a:r>
            <a:r>
              <a:rPr lang="th-TH" dirty="0" smtClean="0"/>
              <a:t> </a:t>
            </a:r>
            <a:r>
              <a:rPr lang="en-US" dirty="0"/>
              <a:t>Refers to buyers (individuals, consumers/households) who purchase goods and services. for personal use or use within the household which is considered the final consumption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6706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Benefits of Market Segmentation</a:t>
            </a:r>
          </a:p>
          <a:p>
            <a:r>
              <a:rPr lang="en-US" dirty="0"/>
              <a:t>1. Get to know the market opportunities and product placement suitable for the target market.</a:t>
            </a:r>
          </a:p>
          <a:p>
            <a:r>
              <a:rPr lang="en-US" dirty="0"/>
              <a:t>2. Make it known that the chosen market uses resources. and how much budget</a:t>
            </a:r>
          </a:p>
          <a:p>
            <a:r>
              <a:rPr lang="en-US" dirty="0"/>
              <a:t>3. Choosing the right marketing mix tools get the best results</a:t>
            </a:r>
          </a:p>
          <a:p>
            <a:r>
              <a:rPr lang="en-US" dirty="0"/>
              <a:t>4. Make it possible to improve and change products according to the needs of the target market.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9228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  <a:p>
            <a:pPr marL="0" indent="0">
              <a:buNone/>
            </a:pPr>
            <a:r>
              <a:rPr lang="th-TH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938217"/>
              </p:ext>
            </p:extLst>
          </p:nvPr>
        </p:nvGraphicFramePr>
        <p:xfrm>
          <a:off x="762000" y="2133600"/>
          <a:ext cx="7239000" cy="4191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313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076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9100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Week</a:t>
                      </a:r>
                      <a:r>
                        <a:rPr lang="en-US" sz="2400" baseline="0" dirty="0" smtClean="0">
                          <a:effectLst/>
                        </a:rPr>
                        <a:t> 6</a:t>
                      </a:r>
                      <a:endParaRPr lang="en-US" sz="2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effectLst/>
                        </a:rPr>
                        <a:t>Chapter 3 Marketing Communication and Consumer Behavior</a:t>
                      </a:r>
                    </a:p>
                    <a:p>
                      <a:endParaRPr lang="en-US" sz="2400" dirty="0" smtClean="0">
                        <a:effectLst/>
                      </a:endParaRPr>
                    </a:p>
                    <a:p>
                      <a:r>
                        <a:rPr lang="en-US" sz="2400" dirty="0" smtClean="0">
                          <a:effectLst/>
                        </a:rPr>
                        <a:t>-Meaning of consumer behavior- Consumer Behavior Model</a:t>
                      </a:r>
                    </a:p>
                    <a:p>
                      <a:r>
                        <a:rPr lang="en-US" sz="2400" dirty="0" smtClean="0">
                          <a:effectLst/>
                        </a:rPr>
                        <a:t>- Analysis of consumer behavior</a:t>
                      </a:r>
                    </a:p>
                    <a:p>
                      <a:r>
                        <a:rPr lang="en-US" sz="2400" dirty="0" smtClean="0">
                          <a:effectLst/>
                        </a:rPr>
                        <a:t>-process of consumer behavior</a:t>
                      </a:r>
                    </a:p>
                    <a:p>
                      <a:r>
                        <a:rPr lang="en-US" sz="2400" dirty="0" smtClean="0">
                          <a:effectLst/>
                        </a:rPr>
                        <a:t>-Factors affecting consumer buying behavior</a:t>
                      </a:r>
                    </a:p>
                    <a:p>
                      <a:r>
                        <a:rPr lang="en-US" sz="2400" dirty="0" smtClean="0">
                          <a:effectLst/>
                        </a:rPr>
                        <a:t>- Consumer journey map</a:t>
                      </a:r>
                      <a:endParaRPr lang="en-US" sz="2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134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Consumer Behavior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h-TH" dirty="0"/>
          </a:p>
          <a:p>
            <a:r>
              <a:rPr lang="en-US" dirty="0"/>
              <a:t>Consumers, target groups and customers “Consumers” are groups of buyers. or those who are expected to buy which is a group with similar needs available everywhere “Target audience” is the segment of the market chosen by a company or marketer as their target customers, while “customer” is the person who buys or uses a product. The buyer is the consumer who chooses to buy products for themselves or others.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3294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Monotype Sorts" pitchFamily="2" charset="2"/>
              <a:buNone/>
            </a:pPr>
            <a:r>
              <a:rPr lang="en-US" sz="4400" dirty="0"/>
              <a:t>Consumer behavior refers to the </a:t>
            </a:r>
            <a:r>
              <a:rPr lang="en-US" sz="4400" dirty="0" smtClean="0"/>
              <a:t>decision-making </a:t>
            </a:r>
            <a:r>
              <a:rPr lang="en-US" sz="4400" dirty="0"/>
              <a:t>process. This is a practice that is directly related to the purchase and use of goods and/or services.</a:t>
            </a:r>
            <a:endParaRPr lang="en-US" sz="44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9938"/>
            <a:ext cx="7772400" cy="823912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Definition of Consumer Behavior</a:t>
            </a:r>
            <a:endParaRPr lang="en-US" sz="48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6324600" y="6400800"/>
            <a:ext cx="2584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BD Merced" pitchFamily="2" charset="0"/>
              </a:rPr>
              <a:t>A. Veerapong Malai</a:t>
            </a:r>
          </a:p>
        </p:txBody>
      </p:sp>
    </p:spTree>
    <p:extLst>
      <p:ext uri="{BB962C8B-B14F-4D97-AF65-F5344CB8AC3E}">
        <p14:creationId xmlns:p14="http://schemas.microsoft.com/office/powerpoint/2010/main" val="32553698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954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questions used to find out the nature of consumer behavior are 6 W's and 1 H to find the answer is 7O's.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90800"/>
            <a:ext cx="7162800" cy="3864936"/>
          </a:xfrm>
        </p:spPr>
        <p:txBody>
          <a:bodyPr>
            <a:normAutofit/>
          </a:bodyPr>
          <a:lstStyle/>
          <a:p>
            <a:r>
              <a:rPr lang="en-US" dirty="0"/>
              <a:t>Who is the target market </a:t>
            </a:r>
            <a:r>
              <a:rPr lang="en-US" dirty="0" smtClean="0"/>
              <a:t>?(occupants</a:t>
            </a:r>
            <a:r>
              <a:rPr lang="en-US" dirty="0"/>
              <a:t>) </a:t>
            </a:r>
          </a:p>
          <a:p>
            <a:r>
              <a:rPr lang="en-US" dirty="0"/>
              <a:t>What does the consumer buy ? </a:t>
            </a:r>
            <a:r>
              <a:rPr lang="en-US" dirty="0" smtClean="0"/>
              <a:t>(objective</a:t>
            </a:r>
            <a:r>
              <a:rPr lang="en-US" dirty="0"/>
              <a:t>) </a:t>
            </a:r>
          </a:p>
          <a:p>
            <a:r>
              <a:rPr lang="en-US" dirty="0"/>
              <a:t>Why does the consumer buy ? </a:t>
            </a:r>
            <a:endParaRPr lang="en-US" dirty="0" smtClean="0"/>
          </a:p>
          <a:p>
            <a:r>
              <a:rPr lang="en-US" dirty="0" smtClean="0"/>
              <a:t>Who </a:t>
            </a:r>
            <a:r>
              <a:rPr lang="en-US" dirty="0"/>
              <a:t>participate in buying ? </a:t>
            </a:r>
            <a:r>
              <a:rPr lang="en-US" dirty="0" smtClean="0"/>
              <a:t>(organization</a:t>
            </a:r>
            <a:r>
              <a:rPr lang="en-US" dirty="0"/>
              <a:t>) </a:t>
            </a:r>
          </a:p>
          <a:p>
            <a:r>
              <a:rPr lang="en-US" dirty="0"/>
              <a:t>When does the consumer buy ? (</a:t>
            </a:r>
            <a:r>
              <a:rPr lang="en-US" dirty="0" smtClean="0"/>
              <a:t>occasions</a:t>
            </a:r>
            <a:r>
              <a:rPr lang="en-US" dirty="0"/>
              <a:t>) </a:t>
            </a:r>
          </a:p>
          <a:p>
            <a:r>
              <a:rPr lang="en-US" dirty="0"/>
              <a:t>Where does the consumer buy ? (</a:t>
            </a:r>
            <a:r>
              <a:rPr lang="en-US" dirty="0" smtClean="0"/>
              <a:t>outlet</a:t>
            </a:r>
            <a:r>
              <a:rPr lang="en-US" dirty="0"/>
              <a:t>) </a:t>
            </a:r>
          </a:p>
          <a:p>
            <a:r>
              <a:rPr lang="en-US" dirty="0"/>
              <a:t>How does the consumer buy ? </a:t>
            </a:r>
            <a:r>
              <a:rPr lang="th-TH" dirty="0" smtClean="0"/>
              <a:t>(</a:t>
            </a:r>
            <a:r>
              <a:rPr lang="en-US" dirty="0" smtClean="0"/>
              <a:t>operation</a:t>
            </a:r>
            <a:r>
              <a:rPr lang="en-US" dirty="0"/>
              <a:t>)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0568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7916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th-TH" dirty="0"/>
              <a:t>อิทธิพลทางสภาพแวดล้อมต่อพฤติกรรมผู้บริโภค </a:t>
            </a:r>
            <a:r>
              <a:rPr lang="th-TH" dirty="0" smtClean="0"/>
              <a:t>(</a:t>
            </a:r>
            <a:r>
              <a:rPr lang="en-US" dirty="0" smtClean="0"/>
              <a:t>Environmental </a:t>
            </a:r>
            <a:r>
              <a:rPr lang="en-US" dirty="0"/>
              <a:t>Influences on Consumer Behavior)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9519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Shows external environmental factors that affect consumer behavior.</a:t>
            </a:r>
            <a:endParaRPr lang="th-TH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6316" t="42652" r="3157" b="25536"/>
          <a:stretch/>
        </p:blipFill>
        <p:spPr>
          <a:xfrm>
            <a:off x="228600" y="2514600"/>
            <a:ext cx="8866094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38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th-TH" b="0" dirty="0"/>
              <a:t/>
            </a:r>
            <a:br>
              <a:rPr lang="th-TH" b="0" dirty="0"/>
            </a:br>
            <a:r>
              <a:rPr lang="en-US" dirty="0"/>
              <a:t>Internal environmental factors affecting consumer behavior.</a:t>
            </a:r>
            <a:r>
              <a:rPr lang="th-TH" b="0" dirty="0"/>
              <a:t/>
            </a:r>
            <a:br>
              <a:rPr lang="th-TH" b="0" dirty="0"/>
            </a:br>
            <a:endParaRPr lang="th-TH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0000" t="35166" r="12632" b="10565"/>
          <a:stretch/>
        </p:blipFill>
        <p:spPr>
          <a:xfrm>
            <a:off x="914400" y="2362200"/>
            <a:ext cx="7567448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74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Consumer Decision- Making Process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Step</a:t>
            </a:r>
            <a:r>
              <a:rPr lang="th-TH" dirty="0"/>
              <a:t> </a:t>
            </a:r>
            <a:r>
              <a:rPr lang="en-US" dirty="0"/>
              <a:t>1</a:t>
            </a:r>
            <a:r>
              <a:rPr lang="th-TH" dirty="0" smtClean="0"/>
              <a:t> </a:t>
            </a:r>
            <a:r>
              <a:rPr lang="en-US" dirty="0"/>
              <a:t>Problem </a:t>
            </a:r>
            <a:r>
              <a:rPr lang="en-US" dirty="0" smtClean="0"/>
              <a:t>Recognition</a:t>
            </a:r>
            <a:r>
              <a:rPr lang="en-US" dirty="0"/>
              <a:t> </a:t>
            </a:r>
            <a:r>
              <a:rPr lang="en-US" dirty="0" smtClean="0"/>
              <a:t>(Need </a:t>
            </a:r>
            <a:r>
              <a:rPr lang="en-US" dirty="0"/>
              <a:t>Arousal)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Step </a:t>
            </a:r>
            <a:r>
              <a:rPr lang="en-US" dirty="0" smtClean="0"/>
              <a:t>2 Information Search</a:t>
            </a:r>
          </a:p>
          <a:p>
            <a:pPr marL="0" indent="0">
              <a:buNone/>
            </a:pPr>
            <a:r>
              <a:rPr lang="en-US" dirty="0"/>
              <a:t>Step </a:t>
            </a:r>
            <a:r>
              <a:rPr lang="en-US" dirty="0" smtClean="0"/>
              <a:t>3 Alternative Evaluation</a:t>
            </a:r>
          </a:p>
          <a:p>
            <a:pPr marL="0" indent="0">
              <a:buNone/>
            </a:pPr>
            <a:r>
              <a:rPr lang="en-US" dirty="0" smtClean="0"/>
              <a:t>Step </a:t>
            </a:r>
            <a:r>
              <a:rPr lang="en-US" dirty="0"/>
              <a:t>4</a:t>
            </a:r>
            <a:r>
              <a:rPr lang="en-US" dirty="0" smtClean="0"/>
              <a:t> Purchase Decision</a:t>
            </a:r>
          </a:p>
          <a:p>
            <a:pPr marL="0" indent="0">
              <a:buNone/>
            </a:pPr>
            <a:r>
              <a:rPr lang="en-US" dirty="0"/>
              <a:t>Step</a:t>
            </a:r>
            <a:r>
              <a:rPr lang="th-TH" dirty="0"/>
              <a:t> </a:t>
            </a:r>
            <a:r>
              <a:rPr lang="en-US" dirty="0" smtClean="0"/>
              <a:t>5 Post </a:t>
            </a:r>
            <a:r>
              <a:rPr lang="en-US" dirty="0"/>
              <a:t>purchase Evaluation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7258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1022</TotalTime>
  <Words>398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AIM1202  Marketing Communication</vt:lpstr>
      <vt:lpstr>PowerPoint Presentation</vt:lpstr>
      <vt:lpstr>Consumer Behavior</vt:lpstr>
      <vt:lpstr>Definition of Consumer Behavior</vt:lpstr>
      <vt:lpstr>The questions used to find out the nature of consumer behavior are 6 W's and 1 H to find the answer is 7O's.</vt:lpstr>
      <vt:lpstr>อิทธิพลทางสภาพแวดล้อมต่อพฤติกรรมผู้บริโภค (Environmental Influences on Consumer Behavior) </vt:lpstr>
      <vt:lpstr>Shows external environmental factors that affect consumer behavior.</vt:lpstr>
      <vt:lpstr> Internal environmental factors affecting consumer behavior. </vt:lpstr>
      <vt:lpstr>The Consumer Decision- Making Process</vt:lpstr>
      <vt:lpstr>consumer market segmentation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สัมมนาการโฆษณา Seminar inAdvertising CAD4902</dc:title>
  <dc:creator>HOME</dc:creator>
  <cp:lastModifiedBy>TAO</cp:lastModifiedBy>
  <cp:revision>118</cp:revision>
  <cp:lastPrinted>2020-02-14T07:21:26Z</cp:lastPrinted>
  <dcterms:created xsi:type="dcterms:W3CDTF">2012-10-31T06:48:48Z</dcterms:created>
  <dcterms:modified xsi:type="dcterms:W3CDTF">2022-12-27T09:00:06Z</dcterms:modified>
</cp:coreProperties>
</file>