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3" r:id="rId2"/>
    <p:sldId id="275" r:id="rId3"/>
    <p:sldId id="395" r:id="rId4"/>
    <p:sldId id="419" r:id="rId5"/>
    <p:sldId id="399" r:id="rId6"/>
    <p:sldId id="421" r:id="rId7"/>
    <p:sldId id="422" r:id="rId8"/>
    <p:sldId id="288" r:id="rId9"/>
    <p:sldId id="407" r:id="rId10"/>
    <p:sldId id="400" r:id="rId11"/>
    <p:sldId id="411" r:id="rId12"/>
    <p:sldId id="412" r:id="rId13"/>
    <p:sldId id="413" r:id="rId14"/>
    <p:sldId id="403" r:id="rId15"/>
    <p:sldId id="420" r:id="rId16"/>
    <p:sldId id="415" r:id="rId17"/>
    <p:sldId id="416" r:id="rId18"/>
    <p:sldId id="405" r:id="rId19"/>
    <p:sldId id="417" r:id="rId20"/>
    <p:sldId id="418" r:id="rId21"/>
    <p:sldId id="268" r:id="rId22"/>
    <p:sldId id="284" r:id="rId23"/>
    <p:sldId id="269" r:id="rId24"/>
    <p:sldId id="281" r:id="rId25"/>
    <p:sldId id="282" r:id="rId26"/>
    <p:sldId id="283" r:id="rId27"/>
    <p:sldId id="270" r:id="rId28"/>
    <p:sldId id="271" r:id="rId29"/>
    <p:sldId id="285" r:id="rId30"/>
    <p:sldId id="286" r:id="rId31"/>
    <p:sldId id="287" r:id="rId32"/>
    <p:sldId id="276" r:id="rId33"/>
    <p:sldId id="277" r:id="rId34"/>
    <p:sldId id="27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9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4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705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0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817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82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8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9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8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0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6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2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saritiaw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acebook.com/harrybally/videos/270441058623909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t.co/gtwcowerrr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plan.drr.go.th/?p=6421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5560" y="2132856"/>
            <a:ext cx="7848600" cy="1600200"/>
          </a:xfrm>
        </p:spPr>
        <p:txBody>
          <a:bodyPr>
            <a:normAutofit fontScale="90000"/>
          </a:bodyPr>
          <a:lstStyle/>
          <a:p>
            <a:r>
              <a:rPr lang="th-TH" sz="4800" b="1" dirty="0"/>
              <a:t>รหัสวิชา </a:t>
            </a:r>
            <a:r>
              <a:rPr lang="en-US" sz="4800" b="1" dirty="0"/>
              <a:t>MCA1109 </a:t>
            </a:r>
            <a:br>
              <a:rPr lang="th-TH" sz="4800" b="1" dirty="0"/>
            </a:br>
            <a:r>
              <a:rPr lang="th-TH" sz="4800" b="1" dirty="0"/>
              <a:t>รายวิชา</a:t>
            </a:r>
            <a:r>
              <a:rPr lang="en-US" sz="4800" b="1" dirty="0"/>
              <a:t>  </a:t>
            </a:r>
            <a:r>
              <a:rPr lang="th-TH" sz="4800" b="1" dirty="0"/>
              <a:t>การนำเสนอเชิงนิเทศศาสตร์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8088" y="5105400"/>
            <a:ext cx="3376464" cy="1752600"/>
          </a:xfrm>
        </p:spPr>
        <p:txBody>
          <a:bodyPr/>
          <a:lstStyle/>
          <a:p>
            <a:r>
              <a:rPr lang="th-TH" b="1" dirty="0">
                <a:solidFill>
                  <a:schemeClr val="tx1"/>
                </a:solidFill>
              </a:rPr>
              <a:t>อ. อิสรี ไพเราะ(อ.ต๊ะ)</a:t>
            </a:r>
          </a:p>
          <a:p>
            <a:r>
              <a:rPr lang="en-US" b="1" dirty="0">
                <a:solidFill>
                  <a:schemeClr val="tx1"/>
                </a:solidFill>
                <a:hlinkClick r:id="rId2"/>
              </a:rPr>
              <a:t>isaritiaw@gmail.com</a:t>
            </a:r>
            <a:endParaRPr lang="th-TH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MB. 0863583508</a:t>
            </a:r>
          </a:p>
          <a:p>
            <a:endParaRPr lang="en-US" dirty="0"/>
          </a:p>
        </p:txBody>
      </p:sp>
      <p:sp>
        <p:nvSpPr>
          <p:cNvPr id="15364" name="AutoShape 4" descr="data:image/jpeg;base64,/9j/4AAQSkZJRgABAQAAAQABAAD/2wCEAAkGBhQQEBAQEBIPEBAQDw8VFRQVDw8QFBQQGBAVFRUUFRUXHCYeFxkjGRQUHy8gJCcpLCwsFR8xNTAqNSYrLCkBCQoKDgwOGg8PGiolHyQtKTAvLCwsLSwvKjU0LCksLy0qKi4sMCwpLCwwLCwsKSwpNCwsLCwqKSwpLCwpLCkpLP/AABEIAMMBAwMBIgACEQEDEQH/xAAbAAABBQEBAAAAAAAAAAAAAAAAAQIEBQYDB//EAD8QAAIBAgQCCAMFBwMEAwAAAAECAAMRBAUSIQYxEyJBUWFxgZEyocEHI0JSsRRicoKS0eGisvAzY8LSFmSj/8QAGwEBAAIDAQEAAAAAAAAAAAAAAAEFAgMEBgf/xAAzEQACAgIBAwEFBgUFAAAAAAAAAQIDBBESBSExQRMiYYHBMnGRodHwFSMkUbEUM0Lh8f/aAAwDAQACEQMRAD8A9xhCEgBCEIAQhCAEIQgBCEIAQhCAEIQgBCEIAQhOdarpEA6Qkb9s8PnF/bB3GTojaJEJwGLHjHDEr3xobR1hOYrr3iOFQd495BI6ES8WAEIQgBCEIAQhCAEIQgBCEIAQhCAEIQgBCEIAQhCAEIQgBCEIAQhCAEi408vWSpDxx3HlJXkh+CNeES8S8zNYt4l4l4l5JA68NUZeF5AJGFqHWB3yylXgReoPAGV/EfFJwtVEVA4td+d7HlaZQrlZLjEwtvhRXzn4NJCVOR8Qri9ZRGVU07m25IvYDnLaYTg4PjLyba7Y2x5we0EIytVCqWPJQSZisx4qcsQpKjuE2048rn7pzZebXipOfqbiEzfD+fNUYI5vfke280kwtqlVLjI2Y2TDIhzgEIQmo6QhCEAIQhACEIQAhCEAIQkCvnVJDYtv4bzKMXLwjCdkK1ub0T4Tlh8UtQXQgidZDWuzMk1JbQQhCQSEIQgBIGNPW9BJ8wXGlKtWqsgqClTpFaqlNYqMyAKabkECxNQ2t3TTdfChcpmyur2j1vQ3H/aFhqYbQXqsFqbBWQakNipLWt52tM3mP2g16jAUbUFFWjYgKzlWQlkfVceo7paYHhqhSqA6TUK1641VDqvS6LUQV+E9Yje19pWYjhBCFakzU3CYVrEl0atUZlJN7lQNtlsN+UrP4pGb13SLeqvErf2W/i+/5FhlP2mKwH7VT6MlWYsl2UIDYXX4r3HZNZgc3pVxelUR9gSAesoIuNSndfWeQZnkdagGvTZlCMiug6QNoq9drLdlUcrsBzk/D8M4guSR0IGJo6rvZjTZgisum4bmdiROqOckttpozyOn40lyrlx8/Ffh5PQMz4xw1AdaqrsadR1VOvrCgkgMOqDt2kSgbirEYxlp4amaFDEUXCV3VrpVUOTZlJU/Dy585wyvhGlQalqvVqJiaqBiLIydEzEGnci97j0khMX0fQqoAUHEuAAAADUIFgOW1Qzjt6lKfar9+TjmsbH+ynJ/3f0X4eTZcGU3FACs/S1F1Kz/AJiHO/lJmfZEuJS9rVFHVPL+U+EbwvTth1Pad/ff6y4l5XKUNPffsVVsY2qSkuz2eW4PMHwdYkDQL2Zbcj2giehZdnVOsgYMFNtwSBY+vOQ+IOGlxI1LZaoHPsYdzf3mTfJq9LqlHUcr/Evut5aSdWTFNvUighHIwJtRXKD/AH8jeY9Omo1EQglkIFiDv2Ty7GIVdtZC2JuG2K+Bk6niHQ7MysO4kbxlfH1WcO7pUK8hVw+Hqj3K6v8AVN9FU6G+PdfgceXk1ZaXtE4tfP8AQv8Ag3AFiKu+gcja1z4d82cx2W8bWstdEHIaqYI/0m9vea6jWDqGU3DC4M4MxWOfKa0XPTJY6r4Uy3rz6P8AAfCEJxFqEIQgBEJimY3Ps7YsQCQoOwm+iiV0tI48zMhiw5SNgtQHkQfWOnm2GzxlYEMR6zcZLmgxFPUPiRtLfxaQf0Im3IxZU9zRhdRhldktMsYRLwvOQsyHnFYpRdhztPK8dmx1HftnrONZNJV+TAi252nlGf8ABtfpWagFrozbBatOkR/EKhHyJllg2RgnsoerY07mnH8C+4PzhjWpoLkOSD4CxN/eegzJ8F8InCqHrFWq22CnUFvz63aZq5zZU4zsbid/T6Z00qMxZFx2YLRF2PkO2SZ57xlmhWs6luXIdw0rt87+sxx6lbPizLOyHj1c4ruaelxShNiCB53lzSrBgGUggzxujmR1T0Xg/EM6VL/CClvPTv8ASdWXixrjyiVvTeoWXzcLDQzG5sdVar50F/qxJB+SzZTO4nAqzM1rEte4JG97g7SgzMSWTFJPWj0cLVW+5QV3IVz/ANvMD69KFX5Tvp+809n7TTX0TD6/1EmVMqFiAxAsRvY9Um59zIxZFa5clg7NsABcpp7e4Sq/g2VLtBJ+fD/XRNnUKKu9j0Qn61Ikczg6xHnXa4+ayRVN3cf/AGqKjySktUfMGH7LZRouy6cKnZcLTqFmJHiD2d05VatiGIItVrOdjy0lE9wR7Tjtw76m1KDXy+ZvhkV2R5QkmiNUzAJoJ7Di6n/6EA/0uZU08QpKJbdcPTH8zE3/ANgkTH4k6dJvcYZV/ma4PrcCLlPXxAH/AHEHoFB/8p1U469f33/7OC2+TlpfvwevZPT00UHh/iTZxwq2RR+6J1npn5Ml4FiQhIJPNOI3FOtXPL7xvmSZRPiSdzffkLWHnaXPFjXr1PGsfkT/AGlGzXJ9J6aj7CPn+X/uyXxZzoZhrrVaR501otf+MP8A+nznqXBmI1YYD8rEek8xwuD/AOtVHM1ACf3VAA+d56BwFU+7YeJ+k5cv3qH8GWHTv5eZHX/KP0X1RrIRLxZRHsBIQhJAGefcR4Mo7A7cyPEd83OMxgpi55nkJms3xaVlIqL0gANgAAw/hOxB9Z24kpwfJLsVHU4VXR4Semjz7G4opcjsBN7iehfZvh6gwnS1QVNdtSqRYhANINvGxPlaY/LM2weHrFqmBxLMDsz1Fq28kZrT0vKs8pYhQaZIuPhZSjexm/MsnNa4vRy9Lopqlvmm/wCyLGR8djBSXUeZ2A7zYn6TveYnN89LY2thmNlpqgpjb4igZj5m4HpK+qKlNJlzkWOFUpR8jMdnzFidRkHFUqOMGjEIr/law1qfA/TlIONveQXzDow7X+Fe/e/ZPROmCh2PDRybpW9yRg8yGDZlSpVupt/1G0+HV5T0ThfO/wBqo6z8atpbx2BB+fyng2Y570mKqjYWIAsQQRaeg/ZRnH3tWix+NAy+ak3+TH2lfkRjZXyXlF7hSspvUZN6f7X6Hpz1AoJOwExHGvDqY0irRqaKygAhtSpUA5X22bx8u4Tjx7xccPiKeGXVc0VqDeytqd1377aOXj7VuTYupjA5clKS9Vjvct+Vd+drb9l5oopaXtEzszMqPJ1SjtFblHA2LqVQrUxTRWBNRq1MrYHsCMSfaerZVlq4emKa7nmT3tMBRyLC02LIKysfxDEVFPyMukzWpQQMjvVpr8Qc6mA8+0eM23122JbZzYuTj1NuK/Pf0X5GxvOFTCK3ZY+ETD4oVER15OoI9RFNa0rNaL/aa2YzNc4KhwbBRUqKCOZCvZb+/wApn2xhJ9ZNz7L2q0UXS4dqyEEC+kkNcsPy72PnfsmbbXh30V1dWJsLqdz+6eTekucGyKjp+TyvV6LJz5Lwa7KsQezumgKgykybKKlSi7FWolqb6NQsxOk6Tbs3mcyPMClXDNc6OmVXW5sUYgbjkbXJ9Jy5lkZT90selUTrq9/1NvWwCN8SKfNQZHoZFRR1dUCsD2bb99p1zasy4jRTIVAqXFr9YliT7afaSOGan7RRWu9h95UAA5EK2kE38jOJqL7tFpxezSLsAO4RbznrhqmJuOl4ExmqRszr6aNVu6m3vawhLb0RKWk2eZZ3X11CdzdnblfmT/eVlP6yficQFNyL7ge5A+sZiqFjcT00GlqJ8/ug5bsLLKMAXweJt8QRnHpUufkDL/gRSAdQKk6ufdtG8H4NXpPTYXV6diPAmS+FsLVR3WqpUU2Kg2sCLW27++V91nu2Q+ZeY9P8yi1L01/6aeES8SVB6UW8ZVrKg1OyqO9iFHuY68xf2huQ+Fvun323Zr6m/na/zgktuKqmmkK6jWFDfCeY0kix8xb1mUwfEVCqNnCk9jbfPlK2kwsQjPTDcwjFQT3leR9RM/U4IcG+GrfyOLj3E7Kb+C0yry8N2S5RNXmONUHqsjNa9gVJA75VjOXVwymxBuD49kx+brXwtRenQ06yC4PMOnbY9olhTxwqItReTD2aW1dsZrR5u/GnVLl3/Q96y7GitRpVV5VKaN7i9pjuJuFxXxjV1r9H1KYIVA56Rbi5OoW6unbwkfg/iO2XV03L4QM1hct0BbUSo53W7j0E6UKq6futOk73XtuL3J5km9995V14/vtN+D0F+c1XFpb2u/6FbnWBq00LipSa176m6H2Jv7XmNxFcuR0i9TUC2ncHwLDa03WZZYlcfeKGI5HtEpqOQU6T6gzKR+Xqn3EsPZzlHjy/Ipf9RTCfLh+ZgeI6WvGLUSwNRdrWALAbD12EsuF8zNOslZWKGnZgbXv4Ed3OaLinK6eIQuiqMTRGtGGxfTuUe3O4Fr8wZg6WJUMWQnS41eR7R7k+845xlUnFltVZXktTj6G54qqvmVSjW6SilSijKPu2XUCSRfrG3M+80mWIaWDoISLhCTblqJNz7zy9MxI3uAJtOFc+FWk1N2BNM7WYE6T4c7X7fGTiySlpmvqVblXuPks2rG8scC2oMv5lI9xK12X8wtI+Y8SUsLTJuGqOCEW9ifHwEtbpR4HmcWuftdG14TzDXhVAN+jd19AxI/WcOJOJlw5WmxAZwWtvfQDbYefb4TDfZ5xSKJqUqmoqw1DSLkNf/MjfaXXqV6+HrUKdYrTpgE6L2Oskiwvta0pHFRu2/B7KMpWYuo9n4NIvEob4bGV2IxmJL6qWKKC/w6EUepA3mNw+aLyJ0ntBllhcyI2DXHZc3t4yyUapeiKGU8iHiTN7lWcVyLVWB/eBsbysp8Khma1ZijNq06QGXe+x/wASny/NvvBTJ61gfSazL6nWXx2mu7FrcW4m3G6jkQsjGx9vidMRXOqtUO+kOf6aYH0lvwkujBYcd6av6mLfWVWIyio1OqgK3qBwGN9tR7R5Ey2y7DNTpol/gRV9haU56lFwHjw8hqDOoMgkkB5VcUYjThmH5mVfnf6Sbrmc4zxdkppftZvlYfqZvojysSOTMs4USfwMnRpdJXpp+9f25fMiWnEVAJXqKOQbb1AP1nHhGnrxWrsW3/t9BJPFFS+Iqea/7Flty/qOPwPNOGsLl/eX0ZfcGnq/yfWacGZXg82X+T6zSh5WZa/msv8Apj/pona8IzVCcpZDyZneOsB0uDdh8VAioP4QCH/0kn0l+WjHsQQdwQQR3jtkDZ4zTrydgsbpYHxEiZzl5w2Iq0d7I3VPfTO6n2NvMGRkqyDIuvtMpCvg6dUWLU7H07R7Xnm3DtY6zQ7Kh6vg3YfaemO3T4R6Z3IBnleX1eixKX2NOqFPkTYH2M6qZuK7HBk0qbXLwz0nKsnqYaqtZGFQEMrp8Oukws6/UeIEzVeviMG5Oiqqkk6gCQLm55X2uTNXhsdsJPp4wHZgDMFfPe2Zyw6nHilpGay7jzULNpb5H5bfKNbiYVazU2ATloYHZvAzQvwjhcW3WQIx/EvVb3EwXHHDb5dVVdRqJzR+Rt2q3jynbVllVkdMXr3X+C9XF6W9bGYDEZYaVatd+qtR9Kk/hJuPkR7TT4bHdLTWp2kWb+LvlbnlEalxJJ2Uoy/h1aSAxHiD8hNmX78FNehp6Y/Y2OuXqbL7OsjRE/aqyaqji9Mso0005Ai/N23N+wW7bzXY3on3dFcjl1QWHkeYmP4f4sBp0aVa2oUksw2GjdVuO8abGaSnVVxdSCPA3mVdUHFGq/JuhN7Rkc1qqKvVoYlV7fvgf9JH1kV+GDiKdToqoeoai1EWoppEELbTquynbUL3HObarRB5gGcqJVDsADN7x1NeWckeoSqf2UvkecYajVwtY06yPSfTcBhzF+ankw35i80eEz5h2+80WZ4AYqk1JrXIJQ23SpbYg9ncfAzzajij27HtHcZXX1uuXf1LzCyI3w93to2xxdGsLVqdN/NQZy/+KYaob0nqUSe5tQ9mmew+LtLXCY8giaU2vB1ySl2ktnLiPhuvgjRr3FSlYL0i3+IEldS9lwSJq8pxepFcdwMkV8QKuCZXGpQVJHetxf5XlBwyxQPRbnRqMndsDsfa07sWxy3GRT9SojBRnA9KpPqUEdoBnQGVeU4waLMQLHa/jLSV1sOEmi7x7lbWpfAXXA140iNKzA3nPEZgFBJ5CY3ibMFrG4bZQNiLWM2FXDhgQRcGU+I4ZpMb6PmbTpx7IVvk/JX5tFl8eEWteuyk4Sxq02Yki5B7e+30Ej5pjS9Vj+Yk+55S0xWStT3pUwee1gfkech4bAk/HSqggi3UYA+p/vO6icXJ2tlTm1zjCOPBP79dmafhw6U/lWXqVpQZXRcfEunuF7+8uKaGV18lKbkXeHB10xg/QmCpCcgsJoO07loxnjGecXqSCTGfaLhRroVRzKOhPgpDD/c0xo35G89D4pN1osfw1hfyZWH62mTbBUhjnSoo6OphyRYlbOrruLcjYmQzJDMlxWltJ5NtMFx/kjU8R0tK4JO9u7sM3NagtKoulyyFgN7agb7XtsRGcbUQKaVCOYHqeyEQyBkuYGpRpsdmKi47mtv85a08TMjkWMbU6sAO1QPn9JfrUkEo0OW46zDeQ/tUp9Lh0qfl/wCf3kKhiLES0z1enwTDmQD+kyi9MxmuUdHmmSV9N6Z5ODb+MXtPRsLwbQq0NNQsWdRqOoi58uzeeUJXsTuAyncdzCet5TmF6akHmoPynRbY9JJ9jix6Y83KS79imzL7OqyBThnVxTUqA2zEatQBI2237O2VDYzE4U2rU6qW/FYkf1CekUMwkwYhHFnAIPeJhC+UTZdh12GCwPFxYDrA+gnfA58WrNSqaQbjSRtcFQwv6H5GaevwBhcSbqvROfxIdO/iORmG4yyCrl+JpBjqVlVVqD8Vj1SR2EbDyvO+rL395TZHS9J+q/wbSlzDc7WtudvSeaZ9huixeITs6Z2H8LnWvyYTfZNjulpK3eN/PkZnuP8AAgGlieQa1J/4gCUPquofyibcyPKCkjl6VP2dzrfr9DOUq0nYbEcpV0z3ESXSlWeja7m6wFfVhqq/uH9JGSsgxAqIyt0yWYBlPWXkbDvBt/LG8OVLqy96zJZTkzpiajKWulR7aiSApNxz7LGZ1Wezls1ZOP7evij0vLvvKqKfhLC/pvNkJg+GccGxCKdJChyWsQAQtxvN0pmzJuVrTj4NHT8WWNGSnrbZ0AhpgI8TlLIZoiGlO1ooEgaI/QQGHknTF0wTo4pStOyrFCxwEE6HCEBCCSK5kaq0k1JErCYmRS59T6WmUBsdSsD4qwP/ADzmTzbL3qVadQHRoBBtuTcWt5Tb4ijeVtbCSAYrF4VgLm5tY+xvJfF414JG7tJ+cusTluoEHtBErcwy13w3QbXtbVva3faSDFZbQ++S3aSPlL2u4RtL3Q9moFQfInYwGTdCA3MqVN/USbxjvh6L/lemfTUIYREA7pc5XV1IyHtExjZhpN028Ow+k0nCuYCs1uTLa4+ogHnHEuRacU1luGO/ge+bXhfEEUEQndAF9ht8pw47UUqvLrG9pVcL409I6E3uAR+h+klkLybyniZLpYuUqVJ3StMTI1OWY+zDeR/tJTpaFJ7XNOrSI/qAPyJlZg8TYiWfEP3uEcdyzKL00zCa3FozeUfdV6tH8JPSJ5E9YehlzmOCFejUon8a9U91RSGQ+4EzoxS2pVdaF6dtViOsh2bbn3N6TRdNcC0vavfhwZ4zK3TarY/eeecSZNXpaKzhVBYrdSD1iLgOBvewPsZV4XMWU9cXHeOc9A4wwmvDU7cxWB8+o4mJqZfa8qr4KubjE9NiXSvpU5+WbfhRQ41DkRMxmOdF8Y2Hp7IrEOe1m228t5p+Cxal/J9JnsPw6WrmuuzM7HwNzeaWdcV2NhSrtTGHFNQxKsLE2ABtcn+02mExOoC/OZXLsISUZvwqQB5kG/ymjw4jfbRi4+9stEadFkak07qZBkdRHARojxBIoEW0QRwgkLRbQigQAhHQgENxOLpJRE5ssxMiC9KR6lCWLJOLU4BVVcPIdXCy7anI1WjAM7jMEGVlPJgRKfOMuarR6Enb81t7eU11XDyHVwkAwD8O6eUl8M0OixFvzL+h/wAzT1sFID5aVqJUXfSTcdtjbl7QCg+0Kleuh71P0lHkmDtXQ99x7j/E1XFGXtiKlMqDZQbk7dnISFRwHRMh7nX9bSSPUsGUA2uL90XTJPF1Bf2bpAqhxbrAANbz5zMrmjIeqdQ7jv7GYmRoaT2M0OHfXRZT3TIYDOEqnSeq3ce3yM1uU0za3hAPHa+TuMTWpF6llqMQutwNBN12v3G3pPRspxLrSXplChVA1FrXsOZHfInED0sNUatUALcgLC5PdIvD+ZHGVA9QDQG6qW2A8u+b4Wyh3izltxq7u01ss8xxZqp1F1qKtMC3PSVa5Hfvb3kOtkpcEDa4lni8WyV3p0kuTo3vpVRbw3v4fOW2Cw5sL7mTN8km33MKo+zbilqPoVeQ4F6VMoVudNgQRY7ePKWWX5ToVQbEgC/naWlKhJdOjNR0bOGHw9pOppHJTnZKcEjqYkhBOaJOqiAPWdBGKI8QSOEcIgiwBRFEBFgCwhCQDiRGETqRGkSDI4FZzZZIIjCsAisk5PTkwrGMkAgPRnB8PLI04xqcAqHwsjvhZdNSnF6EAoauElbmOWllOn4gVI7OTA/Saiph5Fq4aAZbPwXwppgHWRa1jzmXTJ3A609Fq4SQ6uB8IBhHy4ieh8HuWopq3Onn2ynxOBt2Sz4Qf7sDz/WGDI8Y4I1sVU7QtgB3dphwpgmoNZgbXNiBeX1bD68RW/jH+0S2weX27JJBwwuCLVKlQi2phbvsBz/WXFChOlDDyZToyTBoZTpySiRVpzsqQNCKk6qsVVjwIJ0AWPAgBHgQSKBHAQAiiAKBFEAI4QAgIRRIAsIRYByIiER5ES0gyOZEaROtohEA5FY0rOxEbpgHApGlJIKxpWARmpzm1KSysaUgEFqU4vh5ZGnGGlAKp8LOD4K8ujRidBIJKFsrB7ImFyMUySh0gk3Fri5527pf9BE6KAUtDJFQsRclmuSe0/TlJiYS0nilHCnMjFkVaE6rSncU48JJIOSpOgSPCRwWAMCx4WOCxwEAaBHARQI4CAIBHWgBHSAIIsIogAIsIsAIQhBI2JCEgkIhiQgAYkIQBLRLQhAGmJaEIAERtoQgBpiWhCQSFo0rCEkgNMUCEIIFtHgRISSB1osISQLHAQhAFtCEJAHQhCAKIsIQBYQhACLCEA//2Q=="/>
          <p:cNvSpPr>
            <a:spLocks noChangeAspect="1" noChangeArrowheads="1"/>
          </p:cNvSpPr>
          <p:nvPr/>
        </p:nvSpPr>
        <p:spPr bwMode="auto">
          <a:xfrm>
            <a:off x="1524001" y="-904875"/>
            <a:ext cx="2466975" cy="1857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228600"/>
            <a:ext cx="2743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Week  3</a:t>
            </a:r>
          </a:p>
        </p:txBody>
      </p:sp>
    </p:spTree>
    <p:extLst>
      <p:ext uri="{BB962C8B-B14F-4D97-AF65-F5344CB8AC3E}">
        <p14:creationId xmlns:p14="http://schemas.microsoft.com/office/powerpoint/2010/main" val="1515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0651D4B-03F8-6B6F-02B2-607F9EE1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158948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</a:rPr>
              <a:t>สรุป...การออกแบบสารเพื่อการนำเสนอ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2ACBD05-3879-8F6A-FDE0-322B1B52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8948"/>
            <a:ext cx="4199860" cy="5699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การนำสารที่ตรงตามความต้องการของผู้รับสาร</a:t>
            </a:r>
          </a:p>
          <a:p>
            <a:pPr marL="514350" indent="-514350">
              <a:buAutoNum type="arabicPeriod"/>
            </a:pP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ค้นหาสาระที่เป็นความต้องการของผู้รับสารให้ได้ </a:t>
            </a:r>
          </a:p>
          <a:p>
            <a:pPr marL="0" indent="0">
              <a:buNone/>
            </a:pPr>
            <a:endParaRPr lang="th-TH" sz="3200" b="1" i="0" dirty="0">
              <a:solidFill>
                <a:srgbClr val="00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b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th-TH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2F4D990-C299-1AAD-446E-28F2E73ED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978" y="1158948"/>
            <a:ext cx="7301022" cy="56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51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C6F0312-734E-7268-873E-D086A968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95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08D8738-DF51-D900-9BB6-6EDC230E7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5302"/>
            <a:ext cx="12192000" cy="6432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. จัดเรียบเรียงสาระที่จะนำเสนอให้อยู่ในรูปแบบที่สามารถรับรู้ได้ เข้าใจได้อย่างชัดเจน และนำเสนอให้ครอบคลุมรอบด้าน</a:t>
            </a:r>
            <a:b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b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th-TH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6E4A86C-3F5F-E977-DA9A-28A26CE53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6148"/>
            <a:ext cx="12192000" cy="52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62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0F482C9-930B-F74E-EC6F-41B131C9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95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B3E19C1-7825-317D-EA39-59185DBE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8464"/>
            <a:ext cx="6273209" cy="6379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. ให้ความสำคัญกับหลักการและกระบวนการใช้สื่อ การผลิตสื่อ การออกแบบสื่อที่เป็นภาพ กราฟิก ตัวอักษร สี รวมทั้งเสียงที่ใช้ ภาษาที่สื่อ</a:t>
            </a:r>
            <a:b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th-TH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dirty="0"/>
          </a:p>
        </p:txBody>
      </p:sp>
      <p:pic>
        <p:nvPicPr>
          <p:cNvPr id="5122" name="Picture 2" descr="พรรคไทยสร้างไทย | Bangkok">
            <a:extLst>
              <a:ext uri="{FF2B5EF4-FFF2-40B4-BE49-F238E27FC236}">
                <a16:creationId xmlns:a16="http://schemas.microsoft.com/office/drawing/2014/main" id="{01E30B68-2374-B43E-FD12-0124C6F3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60" y="-1"/>
            <a:ext cx="5706140" cy="366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F087FA5-4F1D-D0FD-BD3D-EC1C7B8EB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32837"/>
            <a:ext cx="6485859" cy="462516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1148A6D-E79D-106B-1DA6-F5A2BB702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860" y="3668231"/>
            <a:ext cx="5706141" cy="31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67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3269B4E-C965-7E30-19C3-096597A46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325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597AFAF-2346-2C78-9FC5-FCDD2A6BA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3405"/>
            <a:ext cx="3285459" cy="6464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. การอธิบายและขยายความในเรื่องที่ยากต่อการเข้าใจให้เป็นเรื่องที่ง่ายต่อการเข้าใจ</a:t>
            </a:r>
            <a:b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th-TH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5E53F17-7352-F504-26B6-567B1C274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460" y="0"/>
            <a:ext cx="89065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09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10CEDD0-6EF4-71FC-665A-11874B4A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325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9FB9298-AD60-DE05-DDBD-5516F1197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8344"/>
            <a:ext cx="12192000" cy="654965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ความหมายของการนำเสนอ</a:t>
            </a:r>
          </a:p>
          <a:p>
            <a:pPr algn="l"/>
            <a:r>
              <a:rPr lang="th-TH" sz="3200" b="1" i="0" dirty="0">
                <a:solidFill>
                  <a:srgbClr val="565555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การนำเสนอเป็นศาสตร์และศิลป์สำหรับการถ่ายทอด หรือการสอน หรือในการนำเสนอผลงาน แผนงาน โครงการ </a:t>
            </a:r>
          </a:p>
          <a:p>
            <a:r>
              <a:rPr lang="th-TH" sz="3200" b="1" i="0" dirty="0">
                <a:solidFill>
                  <a:srgbClr val="565555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การนำเสนอที่ดีจึงต้องคำนึงถึงการเลือกรูปแบบ วิธีการและขั้นตอนของการนำเสนอให้เหมาะสม </a:t>
            </a:r>
          </a:p>
          <a:p>
            <a:pPr marL="0" indent="0" algn="l">
              <a:buNone/>
            </a:pPr>
            <a:endParaRPr lang="th-TH" sz="3200" b="1" i="0" dirty="0">
              <a:solidFill>
                <a:srgbClr val="565555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3679AEC-5D9E-02E5-23F4-EC44008B7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9014"/>
            <a:ext cx="6096000" cy="384898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6DA02E0-B472-6A3B-C3D7-0E0181F2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09012"/>
            <a:ext cx="6096000" cy="38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52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535F482-AC68-99A2-6725-4DB4CD95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8372"/>
          </a:xfrm>
        </p:spPr>
        <p:txBody>
          <a:bodyPr>
            <a:noAutofit/>
          </a:bodyPr>
          <a:lstStyle/>
          <a:p>
            <a:r>
              <a:rPr lang="th-TH" sz="36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“นายก</a:t>
            </a:r>
            <a:r>
              <a:rPr lang="th-TH" sz="3600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ฯตู่</a:t>
            </a:r>
            <a:r>
              <a:rPr lang="th-TH" sz="36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” ชื่นชมเด็กไทยเก่ง คว้ารางวัลชนะเลิศ สิ่งประดิษฐ์ ผงกำจัดพยาธิในอาหาร จากใบข่าอ่อน</a:t>
            </a:r>
            <a:br>
              <a:rPr lang="th-TH" sz="36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th-TH" sz="3600" dirty="0">
              <a:solidFill>
                <a:srgbClr val="0070C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5817B0B4-3B04-4AB2-08E3-06958C619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8633" y="1339924"/>
            <a:ext cx="5323366" cy="551807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2BEB03F-8F9A-49C8-944F-049A02259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39924"/>
            <a:ext cx="6868632" cy="55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25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005F689-B39B-B7F5-32ED-19C7E09B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38200" y="-45717"/>
            <a:ext cx="10515600" cy="194574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919C981-140B-055A-FDF3-DD6DCFF94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3405"/>
            <a:ext cx="12192000" cy="6464595"/>
          </a:xfrm>
        </p:spPr>
        <p:txBody>
          <a:bodyPr/>
          <a:lstStyle/>
          <a:p>
            <a:pPr algn="l"/>
            <a:r>
              <a:rPr lang="th-TH" sz="32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ตัวของผู้นำเสนอ</a:t>
            </a:r>
            <a:r>
              <a:rPr lang="th-TH" sz="3200" b="1" i="0" dirty="0">
                <a:solidFill>
                  <a:srgbClr val="565555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เองก็นับเป็นอีกองค์ประกอบสำคัญ ที่จะ</a:t>
            </a:r>
            <a:r>
              <a:rPr lang="th-TH" sz="32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ส่งผลให้กระบวนการนำเสนอไปสู่ความสำเร็จ </a:t>
            </a:r>
            <a:r>
              <a:rPr lang="th-TH" sz="3200" b="1" i="0" dirty="0">
                <a:solidFill>
                  <a:srgbClr val="565555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โดยผู้นำเสนอต้องใช้เทคนิควิธีการ การเป็นผู้พูด ผู้บรรยาย เพราะคุณสมบัติของผู้นำเสนอจะมีอิทธิพลต่อ</a:t>
            </a:r>
            <a:r>
              <a:rPr lang="th-TH" sz="32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การโน้มน้าว</a:t>
            </a:r>
            <a:r>
              <a:rPr lang="th-TH" sz="3200" b="1" i="0" dirty="0">
                <a:solidFill>
                  <a:srgbClr val="565555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ชักจูงให้เกิดความสนใจ  ความไว้วางใจ ให้เกิดการ</a:t>
            </a:r>
            <a:r>
              <a:rPr lang="th-TH" sz="32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ยอมรับและเชื่อถือ 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9A4A301-2AF0-D27D-5462-64763DFF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836"/>
            <a:ext cx="12192000" cy="462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5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B78BFA2-FFCD-416E-67EC-69762F1A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822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B4D5B7F-8DFB-19FF-5400-E41378CFB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80484"/>
            <a:ext cx="12192001" cy="6177515"/>
          </a:xfrm>
        </p:spPr>
        <p:txBody>
          <a:bodyPr/>
          <a:lstStyle/>
          <a:p>
            <a:pPr algn="l"/>
            <a:r>
              <a:rPr lang="th-TH" sz="3200" b="1" dirty="0">
                <a:solidFill>
                  <a:srgbClr val="565555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sz="3200" b="1" i="0" dirty="0">
                <a:solidFill>
                  <a:srgbClr val="565555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เลือกใช้สื่อประกอบการนำเสนอที่เหมาะสมก็จะช่วยส่งเสริมให้เกิดความเชื่อมั่น การตรึงพฤติกรรมของผู้รับฟังให้คล้อยตามไปกับเรื่องราวของการนำเสนอ </a:t>
            </a:r>
          </a:p>
          <a:p>
            <a:pPr marL="0" indent="0" algn="l">
              <a:buNone/>
            </a:pPr>
            <a:r>
              <a:rPr lang="th-TH" sz="24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จากกรณีโลกออนไลน์ได้แชร์คลิปการสอนภาษาอังกฤษมิติใหม่ จาก</a:t>
            </a:r>
            <a:r>
              <a:rPr lang="th-TH" sz="2400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เฟซ</a:t>
            </a:r>
            <a:r>
              <a:rPr lang="th-TH" sz="24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บุ</a:t>
            </a:r>
            <a:r>
              <a:rPr lang="th-TH" sz="2400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๊กข</a:t>
            </a:r>
            <a:r>
              <a:rPr lang="th-TH" sz="24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องครูคนหนึ่ง ชื่อว่า </a:t>
            </a:r>
            <a:r>
              <a:rPr lang="en-US" sz="2400" b="1" i="0" u="none" strike="noStrike" dirty="0" err="1">
                <a:solidFill>
                  <a:srgbClr val="0563C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  <a:hlinkClick r:id="rId2" tooltip="มาดูลีลา ครูบอลลี่ แปลงโฉมเป็นลำยอง สอนสปีกอิงลิช ทำนักเรียนแฮปปี้เรียนไม่เบื่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Theeraphong</a:t>
            </a:r>
            <a:r>
              <a:rPr lang="en-US" sz="2400" b="1" i="0" u="none" strike="noStrike" dirty="0">
                <a:solidFill>
                  <a:srgbClr val="0563C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  <a:hlinkClick r:id="rId2" tooltip="มาดูลีลา ครูบอลลี่ แปลงโฉมเป็นลำยอง สอนสปีกอิงลิช ทำนักเรียนแฮปปี้เรียนไม่เบื่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b="1" i="0" u="none" strike="noStrike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  <a:hlinkClick r:id="rId2" tooltip="มาดูลีลา ครูบอลลี่ แปลงโฉมเป็นลำยอง สอนสปีกอิงลิช ทำนักเรียนแฮปปี้เรียนไม่เบื่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Meesat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 </a:t>
            </a:r>
            <a:r>
              <a:rPr lang="th-TH" sz="24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ซึ่งใช้การแต่งหน้าแต่งตามาสร้างสีสันบรรยากาศในห้องเรียน ควบคู่กับเนื้อหาสาระของวิชาเรียน ทำให้นักเรียนมีความตั้งใจเรียนและสนุกกับการสอนของครูรายนี้เป็นอย่างมาก</a:t>
            </a:r>
            <a:endParaRPr lang="th-TH" sz="2400" b="1" dirty="0">
              <a:solidFill>
                <a:srgbClr val="0070C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/>
            <a:endParaRPr lang="th-TH" sz="2400" b="1" i="0" dirty="0">
              <a:solidFill>
                <a:srgbClr val="0070C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/>
            <a:endParaRPr lang="th-TH" sz="3200" b="1" dirty="0">
              <a:solidFill>
                <a:srgbClr val="565555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/>
            <a:endParaRPr lang="th-TH" sz="3200" b="1" i="0" dirty="0">
              <a:solidFill>
                <a:srgbClr val="565555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/>
            <a:endParaRPr lang="th-TH" sz="3200" b="1" dirty="0">
              <a:solidFill>
                <a:srgbClr val="565555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/>
            <a:endParaRPr lang="th-TH" sz="3200" b="1" i="0" dirty="0">
              <a:solidFill>
                <a:srgbClr val="565555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l">
              <a:buNone/>
            </a:pPr>
            <a:endParaRPr lang="th-TH" sz="3200" b="1" i="0" dirty="0">
              <a:solidFill>
                <a:srgbClr val="565555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7170" name="Picture 2" descr="ครูบอลลี่">
            <a:extLst>
              <a:ext uri="{FF2B5EF4-FFF2-40B4-BE49-F238E27FC236}">
                <a16:creationId xmlns:a16="http://schemas.microsoft.com/office/drawing/2014/main" id="{2BDD7921-A281-7EDF-A76F-6BA0F9D3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5097"/>
            <a:ext cx="6096000" cy="408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ครูบอลลี่">
            <a:extLst>
              <a:ext uri="{FF2B5EF4-FFF2-40B4-BE49-F238E27FC236}">
                <a16:creationId xmlns:a16="http://schemas.microsoft.com/office/drawing/2014/main" id="{5F1628C3-DCEB-FEEF-F43A-1B5EC394D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80" y="2775095"/>
            <a:ext cx="5993219" cy="408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53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00A3F3D-E028-075D-CB1C-BDA705B2D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948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E56FF4C-E466-325B-6153-71BCDEE57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7200"/>
            <a:ext cx="12192000" cy="64007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จุดเน้นของกระบวนการนำเสนอ</a:t>
            </a:r>
            <a:endParaRPr lang="th-TH" sz="3600" b="0" i="0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l">
              <a:buNone/>
            </a:pPr>
            <a:r>
              <a:rPr lang="th-TH" sz="3200" b="1" i="0" dirty="0">
                <a:solidFill>
                  <a:srgbClr val="565555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1. ต้องเร้าความสนใจในสาระหรือเนื้อหาที่ปรากฏต่อสายตาผู้รับสาร</a:t>
            </a:r>
          </a:p>
          <a:p>
            <a:pPr marL="0" indent="0" algn="l">
              <a:buNone/>
            </a:pPr>
            <a:endParaRPr lang="th-TH" b="0" i="0" dirty="0">
              <a:solidFill>
                <a:srgbClr val="565555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F13E3C9-977A-419D-C9CB-4A8BDAF70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125"/>
            <a:ext cx="12192000" cy="49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20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C8CF9F7-BF5A-88F7-E63D-BD87BB08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059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9366CAC-635F-8F87-88D9-E77B9EB3C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0874"/>
            <a:ext cx="12192000" cy="6507125"/>
          </a:xfrm>
        </p:spPr>
        <p:txBody>
          <a:bodyPr/>
          <a:lstStyle/>
          <a:p>
            <a:pPr marL="0" indent="0" algn="l">
              <a:buNone/>
            </a:pPr>
            <a:r>
              <a:rPr lang="th-TH" sz="3200" b="1" i="0" dirty="0">
                <a:solidFill>
                  <a:srgbClr val="565555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 มีความชัดเจนและความกระชับของเนื้อหา สั้นได้ใจความ ภาพประกอบต้องมีส่วนสัมพันธ์อย่างสร้างสรรค์กับเนื้อหาที่นำเสนอ  </a:t>
            </a:r>
          </a:p>
          <a:p>
            <a:pPr marL="0" indent="0" algn="l">
              <a:buNone/>
            </a:pPr>
            <a:endParaRPr lang="th-TH" b="0" i="0" dirty="0">
              <a:solidFill>
                <a:srgbClr val="565555"/>
              </a:solidFill>
              <a:effectLst/>
              <a:latin typeface="Lucida Grande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5CF81B3-55E4-5A05-8D6C-663B2777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5516"/>
            <a:ext cx="12192000" cy="52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32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1DF569-B0A3-4957-AC13-066505D2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73C650A0-8E19-4F6A-8262-392464926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6733198"/>
              </p:ext>
            </p:extLst>
          </p:nvPr>
        </p:nvGraphicFramePr>
        <p:xfrm>
          <a:off x="1704975" y="2662313"/>
          <a:ext cx="6362700" cy="15333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28769">
                  <a:extLst>
                    <a:ext uri="{9D8B030D-6E8A-4147-A177-3AD203B41FA5}">
                      <a16:colId xmlns:a16="http://schemas.microsoft.com/office/drawing/2014/main" val="3036423925"/>
                    </a:ext>
                  </a:extLst>
                </a:gridCol>
                <a:gridCol w="4833931">
                  <a:extLst>
                    <a:ext uri="{9D8B030D-6E8A-4147-A177-3AD203B41FA5}">
                      <a16:colId xmlns:a16="http://schemas.microsoft.com/office/drawing/2014/main" val="651877190"/>
                    </a:ext>
                  </a:extLst>
                </a:gridCol>
              </a:tblGrid>
              <a:tr h="4832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chemeClr val="tx1"/>
                          </a:solidFill>
                          <a:effectLst/>
                        </a:rPr>
                        <a:t>สัปดาห์ที่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solidFill>
                            <a:schemeClr val="tx1"/>
                          </a:solidFill>
                          <a:effectLst/>
                        </a:rPr>
                        <a:t>หัวข้อ</a:t>
                      </a: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th-TH" sz="3200">
                          <a:solidFill>
                            <a:schemeClr val="tx1"/>
                          </a:solidFill>
                          <a:effectLst/>
                        </a:rPr>
                        <a:t>รายละเอียด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5347402"/>
                  </a:ext>
                </a:extLst>
              </a:tr>
              <a:tr h="10456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Niramit AS" panose="02000506000000020004" pitchFamily="2" charset="-34"/>
                        </a:rPr>
                        <a:t>3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thaiDi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กระบวนการสร้างสารและการนำเสนอเชิงนิเทศศาสตร์ การวิเคราะห์ผู้รับสาร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5436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077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4938AE-5D36-0B90-C777-DBF29BE0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822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F662E91-E437-467D-0806-DA689BEC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526"/>
            <a:ext cx="12192000" cy="6294473"/>
          </a:xfrm>
        </p:spPr>
        <p:txBody>
          <a:bodyPr/>
          <a:lstStyle/>
          <a:p>
            <a:pPr marL="0" indent="0" algn="l">
              <a:buNone/>
            </a:pPr>
            <a:r>
              <a:rPr lang="th-TH" sz="3200" b="1" i="0" dirty="0">
                <a:solidFill>
                  <a:srgbClr val="565555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3. สื่อที่นำเสนอต้องมีความเหมาะสมกับวัย หรืออาชีพของกลุ่มเป้าหมาย  </a:t>
            </a:r>
          </a:p>
          <a:p>
            <a:pPr marL="0" indent="0" algn="l">
              <a:buNone/>
            </a:pPr>
            <a:r>
              <a:rPr lang="th-TH" sz="3200" b="1" i="0" dirty="0">
                <a:solidFill>
                  <a:srgbClr val="565555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เช่น...</a:t>
            </a:r>
            <a:r>
              <a:rPr lang="th-TH" sz="32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กลุ่มเป้าหมายเป็นเด็ก</a:t>
            </a:r>
          </a:p>
          <a:p>
            <a:pPr marL="0" indent="0" algn="l">
              <a:buNone/>
            </a:pPr>
            <a:r>
              <a:rPr lang="th-TH" sz="3200" b="1" i="0" dirty="0">
                <a:solidFill>
                  <a:srgbClr val="565555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- ควรออกแบบโดยการใช้สีสดใส มีภาพการ์ตูนประกอบ</a:t>
            </a:r>
          </a:p>
          <a:p>
            <a:pPr marL="0" indent="0" algn="l">
              <a:buNone/>
            </a:pPr>
            <a:endParaRPr lang="th-TH" sz="3200" b="1" i="0" dirty="0">
              <a:solidFill>
                <a:srgbClr val="565555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9FECB18-B5AD-1D14-6DF0-BB1201DA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4343"/>
            <a:ext cx="4532127" cy="4263655"/>
          </a:xfrm>
          <a:prstGeom prst="rect">
            <a:avLst/>
          </a:prstGeom>
        </p:spPr>
      </p:pic>
      <p:pic>
        <p:nvPicPr>
          <p:cNvPr id="8194" name="Picture 2" descr="🥚kinder joy🥚🍫ไข่ขนมรสโกโก้บนครีมนมและโกโก้(ราคาต่อ1ลูก)  มากับของเล่นเซอไพรส์ของเด็กๆ เลือกได้ผู้หญิง หรือผู้ชาย | Shopee Thailand">
            <a:extLst>
              <a:ext uri="{FF2B5EF4-FFF2-40B4-BE49-F238E27FC236}">
                <a16:creationId xmlns:a16="http://schemas.microsoft.com/office/drawing/2014/main" id="{401AB84F-CE38-EFAE-844A-513068B0D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132" y="2594346"/>
            <a:ext cx="4366437" cy="426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C3D3813-6497-E2FE-E750-D6A13F79F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569" y="1860698"/>
            <a:ext cx="3293431" cy="49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81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E58F-87BE-148D-D86D-5ECB9CB1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933253"/>
          </a:xfrm>
        </p:spPr>
        <p:txBody>
          <a:bodyPr/>
          <a:lstStyle/>
          <a:p>
            <a:r>
              <a:rPr lang="th-TH" sz="4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การวิเคราะห์ผู้รับสาร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A4C6A-AD81-9CE7-5D0F-FBFE34B10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3254"/>
            <a:ext cx="12192000" cy="59247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* ผู้ชมรายการโทรทัศน์ ผู้ฟังรายการวิทยุ ผู้อ่านหนังสือพิมพ์ ผู้ชมภาพยนตร์ สมาชิกเพจออนไลน์</a:t>
            </a:r>
          </a:p>
          <a:p>
            <a:pPr marL="0" indent="0">
              <a:buNone/>
            </a:pPr>
            <a:r>
              <a:rPr lang="th-TH" sz="32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* กลุ่มผู้รับสารอาจจะมีอิทธิพลต่อการทำงานของสื่อได้ทั้งทางตรงและทางอ้อม 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ทางตรง คือ การแสดงความคิดเห็น ในทางชื่นชอบหรือติเตียนต่อรายการต่างๆ </a:t>
            </a:r>
          </a:p>
          <a:p>
            <a:pPr marL="0" indent="0">
              <a:buNone/>
            </a:pPr>
            <a:r>
              <a:rPr lang="th-TH" sz="24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"</a:t>
            </a:r>
            <a:r>
              <a:rPr lang="th-TH" sz="2400" b="1" i="0" dirty="0" err="1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มดดํา</a:t>
            </a:r>
            <a:r>
              <a:rPr lang="th-TH" sz="24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คชาภา" โดนวิจารณ์หนัก หลังจี้ถามคำถามไม่เหมาะสมกับ "สกาย วงศ์รวี"</a:t>
            </a:r>
          </a:p>
          <a:p>
            <a:pPr marL="0" indent="0">
              <a:buNone/>
            </a:pPr>
            <a:endParaRPr lang="th-TH" sz="24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074" name="Picture 2" descr="มดดํา คชาภา โดนวิจารณ์หนัก หลังจี้ถามคำถามไม่เหมาะสมกับ สกาย วงศ์รวี">
            <a:extLst>
              <a:ext uri="{FF2B5EF4-FFF2-40B4-BE49-F238E27FC236}">
                <a16:creationId xmlns:a16="http://schemas.microsoft.com/office/drawing/2014/main" id="{EBDAADC1-92E2-7151-A2B6-D7075A623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9380"/>
            <a:ext cx="6231118" cy="35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มดดํา คชาภา โดนวิจารณ์หนัก หลังจี้ถามคำถามไม่เหมาะสมกับ สกาย วงศ์รวี">
            <a:extLst>
              <a:ext uri="{FF2B5EF4-FFF2-40B4-BE49-F238E27FC236}">
                <a16:creationId xmlns:a16="http://schemas.microsoft.com/office/drawing/2014/main" id="{8B4EA3BB-44A3-ECC5-F895-680C4B771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10" y="2573519"/>
            <a:ext cx="5262889" cy="428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82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E1EBA-6973-28BD-5087-FE7751C8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7910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708D4-D2E7-A6F0-F07A-C227F7BB9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5352"/>
            <a:ext cx="12192000" cy="6452647"/>
          </a:xfrm>
        </p:spPr>
        <p:txBody>
          <a:bodyPr/>
          <a:lstStyle/>
          <a:p>
            <a:pPr marL="0" indent="0">
              <a:buNone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ทางอ้อม คือ จำนวนของผู้รับสารในแต่ละรายการที่จะทราบได้จาก</a:t>
            </a:r>
            <a:r>
              <a:rPr lang="th-TH" sz="28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การทำ</a:t>
            </a: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สำรวจความนิยมของผู้ชม 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rating) </a:t>
            </a: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อันมีผลทำให้มีผู้อุปถัมภ์รายการนั้นมากขึ้น และส่งผลให้รายการนั้นสามารถดำรงอยู่ได้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646FF-B9D3-1E71-4AD3-CA19FC95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77" y="1414021"/>
            <a:ext cx="9907571" cy="54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84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3B330-3042-92BC-4A97-1F632347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7910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C8249-1E95-EE85-79B4-FD085239A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4779"/>
            <a:ext cx="12192000" cy="6443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การวิเคราะห์ผู้รับสารโดยใช้เกณฑ์เรื่อง “การรับสาร อย่างจริงๆ” มาเป็นเกณฑ์ในการแบ่งประเภทผู้รับสารเป็น 4 ประเภท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ได้แก่...</a:t>
            </a:r>
          </a:p>
          <a:p>
            <a:pPr marL="514350" indent="-514350">
              <a:buAutoNum type="arabicPeriod"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กลุ่มผู้รับสารที่ถูกคาดว่าจะสามารถครอบคลุมการส่งสารไปได้ </a:t>
            </a:r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เช่น การประมาณการของสถานีโทรทัศน์ว่ามีกำลังสูง ครอบคลุมพื้นที่ในกี่จังหวัดหรือตัวเลขครัวเรือนที่มีจำนวนเครื่องรับวิทยุ </a:t>
            </a:r>
          </a:p>
          <a:p>
            <a:pPr marL="0" indent="0">
              <a:buNone/>
            </a:pPr>
            <a:r>
              <a:rPr lang="th-TH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ส่งมอบสัญญาณแห่งความสุขอย่างต่อเนื่องด้วยเครือข่ายอัจฉริยะทรู 5</a:t>
            </a:r>
            <a:r>
              <a:rPr lang="en-US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G </a:t>
            </a:r>
            <a:r>
              <a:rPr lang="th-TH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ที่เร็ว แรง ครอบคลุม 77 จังหวัดทั่วประเทศ ให้คนไทยทุกภูมิภาคมั่นใจ สุขกว่าด้วยกันทั่วไทย เคา</a:t>
            </a:r>
            <a:r>
              <a:rPr lang="th-TH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ท์</a:t>
            </a:r>
            <a:r>
              <a:rPr lang="th-TH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ดาวน์แบบหมดห่วง </a:t>
            </a:r>
            <a:r>
              <a:rPr lang="th-TH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อัป</a:t>
            </a:r>
            <a:r>
              <a:rPr lang="th-TH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โซ</a:t>
            </a:r>
            <a:r>
              <a:rPr lang="th-TH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เชีย</a:t>
            </a:r>
            <a:r>
              <a:rPr lang="th-TH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ล เล่นเน็ตเร็วแรงได้ ไม่อั้น ในทุกพื้นที่ </a:t>
            </a:r>
            <a:endParaRPr lang="th-TH" b="1" dirty="0">
              <a:solidFill>
                <a:srgbClr val="0070C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27446-3579-7B68-4EA2-DA8DC7585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128" y="3429000"/>
            <a:ext cx="75037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64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3CCC-9F5F-4C1A-E68E-3321B3268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8853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B1CBC-E12A-DF3D-A2AD-FBA950AE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1340"/>
            <a:ext cx="12192000" cy="6386659"/>
          </a:xfrm>
        </p:spPr>
        <p:txBody>
          <a:bodyPr/>
          <a:lstStyle/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2. กลุ่มผู้รับสารที่เปิดรับสารนั้นจริงๆ </a:t>
            </a:r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ได้แก่ จำนวนคนที่ซื้อหนังสือพิมพ์อ่าน / เปิดวิทยุรับฟัง / เปิดโทรทัศน์ดูรายการจริงๆ</a:t>
            </a:r>
          </a:p>
          <a:p>
            <a:pPr marL="0" indent="0">
              <a:buNone/>
            </a:pPr>
            <a:r>
              <a:rPr lang="th-TH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มาแล้ว!! เปิดลงทะเบียนสมาชิก จส.100 เพื่อสิทธิประโยชน์ในการร่วมกิจกรรมและแจกของรางวัล ลงทะเบียนฟรีคล</a:t>
            </a:r>
            <a:r>
              <a:rPr lang="th-TH" b="1" i="0" dirty="0" err="1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ิ๊ก</a:t>
            </a:r>
            <a:r>
              <a:rPr lang="th-TH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en-US" b="1" i="0" u="none" strike="noStrike" dirty="0">
                <a:solidFill>
                  <a:srgbClr val="1D9BF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  <a:hlinkClick r:id="rId2"/>
              </a:rPr>
              <a:t>http://goo.gl/gQFhz5</a:t>
            </a:r>
            <a:br>
              <a:rPr lang="en-US" b="1" i="0" dirty="0">
                <a:solidFill>
                  <a:srgbClr val="0F1419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EA33EE5D-DAD7-68D4-29D8-27F8025D9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0078"/>
            <a:ext cx="12192000" cy="42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105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E792E-23C9-5346-5C29-0445E952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26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BFF32-CBDF-88AF-B179-14F6203C2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7072"/>
            <a:ext cx="12192000" cy="6480927"/>
          </a:xfrm>
        </p:spPr>
        <p:txBody>
          <a:bodyPr/>
          <a:lstStyle/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กลุ่มผู้รับสารที่เปิดรับแต่เนื้อหาเฉพาะๆ แบบประจำรายการ</a:t>
            </a:r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ได้แก่ ผู้ฟังรายการเพลงของสถานีวิทยุ / ผู้ที่ชมรายการละครโทรทัศน์...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5291A-98DE-8BF9-342C-45D211877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5" y="1791093"/>
            <a:ext cx="11048214" cy="506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80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E86A-70B7-67DD-386B-6DB04CDB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14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80E11-BDC5-010A-174C-7C5EC749E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4778"/>
            <a:ext cx="12192000" cy="6443221"/>
          </a:xfrm>
        </p:spPr>
        <p:txBody>
          <a:bodyPr/>
          <a:lstStyle/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4. กลุ่มผู้รับสารที่ได้รับผลอย่างแท้จริงจากสื่อ </a:t>
            </a:r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ได้แก่ กลุ่มผู้รับสาร</a:t>
            </a:r>
            <a:r>
              <a:rPr lang="th-TH" sz="32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กลุ่มพิเศษที่มีความสัมพันธ์ที่เป็นลักษณะเฉพาะกับสื่อ 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ซึ่งเราอาจจะศึกษาได้จากพฤติกรรมผู้รับสารหลายอย่าง เช่น </a:t>
            </a: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การเขียนจดหมายเข้าไปแสดงความคิดเห็น การเข้าร่วมกิจกรรมที่รายการวิทยุจัด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...</a:t>
            </a:r>
          </a:p>
          <a:p>
            <a:pPr marL="0" indent="0">
              <a:buNone/>
            </a:pPr>
            <a:r>
              <a:rPr lang="th-TH" b="1" i="0" u="none" strike="noStrike" dirty="0">
                <a:solidFill>
                  <a:srgbClr val="3B73AD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  <a:hlinkClick r:id="rId2"/>
              </a:rPr>
              <a:t>ร่วมกิจกรรมตอบคำถาม กับรายการวิทยุ ทช.หมอทาง เพียงสแกน </a:t>
            </a:r>
            <a:r>
              <a:rPr lang="en-US" b="1" i="0" u="none" strike="noStrike" dirty="0">
                <a:solidFill>
                  <a:srgbClr val="3B73AD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  <a:hlinkClick r:id="rId2"/>
              </a:rPr>
              <a:t>QR Code (</a:t>
            </a:r>
            <a:r>
              <a:rPr lang="th-TH" b="1" i="0" u="none" strike="noStrike" dirty="0">
                <a:solidFill>
                  <a:srgbClr val="3B73AD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  <a:hlinkClick r:id="rId2"/>
              </a:rPr>
              <a:t>คำถามประจำการออกอากาศวันอาทิตย์ที่ 20 มิถุนายน 2564)</a:t>
            </a:r>
            <a:endParaRPr lang="th-TH" b="1" i="0" dirty="0">
              <a:solidFill>
                <a:srgbClr val="3B73A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C899B-F8D9-DF0A-762D-50EF59EDA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563" y="2667785"/>
            <a:ext cx="8336437" cy="419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09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8766-1206-C5EB-981A-ED06CFEF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082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7BBE9-A0AE-B1E2-1FC6-37D368E79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7328"/>
            <a:ext cx="12192000" cy="6320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การวิเคราะห์ผู้รับสารโดยใช้เกณฑ์ทางสังคมและเกณฑ์ของสื่อเอง ดังนี้...</a:t>
            </a:r>
          </a:p>
          <a:p>
            <a:pPr marL="514350" indent="-514350">
              <a:buAutoNum type="arabicPeriod"/>
            </a:pPr>
            <a:r>
              <a:rPr lang="th-TH" sz="32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ผู้รับสารที่เป็นกลุ่มสังคมหรือสาธารณชน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- เช่น การผลิตสื่อ ซึ่งผลิตขึ้นเพื่อสื่อสารกันภายในกลุ่ม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BE9F40-7AF7-38EF-C1A8-CA4FE6D75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9823"/>
            <a:ext cx="12192000" cy="438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28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94EF-9EF3-4074-1FF9-DC8E641E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0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CBDD2-A60E-A3F2-501A-452E96B68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433632"/>
            <a:ext cx="18212273" cy="9601053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solidFill>
                  <a:srgbClr val="0070C0"/>
                </a:solidFill>
              </a:rPr>
              <a:t>2</a:t>
            </a:r>
            <a:r>
              <a:rPr lang="th-TH" sz="32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ผู้รับสารที่เป็นกลุ่มสนใจ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ผู้รับสารมีการจัดกลุ่มกันเองตามความสนใจร่วมกัน (กลุ่มแฟนคลับ)</a:t>
            </a:r>
          </a:p>
          <a:p>
            <a:pPr marL="0" indent="0">
              <a:buNone/>
            </a:pP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6" name="Picture 2" descr="เปิด “5 อันดับศิลปิน” ที่มีกลุ่มแฟนคลับคนไทยมากที่สุด | TheHippoThai.com |  LINE TODAY">
            <a:extLst>
              <a:ext uri="{FF2B5EF4-FFF2-40B4-BE49-F238E27FC236}">
                <a16:creationId xmlns:a16="http://schemas.microsoft.com/office/drawing/2014/main" id="{B84ED7D7-FC36-F7E6-6B89-A7D6BEF9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599"/>
            <a:ext cx="1219199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988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CF3D-C2B8-8C39-06E3-6006D425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8853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4949D-0395-BA55-1E44-754D1AD78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000"/>
            <a:ext cx="12192000" cy="6476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ปัจจัยวิเคราะห์ตามลักษณะประชากร </a:t>
            </a:r>
          </a:p>
          <a:p>
            <a:pPr marL="514350" indent="-514350">
              <a:buAutoNum type="arabicPeriod"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เพศ </a:t>
            </a:r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เช่น...พฤติกรรมการชมรายการโทรทัศน์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เพศชาย มักจะเกิดขึ้นในขณะพักผ่อน 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เพศหญิง มักจะดูโทรทัศน์ไปพร้อมๆกับทำงานอื่นๆด้วย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074" name="Picture 2" descr="ผู้ชายมีนิตยสารอะไรที่เหมาะๆมั่งอ่ะ แบบ ของผู้ชายโดยเฉพาะอ่ะเอา | Dek-D.com">
            <a:extLst>
              <a:ext uri="{FF2B5EF4-FFF2-40B4-BE49-F238E27FC236}">
                <a16:creationId xmlns:a16="http://schemas.microsoft.com/office/drawing/2014/main" id="{1E0EC0DF-592A-BF63-A28B-893701F7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0970"/>
            <a:ext cx="6302829" cy="397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B8298-65DC-B21D-FA43-629BAF5A6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2880972"/>
            <a:ext cx="5676900" cy="397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17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7E1F53-C4FC-6DDA-24B5-5A788AC4B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456660"/>
          </a:xfrm>
        </p:spPr>
        <p:txBody>
          <a:bodyPr/>
          <a:lstStyle/>
          <a:p>
            <a:r>
              <a:rPr lang="th-TH" sz="4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กระบวนการสร้างสารเพื่อการนำเสนอในงานนิเทศศาสตร์</a:t>
            </a:r>
            <a:b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D766200-417E-C62A-4D97-C6C7AFB33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106"/>
            <a:ext cx="12192000" cy="5791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การออกแบบสาร</a:t>
            </a:r>
          </a:p>
          <a:p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การนำเสนอข้อมูล สารสนเทศ ความรู้ หรือเนื้อหาเรื่องราวที่เป็นสาระสำคัญต่าง ๆ ให้ผู้รับสารรับรู้และเข้าใจ</a:t>
            </a:r>
          </a:p>
          <a:p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การสร้างความสุขแก่ผู้รับสาร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นับว่าเป็นความสามารถพิเศษอย่างหนึ่งของผู้นำเสนอจนกลายเป็นที่ยอมรับ</a:t>
            </a:r>
          </a:p>
          <a:p>
            <a:endParaRPr lang="th-TH" sz="32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32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sz="32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6" name="Picture 2" descr="ต้นมีวินัย">
            <a:extLst>
              <a:ext uri="{FF2B5EF4-FFF2-40B4-BE49-F238E27FC236}">
                <a16:creationId xmlns:a16="http://schemas.microsoft.com/office/drawing/2014/main" id="{603FD961-3EEB-70BE-7067-6385D6A4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81" y="3253559"/>
            <a:ext cx="4231760" cy="36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ลูกหมีกตัญญู : ชุด สร้างเสริมลักษณะนิสัย">
            <a:extLst>
              <a:ext uri="{FF2B5EF4-FFF2-40B4-BE49-F238E27FC236}">
                <a16:creationId xmlns:a16="http://schemas.microsoft.com/office/drawing/2014/main" id="{60191B79-805D-3B05-6C32-AD7BAEB8A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32296"/>
            <a:ext cx="3880880" cy="36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ดอกไม้ของลูกผู้ซื่อสัตย์ : The Flower of Honest Son">
            <a:extLst>
              <a:ext uri="{FF2B5EF4-FFF2-40B4-BE49-F238E27FC236}">
                <a16:creationId xmlns:a16="http://schemas.microsoft.com/office/drawing/2014/main" id="{04F70C1A-2162-59C8-6956-248E648CF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42" y="3232297"/>
            <a:ext cx="4079357" cy="36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74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5F4B-BC3F-3C13-779C-6B17C33AB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14" y="413657"/>
            <a:ext cx="10515600" cy="762000"/>
          </a:xfrm>
        </p:spPr>
        <p:txBody>
          <a:bodyPr>
            <a:normAutofit fontScale="90000"/>
          </a:bodyPr>
          <a:lstStyle/>
          <a:p>
            <a:r>
              <a:rPr lang="th-TH" sz="40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เปิดตัว “</a:t>
            </a:r>
            <a:r>
              <a:rPr lang="th-TH" sz="4000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จัซ</a:t>
            </a:r>
            <a:r>
              <a:rPr lang="th-TH" sz="40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แมก</a:t>
            </a:r>
            <a:r>
              <a:rPr lang="th-TH" sz="4000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กาซีน</a:t>
            </a:r>
            <a:r>
              <a:rPr lang="th-TH" sz="40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” นิตยสารวัยรุ่นที่ผู้ใหญ่ควรได้อ่าน</a:t>
            </a:r>
            <a:br>
              <a:rPr lang="th-TH" b="0" i="0" dirty="0">
                <a:solidFill>
                  <a:srgbClr val="222222"/>
                </a:solidFill>
                <a:effectLst/>
                <a:latin typeface="Open Sans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F26F9-59D2-24A9-AC79-96F8F7C26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8828"/>
            <a:ext cx="5812971" cy="5889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รูปแบบคอลัมน์และเนื้อหาภายใน </a:t>
            </a:r>
            <a:r>
              <a:rPr lang="en-US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JUZZ Magazine </a:t>
            </a:r>
            <a:r>
              <a:rPr lang="th-TH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นั้น เกิดจากการศึกษาและวิเคราะห์ไลฟ์สไตล์ที่หลากหลายของ</a:t>
            </a:r>
            <a:r>
              <a:rPr lang="th-TH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กลุ่มเป้าหมายวัยรุ่น ม.ปลายของไทย </a:t>
            </a:r>
            <a:r>
              <a:rPr lang="th-TH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เพื่อประกอบกันเป็นเนื้อหาภายในเล่ม จนได้เป็นคอลัมน์รู้ใจวัยรุ่นกว่า 27คอลัมน์ ในขนาดความหนา 60 หน้า โดยมีคอลัมน์ที่โดดเด่น อาทิ </a:t>
            </a:r>
            <a:r>
              <a:rPr lang="en-US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Gen ME </a:t>
            </a:r>
            <a:r>
              <a:rPr lang="th-TH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ถ่ายทอดเรื่องราวในหลากหลายมุมมองของวัยรุ่นยุคปัจจุบัน ที่เราเรียกพวกเค้าว่า </a:t>
            </a:r>
            <a:r>
              <a:rPr lang="en-US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Generation ME, </a:t>
            </a:r>
            <a:r>
              <a:rPr lang="th-TH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คอห่าน </a:t>
            </a:r>
            <a:r>
              <a:rPr lang="th-TH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เปิดพื้นที่ให้วัยทีนได้ระบายทุกเรื่องอึดอัดแน่นอก </a:t>
            </a:r>
            <a:r>
              <a:rPr lang="th-TH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,  สมรศรีชี้แนะ ครูแนะแนวยุคใหม่</a:t>
            </a:r>
            <a:r>
              <a:rPr lang="th-TH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เจาะทุกอาชีพที่อยู่ในความสนใจของวัยรุ่น</a:t>
            </a:r>
            <a:r>
              <a:rPr lang="th-TH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, </a:t>
            </a:r>
            <a:r>
              <a:rPr lang="en-US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Innocent (</a:t>
            </a:r>
            <a:r>
              <a:rPr lang="th-TH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อยากรู้แต่ไม่กล้าถาม) </a:t>
            </a:r>
            <a:r>
              <a:rPr lang="th-TH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ตอบทุกปัญหาเรื่องเพศที่วัยรุ่นอยากรู้ และควรจะรู้แบบไม่มีเซ็นเซอร์</a:t>
            </a:r>
            <a:r>
              <a:rPr lang="th-TH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ฯลฯ เพื่อให้ </a:t>
            </a:r>
            <a:r>
              <a:rPr lang="en-US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JUZZ </a:t>
            </a:r>
            <a:r>
              <a:rPr lang="th-TH" b="1" i="0" dirty="0">
                <a:solidFill>
                  <a:srgbClr val="222222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เป็น</a:t>
            </a:r>
            <a:r>
              <a:rPr lang="th-TH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เพื่อนคู่คิดกับวัยรุ่น ม.ปลายได้อย่างแท้จริง</a:t>
            </a:r>
            <a:endParaRPr lang="en-US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EDE34B-8A28-FC12-876E-CD7401D3F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31" y="1175657"/>
            <a:ext cx="5812970" cy="568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6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9EB06-38CE-0378-823B-4DCE05BA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84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D7A82-B20C-98ED-813A-52711ACC4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5926"/>
            <a:ext cx="12192000" cy="6462074"/>
          </a:xfrm>
        </p:spPr>
        <p:txBody>
          <a:bodyPr/>
          <a:lstStyle/>
          <a:p>
            <a:pPr marL="0" indent="0">
              <a:buNone/>
            </a:pPr>
            <a:r>
              <a:rPr lang="th-TH" b="1" dirty="0"/>
              <a:t>2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 อายุ </a:t>
            </a:r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เช่น ...คนอายุมากจะเปิดรับข่าวสารประเภทหนักๆ อาทิ ข่าวการเมือง สังคม เศรษฐกิจ 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    คนอายุน้อย (กลุ่มวัยรุ่น...เน้นข่าวสารบันเทิง)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50F85-DDAA-3173-7B08-98024920C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0" y="1578430"/>
            <a:ext cx="9753601" cy="527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18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A3ADE-1F5A-482B-65F5-361B6583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082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E9DD5-FD03-F41C-88FE-79E545190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2486"/>
            <a:ext cx="12192000" cy="6405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การศึกษา </a:t>
            </a:r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คนที่มีการศึกษาสูงจะมีความรู้ กว้างขวาง เข้าใจศัพท์และสื่อสารได้ดีกว่าจึงมักใช้สื่อประเภทสิ่งพิมพ์...ขณะที่คนที่มีการศึกษาน้อยมักจะใช้สื่อประเภทวิทยุ / โทรทัศน์ / ภาพยนตร์ เป็นหลัก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AFF313-65C9-FE99-53AD-0DD5D3300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2576"/>
            <a:ext cx="6162675" cy="5305424"/>
          </a:xfrm>
          <a:prstGeom prst="rect">
            <a:avLst/>
          </a:prstGeom>
        </p:spPr>
      </p:pic>
      <p:pic>
        <p:nvPicPr>
          <p:cNvPr id="4098" name="Picture 2" descr="Bangkok Post วันจันทร์ที่ 19 ธันวาคม พ.ศ.2565">
            <a:extLst>
              <a:ext uri="{FF2B5EF4-FFF2-40B4-BE49-F238E27FC236}">
                <a16:creationId xmlns:a16="http://schemas.microsoft.com/office/drawing/2014/main" id="{1EB28C08-F226-473E-862E-737B46E0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371600"/>
            <a:ext cx="561974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77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2ECFA-C0E6-0DCD-11FE-6935E81D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681"/>
          </a:xfrm>
        </p:spPr>
        <p:txBody>
          <a:bodyPr>
            <a:normAutofit fontScale="90000"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15E35-8416-3497-62EF-4902042F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3060"/>
            <a:ext cx="12192000" cy="6414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4. สถานะทางเศรษฐกิจและสังคม...ได้แก่ </a:t>
            </a: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อาชีพ รายได้ เชื้อชาติ 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ปัจจัยเหล่านี้มีบทบาทในการเป็นตัวกำหนดในเรื่องการเปิดรับสื่อที่ผู้รับสารสามารถเข้าถึงได้รวมทั้งยังเป็นกำหนดการเปิดรับเนื้อหาที่</a:t>
            </a: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สอดคล้องต่ออาชีพ ต่อความคิด ความเชื่อ ค่านิยม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ของผู้รับสารเอง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05192-6D48-081B-EAC9-ADE840CAB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38350"/>
            <a:ext cx="6096000" cy="4819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BF38F9-A82C-4201-A11A-258B7C2A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2038349"/>
            <a:ext cx="57531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09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B9DD4BC-EB8C-4259-A32D-9D9AA18D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78D00BC-7E37-4DEB-9444-5D95487B3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7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194B55C-1302-21F0-5BA5-3C70CEBE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8855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2050" name="Picture 2" descr="มารู้จักยายณี &quot;หนูนาสวีเดน แฟนเพจ&quot; ไอดอลการจกส้มตำ คนติดตาม 2 ล้าน">
            <a:extLst>
              <a:ext uri="{FF2B5EF4-FFF2-40B4-BE49-F238E27FC236}">
                <a16:creationId xmlns:a16="http://schemas.microsoft.com/office/drawing/2014/main" id="{32B053BD-013C-9BCE-1997-07EAAE5776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18" y="0"/>
            <a:ext cx="421758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767CBA4-F06A-B805-C260-E9884E883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7974418" cy="685799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74BB6DF-DE64-10F5-965D-656DBDF95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416" y="3428998"/>
            <a:ext cx="4217584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4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DFB15EA-B6C7-9269-5C22-7F53F5ABE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08452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Verdana" panose="020B0604030504040204" pitchFamily="34" charset="0"/>
              </a:rPr>
              <a:t>หลัก</a:t>
            </a:r>
            <a:r>
              <a:rPr lang="th-TH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พื้นฐานในการออกแบบสารเพื่อการนำเสนอ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BA428C5-A931-6A31-2614-1F766710E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4521"/>
            <a:ext cx="12192000" cy="5773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1. ต้องการนำเสนอสาระอะไรให้กับผู้รับสาร... เป็นการกำหนดจุดประสงค์และเนื้อหาสำหรับการออกแบบสารที่จะนำเสนอ </a:t>
            </a:r>
          </a:p>
        </p:txBody>
      </p:sp>
      <p:pic>
        <p:nvPicPr>
          <p:cNvPr id="3074" name="Picture 2" descr="ยินดีที่ได้รู้จัก | Thai PBS รายการไทยพีบีเอส">
            <a:extLst>
              <a:ext uri="{FF2B5EF4-FFF2-40B4-BE49-F238E27FC236}">
                <a16:creationId xmlns:a16="http://schemas.microsoft.com/office/drawing/2014/main" id="{38819129-FECB-68D9-0B37-EC2D5E55C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60428"/>
            <a:ext cx="6018028" cy="44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ยินดีที่ได้รู้จัก | Thai PBS รายการไทยพีบีเอส">
            <a:extLst>
              <a:ext uri="{FF2B5EF4-FFF2-40B4-BE49-F238E27FC236}">
                <a16:creationId xmlns:a16="http://schemas.microsoft.com/office/drawing/2014/main" id="{90350E85-D076-A9FD-B3F2-9DA3CB387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29" y="1765003"/>
            <a:ext cx="6173972" cy="254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เมืองอุทัยธานี | ยินดีที่ได้รู้จัก - YouTube">
            <a:extLst>
              <a:ext uri="{FF2B5EF4-FFF2-40B4-BE49-F238E27FC236}">
                <a16:creationId xmlns:a16="http://schemas.microsoft.com/office/drawing/2014/main" id="{2E5C930D-5894-6D58-CC41-385FD1160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27" y="4306186"/>
            <a:ext cx="6173972" cy="255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/>
              <a:t>การออกแบบสาร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th-TH" sz="3200" dirty="0">
                <a:solidFill>
                  <a:srgbClr val="FF0000"/>
                </a:solidFill>
              </a:rPr>
              <a:t>ความหมายการออกแบบสาร</a:t>
            </a:r>
          </a:p>
          <a:p>
            <a:pPr marL="0" indent="0">
              <a:buNone/>
            </a:pPr>
            <a:r>
              <a:rPr lang="th-TH" sz="3200" dirty="0">
                <a:solidFill>
                  <a:srgbClr val="FF0000"/>
                </a:solidFill>
              </a:rPr>
              <a:t>     </a:t>
            </a:r>
            <a:r>
              <a:rPr lang="th-TH" sz="3200" dirty="0"/>
              <a:t>การนำเสนอข้อมูล สารสนเทศ ความรู้ เนื้อหาเรื่องราวที่เป็นสาระสำคัญต่าง ๆ ให้ผู้รับสารรับรู้และเข้าใจ</a:t>
            </a:r>
          </a:p>
          <a:p>
            <a:pPr marL="0" indent="0">
              <a:buNone/>
            </a:pPr>
            <a:endParaRPr lang="th-TH" sz="3200" dirty="0"/>
          </a:p>
          <a:p>
            <a:pPr marL="0" indent="0">
              <a:buNone/>
            </a:pPr>
            <a:r>
              <a:rPr lang="th-TH" sz="3200" dirty="0">
                <a:solidFill>
                  <a:srgbClr val="FF0000"/>
                </a:solidFill>
              </a:rPr>
              <a:t>หลักพิจารณาการออกแบบสาร</a:t>
            </a:r>
          </a:p>
          <a:p>
            <a:pPr marL="0" indent="0">
              <a:buNone/>
            </a:pPr>
            <a:r>
              <a:rPr lang="th-TH" sz="3200" dirty="0">
                <a:solidFill>
                  <a:srgbClr val="FF0000"/>
                </a:solidFill>
              </a:rPr>
              <a:t>     </a:t>
            </a:r>
            <a:r>
              <a:rPr lang="th-TH" sz="3200" dirty="0"/>
              <a:t>- ต้องการนำเสนอสาระอะไรให้กับผู้รับสาร</a:t>
            </a:r>
          </a:p>
          <a:p>
            <a:pPr marL="0" indent="0">
              <a:buNone/>
            </a:pPr>
            <a:r>
              <a:rPr lang="th-TH" sz="3200" dirty="0"/>
              <a:t>     - ผู้รับสารต้องการรู้เรื่องอะไรจากการนำเสนอ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334" y="1206482"/>
            <a:ext cx="7346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- มีความผิดพลาดอะไรบ้างที่อาจจะเกิดขึ้นได้กับการนำเสนอของผู้นำเสนอ</a:t>
            </a:r>
          </a:p>
        </p:txBody>
      </p:sp>
    </p:spTree>
    <p:extLst>
      <p:ext uri="{BB962C8B-B14F-4D97-AF65-F5344CB8AC3E}">
        <p14:creationId xmlns:p14="http://schemas.microsoft.com/office/powerpoint/2010/main" val="4278514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dirty="0"/>
              <a:t>     </a:t>
            </a:r>
          </a:p>
          <a:p>
            <a:pPr marL="0" indent="0">
              <a:buNone/>
            </a:pPr>
            <a:r>
              <a:rPr lang="th-TH" sz="4800" dirty="0">
                <a:solidFill>
                  <a:srgbClr val="FF0000"/>
                </a:solidFill>
              </a:rPr>
              <a:t>แนวทางปฏิบัติการออกแบบสาร</a:t>
            </a:r>
          </a:p>
          <a:p>
            <a:pPr marL="0" indent="0">
              <a:buNone/>
            </a:pPr>
            <a:r>
              <a:rPr lang="th-TH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- ค้นหาสาระที่เป็นความต้องการที่ผู้รับสารต้องการให้ได้</a:t>
            </a:r>
          </a:p>
          <a:p>
            <a:pPr marL="0" indent="0">
              <a:buNone/>
            </a:pPr>
            <a:r>
              <a:rPr lang="th-TH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- ยอมรับความแตกต่างและความไม่แน่นอนที่อาจจะเกิดขึ้นในเนื้อหาสาระ และประเด็นที่จะนำเสนอในแต่ละครั้ง</a:t>
            </a:r>
          </a:p>
        </p:txBody>
      </p:sp>
    </p:spTree>
    <p:extLst>
      <p:ext uri="{BB962C8B-B14F-4D97-AF65-F5344CB8AC3E}">
        <p14:creationId xmlns:p14="http://schemas.microsoft.com/office/powerpoint/2010/main" val="2874459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77334" y="1183843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dirty="0"/>
              <a:t>     - จัดกระทำสาระที่จะนำเสนอให้อยู่ในรูปแบบที่สามารถรับรู้ได้ เข้าใจได้อย่างชัดเจน และนำเสนอให้ครอบคลุมรอบด้าน</a:t>
            </a:r>
          </a:p>
          <a:p>
            <a:pPr marL="0" indent="0">
              <a:buNone/>
            </a:pPr>
            <a:r>
              <a:rPr lang="th-TH" sz="3600" dirty="0"/>
              <a:t>     - ให้ความสำคัญกับหลักการและกระบวนการใช้สื่อ การผลิตสื่อ การออกแบบสื่อที่เป็นภาพ กราฟิก ตัวอักษร สี เสียงประกอบที่ใช้ในสื่อแต่ละประเภทที่เลือกใช้</a:t>
            </a:r>
          </a:p>
          <a:p>
            <a:pPr marL="0" indent="0">
              <a:buNone/>
            </a:pPr>
            <a:r>
              <a:rPr lang="th-TH" sz="3600" dirty="0"/>
              <a:t>     - การอธิบายและขยายความในเรื่องที่ยากต่อการเข้าใจให้เป็นเรื่องที่ง่ายต่อการเข้าใจ รวมทั้งการสร้างให้เกิดความสมดุล ถูกต้องกับสาระที่มีความซับซ้อนหรือยากต่อการเข้าใจกับสาระที่ไม่ซับซ้อนหรือง่ายต่อความเข้าใจ (</a:t>
            </a:r>
            <a:r>
              <a:rPr lang="th-TH" sz="3600" dirty="0" err="1"/>
              <a:t>กฤษมันต์</a:t>
            </a:r>
            <a:r>
              <a:rPr lang="th-TH" sz="3600" dirty="0"/>
              <a:t> วัฒนาณรงค์)</a:t>
            </a:r>
          </a:p>
        </p:txBody>
      </p:sp>
    </p:spTree>
    <p:extLst>
      <p:ext uri="{BB962C8B-B14F-4D97-AF65-F5344CB8AC3E}">
        <p14:creationId xmlns:p14="http://schemas.microsoft.com/office/powerpoint/2010/main" val="877047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8C6B653-5E3F-13DB-5C9E-6575066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69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65A3FD-39CF-D0A2-24EC-D515A7CC7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520986"/>
            <a:ext cx="12192001" cy="6337013"/>
          </a:xfrm>
        </p:spPr>
        <p:txBody>
          <a:bodyPr/>
          <a:lstStyle/>
          <a:p>
            <a:pPr marL="0" indent="0">
              <a:buNone/>
            </a:pP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 ผู้ฟัง หรือ ผู้ชม ในกลุ่มเป้าหมายของเราต้องการรู้เรื่องอะไร</a:t>
            </a:r>
          </a:p>
          <a:p>
            <a:pPr marL="0" indent="0">
              <a:buNone/>
            </a:pPr>
            <a:endParaRPr lang="th-TH" sz="32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sz="3200" b="1" i="0" dirty="0">
              <a:solidFill>
                <a:srgbClr val="00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endParaRPr lang="th-TH" dirty="0"/>
          </a:p>
        </p:txBody>
      </p:sp>
      <p:pic>
        <p:nvPicPr>
          <p:cNvPr id="4098" name="Picture 2" descr="&quot;สนธิ&quot; ย้อนอดีตเริ่มต้นสู้ ถึงวันนี้ การเมืองไทย ไม่เคยเปลี่ยนแปลง : sondhi  talk - YouTube">
            <a:extLst>
              <a:ext uri="{FF2B5EF4-FFF2-40B4-BE49-F238E27FC236}">
                <a16:creationId xmlns:a16="http://schemas.microsoft.com/office/drawing/2014/main" id="{BAA2743C-B98B-DD72-E388-17C3334F9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1024"/>
            <a:ext cx="5193117" cy="530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051CD93-2B35-B9D1-0A20-B8AC009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118" y="1551024"/>
            <a:ext cx="6998881" cy="53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49951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</TotalTime>
  <Words>1575</Words>
  <Application>Microsoft Office PowerPoint</Application>
  <PresentationFormat>แบบจอกว้าง</PresentationFormat>
  <Paragraphs>94</Paragraphs>
  <Slides>34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34</vt:i4>
      </vt:variant>
    </vt:vector>
  </HeadingPairs>
  <TitlesOfParts>
    <vt:vector size="46" baseType="lpstr">
      <vt:lpstr>Angsana New</vt:lpstr>
      <vt:lpstr>Arial</vt:lpstr>
      <vt:lpstr>Cordia New</vt:lpstr>
      <vt:lpstr>IrisUPC</vt:lpstr>
      <vt:lpstr>Lucida Grande</vt:lpstr>
      <vt:lpstr>Open Sans</vt:lpstr>
      <vt:lpstr>TH Niramit AS</vt:lpstr>
      <vt:lpstr>Times New Roman</vt:lpstr>
      <vt:lpstr>Trebuchet MS</vt:lpstr>
      <vt:lpstr>Verdana</vt:lpstr>
      <vt:lpstr>Wingdings 3</vt:lpstr>
      <vt:lpstr>เหลี่ยมเพชร</vt:lpstr>
      <vt:lpstr>รหัสวิชา MCA1109  รายวิชา  การนำเสนอเชิงนิเทศศาสตร์  </vt:lpstr>
      <vt:lpstr>งานนำเสนอ PowerPoint</vt:lpstr>
      <vt:lpstr>กระบวนการสร้างสารเพื่อการนำเสนอในงานนิเทศศาสตร์ </vt:lpstr>
      <vt:lpstr>งานนำเสนอ PowerPoint</vt:lpstr>
      <vt:lpstr>หลักพื้นฐานในการออกแบบสารเพื่อการนำเสนอ</vt:lpstr>
      <vt:lpstr>การออกแบบสาร</vt:lpstr>
      <vt:lpstr>งานนำเสนอ PowerPoint</vt:lpstr>
      <vt:lpstr>งานนำเสนอ PowerPoint</vt:lpstr>
      <vt:lpstr>งานนำเสนอ PowerPoint</vt:lpstr>
      <vt:lpstr>สรุป...การออกแบบสารเพื่อการนำเสนอ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“นายกฯตู่” ชื่นชมเด็กไทยเก่ง คว้ารางวัลชนะเลิศ สิ่งประดิษฐ์ ผงกำจัดพยาธิในอาหาร จากใบข่าอ่อน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การวิเคราะห์ผู้รับสาร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เปิดตัว “จัซ แมกกาซีน” นิตยสารวัยรุ่นที่ผู้ใหญ่ควรได้อ่าน </vt:lpstr>
      <vt:lpstr>งานนำเสนอ PowerPoint</vt:lpstr>
      <vt:lpstr>งานนำเสนอ PowerPoint</vt:lpstr>
      <vt:lpstr>0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รหัสวิชา MCA1109  รายวิชา  การนำเสนอเชิงนิเทศศาสตร์</dc:title>
  <dc:creator>Win11Home</dc:creator>
  <cp:lastModifiedBy>Win11Home</cp:lastModifiedBy>
  <cp:revision>18</cp:revision>
  <dcterms:created xsi:type="dcterms:W3CDTF">2023-05-02T09:05:05Z</dcterms:created>
  <dcterms:modified xsi:type="dcterms:W3CDTF">2023-05-10T10:23:46Z</dcterms:modified>
</cp:coreProperties>
</file>