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16582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135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1739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0162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356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8358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7348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110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622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16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6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05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07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295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032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298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80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BEB1E2-8837-474B-BB2F-B182E1D019B1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14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907704" y="116632"/>
            <a:ext cx="6947127" cy="3488266"/>
          </a:xfrm>
        </p:spPr>
        <p:txBody>
          <a:bodyPr/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CFD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2203</a:t>
            </a:r>
            <a:b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ถ่ายทำภาพยนตร์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275856" y="5733256"/>
            <a:ext cx="5762563" cy="1364531"/>
          </a:xfrm>
        </p:spPr>
        <p:txBody>
          <a:bodyPr>
            <a:normAutofit/>
          </a:bodyPr>
          <a:lstStyle/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</p:txBody>
      </p:sp>
    </p:spTree>
    <p:extLst>
      <p:ext uri="{BB962C8B-B14F-4D97-AF65-F5344CB8AC3E}">
        <p14:creationId xmlns:p14="http://schemas.microsoft.com/office/powerpoint/2010/main" val="26929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ภาพระยะไกลปานกลาง 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Medium Long Shot / MLS)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55502" y="17625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เป็นภาพที่เห็นรายละเอียด ของผู้แสดงมากขึ้นตั้งแต่ศีรษะจนถึงขา หรือหัวเข่า ซึ่งบางครั้งก็เรียกว่า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Knee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เป็นภาพที่เห็นตัวผู้แสดงเคลื่อนไหวสัมพันธ์กับฉากหลังหรือเห็นเฟอร์นิเจอร์ ในฉากนั้น</a:t>
            </a:r>
          </a:p>
        </p:txBody>
      </p:sp>
      <p:pic>
        <p:nvPicPr>
          <p:cNvPr id="3074" name="Picture 2" descr="C:\Users\Administrator\Desktop\m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24128"/>
            <a:ext cx="3096344" cy="206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47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ภาพระยะปานกลาง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Medium Shot /MS)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46622" y="191683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ภาพระยะปานกลาง เป็นขนาดที่มีความหลากหลายและมีชื่อเรียกได้หลายชื่อเช่นเดียวกัน แต่โดยปกติจะมีขนาดประมาณตั้งแต่หนึ่งในสี่ถึงสามในสี่ของร่างกาย บางครั้งเรียกว่า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Mid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Waist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ก็ได้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ที่ใช้มากสุดอันหนึ่งภาพยนตร์ </a:t>
            </a:r>
          </a:p>
        </p:txBody>
      </p:sp>
      <p:pic>
        <p:nvPicPr>
          <p:cNvPr id="4098" name="Picture 2" descr="C:\Users\Administrator\Desktop\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45872"/>
            <a:ext cx="3197223" cy="212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89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ภาพระยะใกล้ปานกลาง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Medium Close-Up / MCU)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5944" y="1820508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เป็นภาพแคบ คลอบคลุมบริเวณตั้งแต่ศีรษะถึงไหล่ของผู้แสดง ใช้สำหรับในฉากสนทนาที่เห็นอารมณ์ความรู้สึกที่ใบหน้า ผู้แสดงรู้สึกเด่นในเฟรม บางครั้งเรียกว่า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Bust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มีขนาดเท่ารูปปั้นครึ่งตัว </a:t>
            </a:r>
          </a:p>
        </p:txBody>
      </p:sp>
      <p:pic>
        <p:nvPicPr>
          <p:cNvPr id="5122" name="Picture 2" descr="C:\Users\Administrator\Desktop\audrey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398" y="4374080"/>
            <a:ext cx="3288024" cy="217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ภาพระยะใกล้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Close-Up / CU)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9039" y="17625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เป็นภาพที่เห็นบริเวณศีรษะและบริเวณใบหน้า ของผู้แสดง มีรายละเอียดชัดเจนขึ้น เช่น ริ้วรอยบนใบหน้า น้ำตา ส่วนใหญ่เน้นความรู้สึกของผู้แสดงที่สายตา แววตา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ที่นิ่งเงียบมากกว่าให้มีบทสนทนา โดยกล้องนำคนดูเข้าไปสำรวจตัวละครอย่างใกล้ชิด </a:t>
            </a:r>
          </a:p>
        </p:txBody>
      </p:sp>
      <p:pic>
        <p:nvPicPr>
          <p:cNvPr id="6146" name="Picture 2" descr="C:\Users\Administrator\Desktop\close-up-the-shi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577" y="4419600"/>
            <a:ext cx="3871559" cy="217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55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ภาพระยะใกล้มาก </a:t>
            </a:r>
            <a:b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Extreme Close-Up /ECU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XCU) 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01864" y="17625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เป็นภาพที่เน้นส่วนใด ส่วนหนึ่งของร่างกาย เช่น ตา ปาก เท้า มือ เป็นต้น ภาพจะถูกขยายใหญ่บนจอ เห็นรายละเอียดมาก เป็นการเพิ่มการเล่าเรื่องในหนังให้ได้อารมณ์มากขึ้น</a:t>
            </a:r>
          </a:p>
        </p:txBody>
      </p:sp>
      <p:pic>
        <p:nvPicPr>
          <p:cNvPr id="7170" name="Picture 2" descr="C:\Users\Administrator\Desktop\extreme-close-up127-hou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368" y="4271495"/>
            <a:ext cx="4302163" cy="232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00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มุมสายตานก 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Bird's-eye view)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00877" y="17625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มุมชนิดนี้มักเรียกทับศัพท์ทำให้เข้าใจ มากกว่า เป็นมุมถ่ายมาจากด้านบนเหนือศีรษะ ทำมุมตั้งฉากเป็นแนวดิ่ง 90 องศากับผู้แสดง เป็นมุมมองที่เราไม่คุ้นเคยในชีวิตประจำวัน จึงเป็นมุมที่แปลก แทนสายตานกที่อยู่บนท้องฟ้า</a:t>
            </a:r>
          </a:p>
        </p:txBody>
      </p:sp>
      <p:pic>
        <p:nvPicPr>
          <p:cNvPr id="8194" name="Picture 2" descr="C:\Users\Administrator\Desktop\birds-eye-view-american-beau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77072"/>
            <a:ext cx="448049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145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บทภาพ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storyboard)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2" y="2225224"/>
            <a:ext cx="7704667" cy="3332816"/>
          </a:xfrm>
        </p:spPr>
        <p:txBody>
          <a:bodyPr/>
          <a:lstStyle/>
          <a:p>
            <a:r>
              <a:rPr lang="th-TH" dirty="0"/>
              <a:t>บทภาพยนตร์ประเภทหนึ่งที่อธิบายด้วยภาพ คล้ายหนังสือการ์ตูน ให้เห็นความต่อเนื่อง</a:t>
            </a:r>
            <a:r>
              <a:rPr lang="th-TH" dirty="0" err="1"/>
              <a:t>ของช็อตต</a:t>
            </a:r>
            <a:r>
              <a:rPr lang="th-TH" dirty="0"/>
              <a:t>ลอดทั้งซี</a:t>
            </a:r>
            <a:r>
              <a:rPr lang="th-TH" dirty="0" err="1"/>
              <a:t>เควนส์</a:t>
            </a:r>
            <a:r>
              <a:rPr lang="th-TH" dirty="0"/>
              <a:t>หรือทั้งเรื่องมีคำอธิบายภาพ ประกอบ เสียงต่าง ๆ เช่น เสียงดนตรี เสียงประกอบฉาก และเสียงพูด เป็นต้น ใช้เป็นแนวทางสำหรับการถ่ายทำ หรือใช้เป็นวิธีการคาดคะเนภาพล่วงหน้า (</a:t>
            </a:r>
            <a:r>
              <a:rPr lang="en-US" dirty="0"/>
              <a:t>pre-visualizing) </a:t>
            </a:r>
            <a:r>
              <a:rPr lang="th-TH" dirty="0"/>
              <a:t>ก่อนการถ่ายทำว่า เมื่อถ่ายทำสำเร็จแล้ว หนังจะมีรูปร่างหน้าตาเป็นอย่างไร ซึ่งบริษัทของ </a:t>
            </a:r>
            <a:r>
              <a:rPr lang="en-US" dirty="0"/>
              <a:t>Walt Disney </a:t>
            </a:r>
            <a:r>
              <a:rPr lang="th-TH" dirty="0"/>
              <a:t>นำมาใช้กับการผลิตภาพยนตร์การ์ตูนของบริษัทเป็นครั้งแรก โดยเขียนภาพ เหตุการณ์ของ</a:t>
            </a:r>
            <a:r>
              <a:rPr lang="th-TH" dirty="0" err="1"/>
              <a:t>แอ็คชั่น</a:t>
            </a:r>
            <a:r>
              <a:rPr lang="th-TH" dirty="0"/>
              <a:t>เรียงติดต่อกันบนบอร์ด เพื่อให้คนดูเข้าใจและมองเห็นเรื่องราวล่วงหน้าได้ก่อนลงมือเขียนภาพ ส่วนใหญ่บทภาพจะมีเลขที่</a:t>
            </a:r>
            <a:r>
              <a:rPr lang="th-TH" dirty="0" err="1"/>
              <a:t>ลำดับช็อต</a:t>
            </a:r>
            <a:r>
              <a:rPr lang="th-TH" dirty="0"/>
              <a:t>กำกับไว้ คำบรรยายเหตุการณ์ มุมกล้อง และอาจมีเสียงประกอบด้วย</a:t>
            </a:r>
          </a:p>
        </p:txBody>
      </p:sp>
      <p:pic>
        <p:nvPicPr>
          <p:cNvPr id="9218" name="Picture 2" descr="C:\Users\Administrator\Desktop\Picture 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9" y="237252"/>
            <a:ext cx="1882550" cy="189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111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830227" cy="883567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59632" y="1762592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1.ผู้อำนวยการผลิต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Producer)</a:t>
            </a:r>
          </a:p>
          <a:p>
            <a:pPr marL="274320" lvl="1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ผู้อำนวยการผลิตเป็นผู้ที่ทำหน้าที่ในการควบคุมการผลิตภาพยนตร์ทั้งหมด นับตั้งแต่การวางแผน การถ่ายทำ หลังการถ่ายทำ เพื่อให้การผลิตภาพยนตร์เป็นไปอย่างราบรื่นและมีความสมบูรณ์ที่สุด</a:t>
            </a:r>
          </a:p>
          <a:p>
            <a:pPr marL="274320" lvl="1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ฝ่ายกฎหมาย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Legal Department)</a:t>
            </a:r>
          </a:p>
          <a:p>
            <a:pPr marL="274320" lvl="1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ฝ่ายกฎหมายทำหน้าที่ในการทำสัญญาต่างๆ ที่เกี่ยวข้องกับการผลิตภาพยนตร์ ซึ่งได้แก่การทำสัญญาเช่า</a:t>
            </a:r>
            <a:r>
              <a:rPr lang="th-TH" sz="1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ลิข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สิทธ์ การเช่าเครื่องมืออุปกรณ์ต่างๆ การทำประกันภัย ฯลฯ</a:t>
            </a:r>
          </a:p>
          <a:p>
            <a:pPr marL="274320" lvl="1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ผู้เขียนบทภาพยนตร์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 Writer)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ผู้เขียนบทภาพยนตร์ ทำหน้าที่เขียนบทภาพยนตร์ตามที่ได้รับมอบหมายจนแล้วเสร็จ เมื่อเขียนบทเสร็จแล้วภาระหน้าที่ต่อไปก็คือการแก้ไขบท เมื่อแก้ไขบทจนเป็นที่พอใจของผู้ว่าจ้างแล้วภาระหน้าที่ของผู้เขียนบทก็หมดไป</a:t>
            </a:r>
          </a:p>
          <a:p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ผู้กำกับภาพยนตร์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Film Director)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ผู้กำกับภาพยนตร์ มีหน้าที่ในการทำความเข้าใจบทภาพยนตร์ เลือกทีมงาน เลือกนักแสดง สถานที่ถ่ายทำภาพยนตร์ และเป็นผู้ที่ควบคุมงานผลิตภาพยนตร์ทั้งหมดภายใต้การดูแลของผู้อำนวยการผลิตภาพยนตร์</a:t>
            </a:r>
          </a:p>
        </p:txBody>
      </p:sp>
    </p:spTree>
    <p:extLst>
      <p:ext uri="{BB962C8B-B14F-4D97-AF65-F5344CB8AC3E}">
        <p14:creationId xmlns:p14="http://schemas.microsoft.com/office/powerpoint/2010/main" val="2794832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04667" cy="739551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2060848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5. ผู้ช่วยกำกับภาพยนตร์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Assistant Film Director)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ผู้ช่วยกำกับภาพยนตร์ โดยทั่วไปแล้วถ้าเป็นกองถ่ายภาพยนตร์ทีมใหญ่ๆ จะมีผู้ช่วยกำกับภาพยนตร์ 2-3 คน ซึ่งมีหน้าที่แตกต่างกัน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ผู้กำกับภาพ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Director of Photography)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กำกับภาพจะประสานงานกับผู้กำกับภาพยนตร์ในการวางแผนการจัดแสงการออกแบบแสงและการวางมุมกล้องเพื่อการสื่อความหมายด้วยภาพต่างๆ กองถ่ายหนังใหญ่ผู้กำกับภาพนั้นส่วนใหญ่มักจะเป็นช่างกล้องด้วย 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7. ช่างกล้อง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Camera Operator)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ช่างกล้องจะประสานงานกับผู้กำกับและผู้กำกับภาพในการถ่ายทำภาพยนตร์โดยการกำหนดการวางมุมกล้อง ขนาดภาพ การสื่อความหมายด้วยภาพซึ่งจะวางแผนล่วงหน้าในขั้นตอนเตรียมงานสร้างก่อนที่จะถ่ายจริง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8. ผู้กำกับศิลป์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Art Director)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ผู้กำกับศิลป์ทำหน้าที่ในการไปหาสถานที่ ที่ถ่ายทำ ร่วมกับผู้ทำหน้าที่จัดหาสถานที่ถ่ายทำภาพยนตร์ ผู้กำกับภาพยนตร์ ผู้ช่วยกำกับ ธุรกิจกองถ่าย ฯลฯ การออกแบบสร้างฉากตามยุคสมัยบรรยากาศตามเรื่องราวในบทภาพยนตร์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9.  ผู้ช่วยกำกับศิลป์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Asst. Art Director)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ช่วยผู้กำกับศิลป์ทำหน้าที่ช่วยเหลือผู้กำกับศิลป์ในการออกแบบฉากที่ได้รับมอบหมายจากผู้กำกับศิลป์</a:t>
            </a:r>
          </a:p>
        </p:txBody>
      </p:sp>
    </p:spTree>
    <p:extLst>
      <p:ext uri="{BB962C8B-B14F-4D97-AF65-F5344CB8AC3E}">
        <p14:creationId xmlns:p14="http://schemas.microsoft.com/office/powerpoint/2010/main" val="2484066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77202" y="260648"/>
            <a:ext cx="7910347" cy="523527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71044" y="1844824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10. ฝ่ายจัดหาอุปกรณ์ประกอบฉาก (</a:t>
            </a:r>
            <a:r>
              <a:rPr 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Properties Master)</a:t>
            </a:r>
          </a:p>
          <a:p>
            <a:pPr marL="0" indent="0">
              <a:buNone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ฝ่ายจัดหาอุปกรณ์ประกอบฉากทำหน้าที่จัดหาอุปกรณ์ประกอบฉากต่างๆเช่น จัดหา ตู้ โต๊ะ นาฬิกา ผ้าม่าน ฯลฯ ตามการออกแบบของฝ่ายศิลป์</a:t>
            </a:r>
          </a:p>
          <a:p>
            <a:pPr marL="0" indent="0">
              <a:buNone/>
            </a:pPr>
            <a:endParaRPr lang="th-TH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11. ฝ่ายสร้างฉาก</a:t>
            </a:r>
          </a:p>
          <a:p>
            <a:pPr marL="0" indent="0">
              <a:buNone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ฝ่ายสร้างฉากจะทำหน้าที่สร้างฉากตามที่ฝ่ายศิลป์ออกแบบ ภายในระยะเวลาที่กำหนดก่อนที่จะมีการถ่ายทำภาพยนตร์</a:t>
            </a:r>
          </a:p>
          <a:p>
            <a:pPr marL="0" indent="0">
              <a:buNone/>
            </a:pPr>
            <a:endParaRPr lang="th-TH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12. ผู้เขียน</a:t>
            </a:r>
            <a:r>
              <a:rPr lang="th-TH" sz="1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สตอ</a:t>
            </a: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รี่บอร์ด (</a:t>
            </a:r>
            <a:r>
              <a:rPr 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Story Board Visualizer)</a:t>
            </a:r>
          </a:p>
          <a:p>
            <a:pPr marL="0" indent="0">
              <a:buNone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ผู้เขียน</a:t>
            </a:r>
            <a:r>
              <a:rPr lang="th-TH" sz="1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สตอ</a:t>
            </a: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รี่บอร์ด จะทำหน้าที่แปลงบทภาพยนตร์ให้เป็นภาพเขียน โดยกำหนด ขนาดภาพ มุมกล้อง การจัดองค์ประกอบภาพ ฯลฯ เพื่อให้ง่ายสำหรับการถ่ายทำภาพยนตร์ โดยทั่วไปแล้วการเขียน</a:t>
            </a:r>
            <a:r>
              <a:rPr lang="th-TH" sz="1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สตอ</a:t>
            </a: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รี่บอร์ดนั้นจะเขียนเฉพาะฉากที่ถ่ายทำยากๆเท่านั้น เช่น ฉาก  </a:t>
            </a:r>
            <a:r>
              <a:rPr lang="en-US" sz="1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aCtion</a:t>
            </a:r>
            <a:r>
              <a:rPr lang="en-US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ต่างๆซึ่งทีมงานที่เกี่ยวข้องเช่น ผู้กำกับภาพยนตร์ ช่างกล้อง ผู้กำกับศิลป์ ฯลฯ พอเห็นภาพจาก</a:t>
            </a:r>
            <a:r>
              <a:rPr lang="th-TH" sz="1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สตอ</a:t>
            </a: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รี่บอร์ดแล้วก็สามารถจะออกแบบทำงานตามหน้าที่ของตนได้ทันที</a:t>
            </a:r>
          </a:p>
          <a:p>
            <a:pPr marL="0" indent="0">
              <a:buNone/>
            </a:pPr>
            <a:endParaRPr lang="th-TH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13.ผู้ออกแบบเสื้อผ้าเครื่องแต่งกาย (</a:t>
            </a:r>
            <a:r>
              <a:rPr 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costume Designer)</a:t>
            </a:r>
          </a:p>
          <a:p>
            <a:pPr marL="0" indent="0">
              <a:buNone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ผู้ออกแบบเสื้อผ้าเครื่องแต่งกายทำหน้าที่ออกแบบเสื้อผ้าเครื่องแต่งกาย เครื่องประดับต่างๆ ของตัวละคร โดยคำนึงถึงยุคสมัย บุคลิกของตัวละคร โดยก่อนที่จะออกแบบเสื้อผ้าและเครื่องแต่งกายนั้น ผู้ออกแบบนอกจะอ่านจากบทภาพยนตร์อย่างละเอียดแล้ว จะต้องเข้าร่วมประชุมกับผู้กำกับภาพยนตร์ ผู้กำกับศิลป์ เพื่อทราบแนวคิดและกำหนดแนวทางของการออกแบบโทรและอารมณ์ของภาพยนตร์ให้เป็นไปในแนวทางเดียวกัน</a:t>
            </a:r>
          </a:p>
          <a:p>
            <a:pPr marL="0" indent="0">
              <a:buNone/>
            </a:pPr>
            <a:endParaRPr lang="th-TH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14. ผู้จัดคิวเสื้อผ้าเครื่องแต่ง (</a:t>
            </a:r>
            <a:r>
              <a:rPr 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WARDROBE)</a:t>
            </a:r>
          </a:p>
          <a:p>
            <a:pPr marL="0" indent="0">
              <a:buNone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ผู้จัดเสื้อผ้าเครื่องแต่งกาย ทำหน้าที่จัดคิวเสื้อผ้าเครื่องแต่งกายของนักแสดงให้เป็นไปตามตารางการถ่ายทำภาพยนตร์ ตลอดจนดูแลเสื้อผ้าเครื่องแต่งกายให้สามารถใช้งานได้ทันทีที่ผู้กำกับภาพยนตร์ต้องการ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377611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3332816"/>
          </a:xfrm>
        </p:spPr>
        <p:txBody>
          <a:bodyPr>
            <a:normAutofit fontScale="92500" lnSpcReduction="2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เป็นกระบวนการบันทึกภาพด้วย ฟิล์ม แล้วนำออกฉายในลักษณะที่แสดงให้เห็นภาพเคลื่อนไหว ภาพที่ปรากฏบนฟิล์มภาพยนตร์หลังจากผ่านกระบวนการถ่ายทำแล้วเป็นเพียงภาพนิ่ง จำนวนมาก ที่มี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อิริยาบท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หรือแสดงอาการเคลื่อนไหวเปลี่ยนแปลงไปทีละน้อยต่อเนื่องกัน เป็นช่วงๆ ตามเรื่องราวที่ได้รับการถ่ายทำและตัดต่อมา ซึ่งอาจเป็นเรื่องราวหรือเหตุการณ์ที่เกิดขึ้นจริง หรือเป็นการแสดงให้เหมือนจริง หรืออาจเป็นการแสดงและสร้างภาพจากจินตนาการของผู้สร้างก็ได้ไม่ว่าจะเป็นชนิด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ฟิล์มเน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ทีฟ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negative)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ฟิล์มโพซิ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ทีฟ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positive)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ซึ่งได้ถูกถ่าย อัด หรือกระทำด้วยวิธีใด ๆ ให้ปรากฏรูปหรือเสียงหรือทั้งรูปและเสียง เป็นเรื่องหรือเหตุการณ์ หรือข้อความอันจักถ่ายทอดรูปหรือเสียง หรือทั้งรูปและเสียงได้ด้วยเครื่องฉายภาพยนตร์หรือเครื่องอย่างอื่นทำนอง เดียวกัน และหมายความตลอดถึงฟิล์มซึ่งได้ถูกถ่าย อัด หรือทำด้วยวิธีใด ๆ ให้ปรากฏสี เพื่ออัดลงใน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ฟิลม์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ชนิดดังกล่าว เป็นสาขาที่สร้างสรรค์ผลงานทางศิลปะในรูปของภาพเคลื่อนไหว และเป็นส่วนหนึ่งของอุตสาหกรรมบันเทิง</a:t>
            </a:r>
          </a:p>
        </p:txBody>
      </p:sp>
    </p:spTree>
    <p:extLst>
      <p:ext uri="{BB962C8B-B14F-4D97-AF65-F5344CB8AC3E}">
        <p14:creationId xmlns:p14="http://schemas.microsoft.com/office/powerpoint/2010/main" val="185282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811559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15. ผู้จัดการจัดหาสถานที่ถ่ายทำภาพยนตร์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Location Manager)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บุคลากรตำแหน่งนี้เพิ่งมีในกองถ่ายภาพยนตร์ไทยในระยะเวลาที่ไม่นานมานี้ เพราะก่อนหน้านี้ผู้กำกับ ผู้ช่วยกำกับ และผู้กำกับศิลป์ จะช่วยกันหาสถานที่ถ่ายทำ แต่เพราะความไม่สะดวก เพื่อให้การจัดหาสถานที่ถ่ายทำภาพยนตร์เป็นไปด้วยความรวดเร็วยิ่งขึ้น จึงกำหนดให้มีตำแหน่งนี้ขึ้นมา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16. ผู้คัดเลือกนักแสดง (</a:t>
            </a:r>
            <a:r>
              <a: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casting)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ผู้คัดเลือกนักแสดง ทำหน้าที่คัดเลือกนักแสดงตามบุคลิกของตัวละครที่กำหนดไว้ในบทภาพยนตร์ ซึ่งการคัดเลือกนักแสดงนี้ผู้คัดเลือกนักแสดงจะต้องทำงานร่วมกับผู้อำนวยการผลิต ผู้กำกับภาพยนตร์ และผู้ช่วยกำกับภาพยนตร์ เป็นต้น</a:t>
            </a:r>
          </a:p>
          <a:p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17. ผู้ฝึกซ้อมนักแสดง (</a:t>
            </a:r>
            <a:r>
              <a:rPr lang="en-US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acting coach)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ผู้ฝึกซ้อมนักแสดง จะทำหน้าที่หลังจากที่คัดเลือกนักแสดงแล้ว บางกองถ่ายจะกำหนดให้มีการฝึกซ้อมนักแสดงก่อนที่จะมีการถ่ายทำภาพยนตร์ 2-3 เดือน เพื่อให้นักแสดงบางคนที่ยังไม่มีพื้นฐานทางการแสดงได้พัฒนาตนเอง สามารถที่จะแสดงภาพยนตร์ในขั้นตอนการถ่ายทำได้อย่างราบรื่น สำหรับนักแสดงที่มีประสบการณ์แล้วก็จะต้องมีการฝึกซ้อมการแสดงตามบทภาพยนตร์ เช่นเดียวกัน</a:t>
            </a:r>
          </a:p>
          <a:p>
            <a:pPr marL="0" indent="0">
              <a:buNone/>
            </a:pP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1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18. ธุรกิจกองถ่ายภาพยนตร์</a:t>
            </a:r>
          </a:p>
          <a:p>
            <a:pPr marL="0" indent="0">
              <a:buNone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ธุรกิจกองถ่ายภาพยนตร์ทำหน้าที่ติดต่อประสานงาน ขอใช้ ขอเช่าสถานที่ถ่ายทำ ภาพยนตร์ การติดต่อนักแสดง การทำงบประมาณค่าใช้จ่ายรายวัน การจ่ายเงินแก่นักแสดงทีมงานตลอดจนทำบัญชีการใช้จ่ายในแต่ละวันเพื่อนำเสนอบริษัท</a:t>
            </a:r>
          </a:p>
        </p:txBody>
      </p:sp>
    </p:spTree>
    <p:extLst>
      <p:ext uri="{BB962C8B-B14F-4D97-AF65-F5344CB8AC3E}">
        <p14:creationId xmlns:p14="http://schemas.microsoft.com/office/powerpoint/2010/main" val="3304994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ขั้นตอนการผลิตภาพยนตร์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ขั้นก่อนการผลิต</a:t>
            </a:r>
          </a:p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ขั้นตอนการผลิต</a:t>
            </a:r>
          </a:p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ขั้นตอนหลังการผลิต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23535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ขั้นก่อนการผลิต 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 Production)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นับเป็นขั้นตอนที่มีความ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สาคัญ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เป็นอย่างยิ่งก่อนเริ่มทำการผลิตภาพยนตร์ ได้แก่การเตรียมข้อมูล การกำหนดหรือเค้าโครงเรื่อง การประสานงาน กองถ่ายกับสถานที่ถ่ายทำ ประชุมวางแผนการผลิต การเขียนสคริปต์ การจัดเตรียมวัสดุ อุปกรณ์การถ่ายทำ อุปกรณ์การบันทึกเสียง ห้องบันทึกเสียง ห้องตัดต่อ อุปกรณ์ประกอบฉาก อุปกรณ์แสง การเตรียม ทีมงาน ทุกฝ่าย การเดิน ทาง อาหาร ที่พัก ฯลฯ หากจัดเตรียมรายละเอียดในขั้นตอนนี้ได้ดี ก็จะส่งผลให้ขั้นตอนการผลิตทาได้ง่ายและรวดเร็วยิ่งขึ้นดังนั้น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 Production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เป็นขั้นตอนที่ผู้อำนวยการสร้างหรือนายทุนหนังส่วนใหญ่ให้ความสำคัญเป็น อันดับหนึ่ง เนื่องจากเป็นขั้นตอนที่มีส่วนอย่างมากที่จะชี้เป็นชี้ตายได้ว่าหนังจะออกมาดีหรือไม่ช่วง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พรี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โพร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จะเป็นช่วงที่หนังเริ่มก่อเค้าเป็นรูปเป็นร่างจากเรื่องที่ได้รับการอนุมัติสร้างจากนายทุน</a:t>
            </a:r>
          </a:p>
        </p:txBody>
      </p:sp>
      <p:pic>
        <p:nvPicPr>
          <p:cNvPr id="10242" name="Picture 2" descr="C:\Users\Administrator\Desktop\pre_produ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47207"/>
            <a:ext cx="2401782" cy="160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181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ขั้นตอนการผลิต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Production)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27687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เป็นขั้นตอนการดำเนินการถ่ายทำภาพยนตร์(ออกกอง)ทีมงานผู้ผลิตได้แก่ ผู้กำกับภาพยนตร์ ช่างภาพ ช่างไฟ ช่างเทคนิคเสียง ช่างศิลป์ ผู้แต่งหน้าทำผม ผู้ฝึกซ้อมนักแสดง รวมทั้งการบันทึกเสียงตามที่กำหนดไว้ในสคริปต์ ขั้นตอนนี้อาจมีการถ่ายทำแก้ไขหลายครั้งจนเป็นที่พอใจ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take)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นอกจากนี้อาจจำเป็นต้องเก็บภาพ/เสียงบรรยากาศทั่วไป ภาพเฉพาะมุมเพิ่มเติมเพื่อใช้ในการขยายความ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insert)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เพื่อให้ผู้ชมได้เห็นและเข้าใจรายละเอียดมากยิ่งขึ้น</a:t>
            </a:r>
          </a:p>
        </p:txBody>
      </p:sp>
      <p:pic>
        <p:nvPicPr>
          <p:cNvPr id="11266" name="Picture 2" descr="C:\Users\Administrator\Desktop\fil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12452"/>
            <a:ext cx="2524696" cy="147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092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ขั้นตอนหลังการผลิต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Production)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84973" y="2204864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เป็นขั้นตอนการตัดต่อเรียบเรียงภาพและเสียงเข้าไว้ด้วยกันตามสคริปต์หรือเนื้อหาของเรื่อง ขั้นตอนนี้จะมีการใส่กราฟิกและเทคนิคพิเศษภาพ การเชื่อมต่อ ภาพ/ฉาก อาจมีการบันทึกเสียงในห้องบันทึกเสียง เพิ่มเติม อีกก็ได้ อาจมีการนำดนตรีมาประกอบ เรื่องราวเพื่อเพิ่มอรรธรสในการรับชมยิ่งขึ้น ขั้นตอนนี้ส่วนใหญ่จะดำเนินการอยู่ในห้องตัดต่อ มีเฉพาะ คนตัดต่อ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Editor)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ผู้กำกับภาพยนตร์และช่างเทคนิคที่เกี่ยวข้องเท่านั้น</a:t>
            </a:r>
          </a:p>
        </p:txBody>
      </p:sp>
      <p:pic>
        <p:nvPicPr>
          <p:cNvPr id="12290" name="Picture 2" descr="C:\Users\Administrator\Desktop\EditSuit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560" y="620688"/>
            <a:ext cx="238289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64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ประวัติภาพยนตร์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608" y="2060848"/>
            <a:ext cx="7704667" cy="3960440"/>
          </a:xfrm>
        </p:spPr>
        <p:txBody>
          <a:bodyPr>
            <a:normAutofit fontScale="62500" lnSpcReduction="2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ผู้ที่คิดประดิษฐ์ ต้นแบบของภาพยนตร์ขึ้นคือ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โทมัส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แอล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เอดิ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Thomas Alva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Adison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และผู้ร่วมงานของเขาชื่อ วิ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ลเลียม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เคน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เนดี้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ดิค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William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kenady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dickson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 พ.ศ. 2432 ตรงกับสมัยรัชกาลที่ 5 เรียกชื่อว่า "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คิเนโตสโคป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"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Kinetoscope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มีลักษณะเป็นตู้สูงประมาณ 4 ฟุต มักเรียกชื่อว่า "ถ้ำมอง" มีลักษณะการดูผ่านช่องเล็กๆ ดูได้ที่ละคน ภายในมีฟิล์มภาพยนตร์ซึ่งถ่ายด้วย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กล้องคิเน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โตกราฟ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Kenetograph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เอดิ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สันประดิษฐ์ขึ้นเอง ฟิล์มยาวประมาณ 50 ฟุต วางพาดไปมา เคลื่อนที่เป็นวงรอบ ผ่านช่องที่มีแว่นขยายกับหลอดไฟฟ้าด้วยความเร็ว 48 ภาพต่อวินาที ต่อมาลดลงเหลือ 16 ภาพต่อวินาที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ต่อมาพี่น้อง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ตระกูลลู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มิ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Lumiere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ชาวฝรั่งเศสได้ พัฒนาภาพยนตร์ถ้ำมองของ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เอดิ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สันให้สามารถฉายขึ้นจอขนาดใหญ่ และดูได้พร้อมกันหลายคน เรียกเครื่องฉายภาพยนตร์แบบนี้ว่า แบบ "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ซีเน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มาโตกราฟ"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Cinimatograph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ซึ่งถือว่าเกิดขึ้นอย่างเป็นทางการเมื่อวันที่ 28 ธันวาคม พ.ศ. 2438 ต่อมาได้นำออกมาฉายตามเมืองใหญ่ๆ ทั่วโลกตั้งแต่ พ.ศ. 2439 เป็นต้นมา ซึ่งคำว่า "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ซีเน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มา"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Cenema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ได้ใช้เรียกเกี่ยวกับภาพยนตร์มาถึงปัจจุบัน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ภาพยนตร์ที่สามารถฉายภาพให้ปรากฏบนจอขนาดใหญ่ ได้พัฒนาสมบูรณ์ขึ้นในอเมริกาในปี พ.ศ. 2438 โดยความร่วมมือระหว่าง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โทมัส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อาแมท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Thomas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Armat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ซีฟ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ซิส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เจน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กินส์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C. Francis Jenkins)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เอดิ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สัน เรียกเครื่องฉายภาพยนตร์ชนิดนี้ว่า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ไบ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โอกราฟ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Bioghraph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ในเวลาต่อมา หลังจากนั้นภาพยนตร์ได้แพร่หลายไปในประเทศต่างๆ ทั่วโลก เกิดอุตสาหกรรมการผลิตจำหน่ายและบริการฉายภาพยนตร์ขนาดใหญ่หลายแห่ง ทั้งในอังกฤษ ฝรั่งเศสและอเมริกา ภาพยนตร์ได้กลายเป็นสื่อถ่ายทอดเหตุการณ์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ศิลป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การบันเทิงและวรรณกรรมต่างๆ ที่ได้รับความนิยมอย่างกว้างขวางตลอดมา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พ.ศ. 2440 พระเจ้าอยู่หัวรัชกาลที่ 5 เสด็จประพาสประเทศต่างๆ ในทวีปยุโรป ซึ่งในครั้งนั้นได้มีช่างภาพของ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บริษัทลู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มิ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ประเทศฝรั่งเศส บันทึกภาพยนตร์การเสด็จถึงกรุงเบอร์นของพระเจ้ากรุงสยามไว้ 1 ม้วน ใช้เวลาประมาณ 1 นาที นับว่าเป็นการถ่ายภาพยนตร์ม้วนแรกของโลกที่บันทึกเกี่ยวกับชนชาติไทย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ภาพยนตร์ในปัจจุบันมีการเผยแพร่อยู่ 4 ทางคือ ฉายตามโรงภาพยนตร์ ภาพยนตร์กลางแปลง และภาพยนตร์เร่ ถ่ายทอดลงแผ่น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VCD, DVD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Blu-ray Disc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เผยแพร่ทางโทรทัศน์และอินเทอร์เน็ต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45452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15567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-การค้นคว้าหาข้อมูล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research)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เป็นขั้นตอนการเขียนบทภาพยนตร์อันดับแรกที่ต้องทำถือเป็นสิ่งสำคัญหลังจาก เรา พบประเด็นของเรื่องแล้วจึงลงมือค้นคว้าหาข้อมูลเพื่อเสริมรายละเอียดเรื่อง ราวที่ถูกต้องจริงชัดเจน และมีมิติมากขึ้น คุณภาพของ  ภาพยนตร์จะดีหรือไม่จึงอยู่ที่การค้นคว้าหาข้อมูล ไม่ว่าภาพยนตร์นั้นจะมีเนื้อหาใดก็ตาม</a:t>
            </a:r>
          </a:p>
        </p:txBody>
      </p:sp>
    </p:spTree>
    <p:extLst>
      <p:ext uri="{BB962C8B-B14F-4D97-AF65-F5344CB8AC3E}">
        <p14:creationId xmlns:p14="http://schemas.microsoft.com/office/powerpoint/2010/main" val="153825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-การกำหนดประโยคหลักสำคัญ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premise)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หมายถึงความคิดหรือแนวความคิดที่ง่าย ๆ ธรรมดา ส่วนใหญ่มักใช้ตั้งคำถามว่า “เกิดอะไรขึ้นถ้า...”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what if)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premise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ตามรูปแบบ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หนังฮอล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วู้ด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เกิดอะไรขึ้นถ้าเรื่องโรเมโอ &amp; จู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เลียต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เกิดขึ้นใน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นิวยอร์ค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เรื่อง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West Side Story,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เกิดอะไรขึ้นถ้ามนุษย์ดาวอังคารบุกโลก คือเรื่อง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 Invasion of Mars,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เกิดอะไรขึ้นถ้า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ซิล่าบุก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นิวยอร์ค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คือเรื่อง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Godzilla,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เกิดอะไรขึ้นถ้ามนุษย์ต่างดาวบุกโลก คือเรื่อง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 Independence Day,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เกิดอะไรขึ้นถ้าเรื่องโรเมโอ &amp; จู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เลียต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เกิดขึ้นบนเรือไททา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นิค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คือเรื่อง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Titanic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เป็นต้น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-การเขียนเรื่องย่อ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synopsis)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คือเรื่องย่อขนาดสั้น ที่สามารถจบลงได้ 3-4 บรรทัด หรือหนึ่งย่อหน้า หรืออาจเขียนเป็น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story outline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เป็นร่างหลังจากที่เราค้นคว้าหาข้อมูลแล้วก่อนเขียนเป็นโครงเรื่องขยาย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treatment)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145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-การเขียนโครงเรื่องขยาย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treatment)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เป็นการเขียนคำอธิบายของโครงเรื่อง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plot)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ในรูปแบบของเรื่องสั้น โครงเรื่องขยายอาจใช้สำหรับเป็นแนวทางในการเขียนบทภาพยนตร์ที่สมบูรณ์ บางครั้งอาจใช้สำหรับยื่นของบประมาณได้ด้วย และการเขียนโครงเรื่องขยายที่ดีต้องมีประโยคหลัก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สำหคัญ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premise)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ที่ง่าย ๆ น่าสนใจ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-บทภาพยนตร์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screenplay)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สำหรับภาพยนตร์บันเทิง หมายถึง บท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เควนส์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master scene/sequence)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ซีนาริโอ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scenario)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บทภาพยนตร์ที่มีโครงเรื่อง บทพูด แต่มีความสมบูรณ์น้อยกว่าบทถ่ายทำ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shooting script)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เป็นการเล่าเรื่องที่ได้พัฒนามาแล้วอย่างมีขั้นตอน ประกอบ ด้วยตัวละครหลักบทพูด ฉาก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แอ็คชั่น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ซี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เควนส์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มีรูปแบบการเขียนที่ถูกต้อง เช่น บทสนทนาอยู่กึ่งกลางหน้ากระดาษฉาก เวลา สถานที่ อยู่ชิดขอบหน้าซ้ายกระดาษ ไม่มีตัวเลข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และโดยหลักทั่วไปบทภาพยนตร์หนึ่งหน้ามีความยาวหนึ่งนาที</a:t>
            </a:r>
          </a:p>
        </p:txBody>
      </p:sp>
    </p:spTree>
    <p:extLst>
      <p:ext uri="{BB962C8B-B14F-4D97-AF65-F5344CB8AC3E}">
        <p14:creationId xmlns:p14="http://schemas.microsoft.com/office/powerpoint/2010/main" val="335946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-บทถ่ายทำ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shooting script)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คือบทภาพยนตร์ที่เป็นขั้นตอนสุดท้ายของการเขียน บทถ่ายทำจะบอกรายละเอียดเพิ่มเติมจากบทภาพยนตร์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screenplay)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ตำแหน่งกล้อง การเชื่อม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คัท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cut)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การเลือนภาพ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fade)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การละลายภาพ หรือการจางซ้อนภาพ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dissolve)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การกวาดภาพ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wipe)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ตลอดจนการใช้ภาพพิเศษ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effect)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 ๆ เป็นต้น นอกจากนี้ยังมีเลข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ลำดับช็อต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กำกับเรียงตามลำดับตั้งแต่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ช็อตแรก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จนกระทั่งจบ เรื่อง และขนาดภาพในการเขียน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shooting script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318986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ภาพระยะไกลมากหรือระยะไกลสุด</a:t>
            </a:r>
            <a:b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Extreme Long Shot / ELS) 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46624" y="1762592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ภาพที่ถ่ายภายนอกสถานที่โล่งแจ้ง มักเน้นพื้นที่หรือบริเวณที่กว้างใหญ่ไพศาล เมื่อเปรียบ เทียบกับสัดส่วนของมนุษย์ที่มีขนาดเล็ก ภาพ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ELS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ส่วนใหญ่ใช้สำหรับการเปิดฉากเพื่อบอกเวลาและสถานที่ อาจเรียกว่า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Establishing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ก็ได้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เป็นช็อต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ที่แสดงความยิ่งใหญ่ของฉากหลัง</a:t>
            </a:r>
          </a:p>
        </p:txBody>
      </p:sp>
      <p:pic>
        <p:nvPicPr>
          <p:cNvPr id="1026" name="Picture 2" descr="C:\Users\Administrator\Desktop\e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81128"/>
            <a:ext cx="371241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61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ภาพระยะไกล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Long Shot /LS)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167393"/>
            <a:ext cx="7704667" cy="3332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ภาพระยะไกล เป็นภาพที่ค่อนข้างสับสนเพราะมีขนาดที่ไม่แน่นอนตายตัว บางครั้งเรียกภาพกว้าง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Wide Shot)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เวลาใช้อาจกินความตั้งแต่ภาพระยะไกลมาก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ถึงภาพระยะไกล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ซึ่งเป็นภาพขนาดกว้างแต่สามารถเห็นรายละเอียดของฉากหลังและผู้แสดงมากขึ้น เมื่อเปรียบเทียบกับภาพระยะไกลมาก หรือเรียกว่า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Full Shot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เป็นภาพกว้างเห็นผู้แสดงเต็มตัว ตั้งแต่ศีรษะจนถึงส่วนเท้า </a:t>
            </a:r>
          </a:p>
        </p:txBody>
      </p:sp>
      <p:pic>
        <p:nvPicPr>
          <p:cNvPr id="2050" name="Picture 2" descr="C:\Users\Administrator\Desktop\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948" y="4653136"/>
            <a:ext cx="2990777" cy="200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225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68</TotalTime>
  <Words>3245</Words>
  <Application>Microsoft Office PowerPoint</Application>
  <PresentationFormat>On-screen Show (4:3)</PresentationFormat>
  <Paragraphs>103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Corbel</vt:lpstr>
      <vt:lpstr>TH SarabunPSK</vt:lpstr>
      <vt:lpstr>Parallax</vt:lpstr>
      <vt:lpstr>CFD2203 การถ่ายทำภาพยนตร์</vt:lpstr>
      <vt:lpstr>ภาพยนตร์</vt:lpstr>
      <vt:lpstr>ประวัติภาพยนตร์ </vt:lpstr>
      <vt:lpstr>การเขียนบทภาพยนตร์</vt:lpstr>
      <vt:lpstr>การเขียนบทภาพยนตร์</vt:lpstr>
      <vt:lpstr>การเขียนบทภาพยนตร์</vt:lpstr>
      <vt:lpstr>การเขียนบทภาพยนตร์</vt:lpstr>
      <vt:lpstr>ภาพระยะไกลมากหรือระยะไกลสุด  (Extreme Long Shot / ELS) </vt:lpstr>
      <vt:lpstr>ภาพระยะไกล  (Long Shot /LS) </vt:lpstr>
      <vt:lpstr>ภาพระยะไกลปานกลาง  (Medium Long Shot / MLS)</vt:lpstr>
      <vt:lpstr>ภาพระยะปานกลาง  (Medium Shot /MS) </vt:lpstr>
      <vt:lpstr>ภาพระยะใกล้ปานกลาง  (Medium Close-Up / MCU)</vt:lpstr>
      <vt:lpstr>ภาพระยะใกล้  (Close-Up / CU) </vt:lpstr>
      <vt:lpstr>ภาพระยะใกล้มาก  (Extreme Close-Up /ECU หรือ XCU) </vt:lpstr>
      <vt:lpstr> มุมสายตานก  (Bird's-eye view)</vt:lpstr>
      <vt:lpstr>บทภาพ  (storyboard)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ขั้นตอนการผลิตภาพยนตร์</vt:lpstr>
      <vt:lpstr>ขั้นก่อนการผลิต  (Pre Production) </vt:lpstr>
      <vt:lpstr>ขั้นตอนการผลิต  (Production) </vt:lpstr>
      <vt:lpstr>ขั้นตอนหลังการผลิต  (Post Production)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CFD๒๒๐๓  รายวิชา การถ่ายทำภาพยนตร์</dc:title>
  <dc:creator>Windows User</dc:creator>
  <cp:lastModifiedBy>COM-04</cp:lastModifiedBy>
  <cp:revision>19</cp:revision>
  <dcterms:created xsi:type="dcterms:W3CDTF">2019-01-04T11:46:40Z</dcterms:created>
  <dcterms:modified xsi:type="dcterms:W3CDTF">2021-07-18T06:23:34Z</dcterms:modified>
</cp:coreProperties>
</file>