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4"/>
  </p:notesMasterIdLst>
  <p:sldIdLst>
    <p:sldId id="256" r:id="rId2"/>
    <p:sldId id="277" r:id="rId3"/>
    <p:sldId id="257" r:id="rId4"/>
    <p:sldId id="263" r:id="rId5"/>
    <p:sldId id="264" r:id="rId6"/>
    <p:sldId id="265" r:id="rId7"/>
    <p:sldId id="266" r:id="rId8"/>
    <p:sldId id="267" r:id="rId9"/>
    <p:sldId id="268" r:id="rId10"/>
    <p:sldId id="259" r:id="rId11"/>
    <p:sldId id="269" r:id="rId12"/>
    <p:sldId id="270" r:id="rId13"/>
    <p:sldId id="258" r:id="rId14"/>
    <p:sldId id="271" r:id="rId15"/>
    <p:sldId id="260" r:id="rId16"/>
    <p:sldId id="261" r:id="rId17"/>
    <p:sldId id="262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ลักษณะ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05418D-C8F5-4D29-8E9E-49707A521F2C}" type="doc">
      <dgm:prSet loTypeId="urn:microsoft.com/office/officeart/2005/8/layout/vList2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th-TH"/>
        </a:p>
      </dgm:t>
    </dgm:pt>
    <dgm:pt modelId="{7CE294D2-B906-461B-B4B3-BFD11F00D8F0}">
      <dgm:prSet phldrT="[ข้อความ]"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Angsana New" pitchFamily="18" charset="-34"/>
              <a:cs typeface="+mn-cs"/>
            </a:rPr>
            <a:t>Shot </a:t>
          </a:r>
          <a:r>
            <a:rPr lang="th-TH" b="1" dirty="0" err="1">
              <a:solidFill>
                <a:schemeClr val="bg1"/>
              </a:solidFill>
              <a:latin typeface="Angsana New" pitchFamily="18" charset="-34"/>
              <a:cs typeface="+mn-cs"/>
            </a:rPr>
            <a:t>ช๊อต</a:t>
          </a:r>
          <a:endParaRPr lang="th-TH" dirty="0"/>
        </a:p>
      </dgm:t>
    </dgm:pt>
    <dgm:pt modelId="{6C323669-DA48-41D0-830F-F66A23F2ED1E}" type="parTrans" cxnId="{AF4DCF09-94DB-4F38-BC16-9482307C2BA7}">
      <dgm:prSet/>
      <dgm:spPr/>
      <dgm:t>
        <a:bodyPr/>
        <a:lstStyle/>
        <a:p>
          <a:endParaRPr lang="th-TH"/>
        </a:p>
      </dgm:t>
    </dgm:pt>
    <dgm:pt modelId="{7576D17C-2EA7-4681-98C3-23C64315752F}" type="sibTrans" cxnId="{AF4DCF09-94DB-4F38-BC16-9482307C2BA7}">
      <dgm:prSet/>
      <dgm:spPr/>
      <dgm:t>
        <a:bodyPr/>
        <a:lstStyle/>
        <a:p>
          <a:endParaRPr lang="th-TH"/>
        </a:p>
      </dgm:t>
    </dgm:pt>
    <dgm:pt modelId="{9F07E73D-820C-4484-956F-F7E612929832}">
      <dgm:prSet phldrT="[ข้อความ]"/>
      <dgm:spPr/>
      <dgm:t>
        <a:bodyPr/>
        <a:lstStyle/>
        <a:p>
          <a:r>
            <a:rPr lang="th-TH" dirty="0">
              <a:solidFill>
                <a:schemeClr val="tx1"/>
              </a:solidFill>
              <a:latin typeface="CordiaUPC" pitchFamily="34" charset="-34"/>
              <a:cs typeface="+mn-cs"/>
            </a:rPr>
            <a:t>ภาพที่เกิดจากการถ่ายภาพตั้งแต่เริ่มถ่ายจนถึงหยุดการเดินกล้องเรียกการบันทึกนี้ว่า 1 </a:t>
          </a:r>
          <a:r>
            <a:rPr lang="en-US" dirty="0">
              <a:solidFill>
                <a:schemeClr val="tx1"/>
              </a:solidFill>
              <a:latin typeface="CordiaUPC" pitchFamily="34" charset="-34"/>
              <a:cs typeface="+mn-cs"/>
            </a:rPr>
            <a:t>Shot </a:t>
          </a:r>
          <a:r>
            <a:rPr lang="th-TH" dirty="0">
              <a:solidFill>
                <a:schemeClr val="tx1"/>
              </a:solidFill>
              <a:latin typeface="CordiaUPC" pitchFamily="34" charset="-34"/>
              <a:cs typeface="+mn-cs"/>
            </a:rPr>
            <a:t>แต่ละ </a:t>
          </a:r>
          <a:r>
            <a:rPr lang="en-US" dirty="0">
              <a:solidFill>
                <a:schemeClr val="tx1"/>
              </a:solidFill>
              <a:latin typeface="CordiaUPC" pitchFamily="34" charset="-34"/>
              <a:cs typeface="+mn-cs"/>
            </a:rPr>
            <a:t>Shot</a:t>
          </a:r>
          <a:r>
            <a:rPr lang="th-TH" dirty="0">
              <a:solidFill>
                <a:schemeClr val="tx1"/>
              </a:solidFill>
              <a:latin typeface="CordiaUPC" pitchFamily="34" charset="-34"/>
              <a:cs typeface="+mn-cs"/>
            </a:rPr>
            <a:t> มีความยาวตั้งแต่ 2-30 นาที</a:t>
          </a:r>
          <a:endParaRPr lang="th-TH" dirty="0">
            <a:solidFill>
              <a:schemeClr val="tx1"/>
            </a:solidFill>
          </a:endParaRPr>
        </a:p>
      </dgm:t>
    </dgm:pt>
    <dgm:pt modelId="{87DECB47-4AD6-4E7A-AEDF-DDE837CD17D3}" type="parTrans" cxnId="{3C5588FE-AEC6-42D4-8EF9-6EE206893638}">
      <dgm:prSet/>
      <dgm:spPr/>
      <dgm:t>
        <a:bodyPr/>
        <a:lstStyle/>
        <a:p>
          <a:endParaRPr lang="th-TH"/>
        </a:p>
      </dgm:t>
    </dgm:pt>
    <dgm:pt modelId="{F7341E77-E3EA-4F11-9128-A1BB8205F9BF}" type="sibTrans" cxnId="{3C5588FE-AEC6-42D4-8EF9-6EE206893638}">
      <dgm:prSet/>
      <dgm:spPr/>
      <dgm:t>
        <a:bodyPr/>
        <a:lstStyle/>
        <a:p>
          <a:endParaRPr lang="th-TH"/>
        </a:p>
      </dgm:t>
    </dgm:pt>
    <dgm:pt modelId="{6953287E-0D1E-4E6F-AAB3-1846A51CDFAF}">
      <dgm:prSet phldrT="[ข้อความ]"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rPr>
            <a:t>Scenes </a:t>
          </a:r>
          <a:r>
            <a:rPr lang="th-TH" b="1" dirty="0">
              <a:solidFill>
                <a:schemeClr val="bg1"/>
              </a:solidFill>
              <a:latin typeface="Angsana New" pitchFamily="18" charset="-34"/>
              <a:cs typeface="+mn-cs"/>
            </a:rPr>
            <a:t>ฉาก</a:t>
          </a:r>
          <a:endParaRPr lang="th-TH" dirty="0"/>
        </a:p>
      </dgm:t>
    </dgm:pt>
    <dgm:pt modelId="{72A0D7EA-AE7D-42A3-839D-70A27A6F3817}" type="parTrans" cxnId="{277631A3-C02F-46E0-8FFC-23BBEB25A0CD}">
      <dgm:prSet/>
      <dgm:spPr/>
      <dgm:t>
        <a:bodyPr/>
        <a:lstStyle/>
        <a:p>
          <a:endParaRPr lang="th-TH"/>
        </a:p>
      </dgm:t>
    </dgm:pt>
    <dgm:pt modelId="{81975275-EACA-45D0-BD42-24AB3BA797E8}" type="sibTrans" cxnId="{277631A3-C02F-46E0-8FFC-23BBEB25A0CD}">
      <dgm:prSet/>
      <dgm:spPr/>
      <dgm:t>
        <a:bodyPr/>
        <a:lstStyle/>
        <a:p>
          <a:endParaRPr lang="th-TH"/>
        </a:p>
      </dgm:t>
    </dgm:pt>
    <dgm:pt modelId="{CAC632A6-71B8-4CDB-B9B6-6D3612A808CE}">
      <dgm:prSet phldrT="[ข้อความ]"/>
      <dgm:spPr/>
      <dgm:t>
        <a:bodyPr/>
        <a:lstStyle/>
        <a:p>
          <a:r>
            <a:rPr lang="th-TH" b="0" dirty="0">
              <a:solidFill>
                <a:schemeClr val="tx1"/>
              </a:solidFill>
              <a:cs typeface="+mn-cs"/>
            </a:rPr>
            <a:t>การนำเอาฉากต่างๆ ที่มีแนวคิดหรือพวกเดียวกันรวมกันเป็นตอนๆ </a:t>
          </a:r>
          <a:r>
            <a:rPr lang="th-TH" b="0" dirty="0">
              <a:solidFill>
                <a:schemeClr val="tx1"/>
              </a:solidFill>
              <a:cs typeface="Angsana New" pitchFamily="18" charset="-34"/>
            </a:rPr>
            <a:t>และถ้านำแต่ละตอนมารวมกันก็จะเป็นเรื่องใดเรื่องใด</a:t>
          </a:r>
          <a:endParaRPr lang="th-TH" b="0" dirty="0">
            <a:solidFill>
              <a:schemeClr val="tx1"/>
            </a:solidFill>
          </a:endParaRPr>
        </a:p>
      </dgm:t>
    </dgm:pt>
    <dgm:pt modelId="{E18E7ACF-D12D-4CE3-A6A4-F22C19635788}" type="parTrans" cxnId="{F7AB5A1B-36DC-4ACA-B555-D2036A7E0CDC}">
      <dgm:prSet/>
      <dgm:spPr/>
      <dgm:t>
        <a:bodyPr/>
        <a:lstStyle/>
        <a:p>
          <a:endParaRPr lang="th-TH"/>
        </a:p>
      </dgm:t>
    </dgm:pt>
    <dgm:pt modelId="{82743E9F-909D-44BD-B20B-D6FDC93E416E}" type="sibTrans" cxnId="{F7AB5A1B-36DC-4ACA-B555-D2036A7E0CDC}">
      <dgm:prSet/>
      <dgm:spPr/>
      <dgm:t>
        <a:bodyPr/>
        <a:lstStyle/>
        <a:p>
          <a:endParaRPr lang="th-TH"/>
        </a:p>
      </dgm:t>
    </dgm:pt>
    <dgm:pt modelId="{3BEEE3FC-32D1-476F-AD26-997BBA2B0D16}">
      <dgm:prSet phldrT="[ข้อความ]"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rPr>
            <a:t>Sequences </a:t>
          </a:r>
          <a:r>
            <a:rPr lang="th-TH" b="1" dirty="0">
              <a:solidFill>
                <a:schemeClr val="bg1"/>
              </a:solidFill>
              <a:latin typeface="Angsana New" pitchFamily="18" charset="-34"/>
              <a:cs typeface="+mn-cs"/>
            </a:rPr>
            <a:t>ตอน</a:t>
          </a:r>
          <a:endParaRPr lang="th-TH" dirty="0"/>
        </a:p>
      </dgm:t>
    </dgm:pt>
    <dgm:pt modelId="{B423A61E-19E3-4AB7-B552-9B4EAA4F4C45}" type="parTrans" cxnId="{5B725BC4-769F-48F2-B107-0B3D5D944641}">
      <dgm:prSet/>
      <dgm:spPr/>
      <dgm:t>
        <a:bodyPr/>
        <a:lstStyle/>
        <a:p>
          <a:endParaRPr lang="th-TH"/>
        </a:p>
      </dgm:t>
    </dgm:pt>
    <dgm:pt modelId="{4CC60234-7E07-4AC8-9950-670D0D5AAE68}" type="sibTrans" cxnId="{5B725BC4-769F-48F2-B107-0B3D5D944641}">
      <dgm:prSet/>
      <dgm:spPr/>
      <dgm:t>
        <a:bodyPr/>
        <a:lstStyle/>
        <a:p>
          <a:endParaRPr lang="th-TH"/>
        </a:p>
      </dgm:t>
    </dgm:pt>
    <dgm:pt modelId="{855191D5-49D0-4344-995F-93BE492761B7}">
      <dgm:prSet phldrT="[ข้อความ]"/>
      <dgm:spPr/>
      <dgm:t>
        <a:bodyPr/>
        <a:lstStyle/>
        <a:p>
          <a:r>
            <a:rPr lang="th-TH" dirty="0">
              <a:solidFill>
                <a:schemeClr val="tx1"/>
              </a:solidFill>
              <a:latin typeface="Angsana New" pitchFamily="18" charset="-34"/>
              <a:cs typeface="+mn-cs"/>
            </a:rPr>
            <a:t>การนำเอา </a:t>
          </a:r>
          <a:r>
            <a:rPr lang="en-US" dirty="0">
              <a:solidFill>
                <a:schemeClr val="tx1"/>
              </a:solidFill>
              <a:latin typeface="Angsana New" pitchFamily="18" charset="-34"/>
              <a:cs typeface="+mn-cs"/>
            </a:rPr>
            <a:t>Shot </a:t>
          </a:r>
          <a:r>
            <a:rPr lang="th-TH" dirty="0">
              <a:solidFill>
                <a:schemeClr val="tx1"/>
              </a:solidFill>
              <a:latin typeface="Angsana New" pitchFamily="18" charset="-34"/>
              <a:cs typeface="+mn-cs"/>
            </a:rPr>
            <a:t>หลายๆ </a:t>
          </a:r>
          <a:r>
            <a:rPr lang="en-US" dirty="0">
              <a:solidFill>
                <a:schemeClr val="tx1"/>
              </a:solidFill>
              <a:latin typeface="Angsana New" pitchFamily="18" charset="-34"/>
              <a:cs typeface="+mn-cs"/>
            </a:rPr>
            <a:t>Shot </a:t>
          </a:r>
          <a:r>
            <a:rPr lang="th-TH" dirty="0">
              <a:solidFill>
                <a:schemeClr val="tx1"/>
              </a:solidFill>
              <a:latin typeface="Angsana New" pitchFamily="18" charset="-34"/>
              <a:cs typeface="+mn-cs"/>
            </a:rPr>
            <a:t>มารวมกัน </a:t>
          </a:r>
          <a:r>
            <a:rPr lang="th-TH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แต่ละ </a:t>
          </a:r>
          <a:r>
            <a:rPr lang="en-US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Shot</a:t>
          </a:r>
          <a:r>
            <a:rPr lang="th-TH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 อาจมีเหตุการณ์ที่เกิดขึ้นในสถานที่-เวลาเดียวกัน</a:t>
          </a:r>
          <a:endParaRPr lang="th-TH" dirty="0">
            <a:solidFill>
              <a:schemeClr val="tx1"/>
            </a:solidFill>
          </a:endParaRPr>
        </a:p>
      </dgm:t>
    </dgm:pt>
    <dgm:pt modelId="{5E1FB0D9-5957-4262-8793-298453E528DF}" type="parTrans" cxnId="{899FBAF7-868D-46A4-809E-6D746320B943}">
      <dgm:prSet/>
      <dgm:spPr/>
      <dgm:t>
        <a:bodyPr/>
        <a:lstStyle/>
        <a:p>
          <a:endParaRPr lang="th-TH"/>
        </a:p>
      </dgm:t>
    </dgm:pt>
    <dgm:pt modelId="{87B8EBBD-611F-4C92-8A7C-F427F6348EBE}" type="sibTrans" cxnId="{899FBAF7-868D-46A4-809E-6D746320B943}">
      <dgm:prSet/>
      <dgm:spPr/>
      <dgm:t>
        <a:bodyPr/>
        <a:lstStyle/>
        <a:p>
          <a:endParaRPr lang="th-TH"/>
        </a:p>
      </dgm:t>
    </dgm:pt>
    <dgm:pt modelId="{07AB4877-002F-46C5-8A58-352BA409DD4B}" type="pres">
      <dgm:prSet presAssocID="{0205418D-C8F5-4D29-8E9E-49707A521F2C}" presName="linear" presStyleCnt="0">
        <dgm:presLayoutVars>
          <dgm:animLvl val="lvl"/>
          <dgm:resizeHandles val="exact"/>
        </dgm:presLayoutVars>
      </dgm:prSet>
      <dgm:spPr/>
    </dgm:pt>
    <dgm:pt modelId="{B62F546E-792D-4A2D-BA80-4BA58C446665}" type="pres">
      <dgm:prSet presAssocID="{7CE294D2-B906-461B-B4B3-BFD11F00D8F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7E8C0D7-BFEA-4A4D-92EA-891F0415E38F}" type="pres">
      <dgm:prSet presAssocID="{7CE294D2-B906-461B-B4B3-BFD11F00D8F0}" presName="childText" presStyleLbl="revTx" presStyleIdx="0" presStyleCnt="3">
        <dgm:presLayoutVars>
          <dgm:bulletEnabled val="1"/>
        </dgm:presLayoutVars>
      </dgm:prSet>
      <dgm:spPr/>
    </dgm:pt>
    <dgm:pt modelId="{6E8F310A-64AE-436C-9EA1-1BD600FD6F14}" type="pres">
      <dgm:prSet presAssocID="{6953287E-0D1E-4E6F-AAB3-1846A51CDFA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67DC21-3C70-498B-A50C-23315D3DEDCD}" type="pres">
      <dgm:prSet presAssocID="{6953287E-0D1E-4E6F-AAB3-1846A51CDFAF}" presName="childText" presStyleLbl="revTx" presStyleIdx="1" presStyleCnt="3">
        <dgm:presLayoutVars>
          <dgm:bulletEnabled val="1"/>
        </dgm:presLayoutVars>
      </dgm:prSet>
      <dgm:spPr/>
    </dgm:pt>
    <dgm:pt modelId="{A444416D-C397-4114-9F0A-36E56CD2D51B}" type="pres">
      <dgm:prSet presAssocID="{3BEEE3FC-32D1-476F-AD26-997BBA2B0D1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6B4F83C-5C56-4827-8FA3-5A62CC0FB5B2}" type="pres">
      <dgm:prSet presAssocID="{3BEEE3FC-32D1-476F-AD26-997BBA2B0D1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F4DCF09-94DB-4F38-BC16-9482307C2BA7}" srcId="{0205418D-C8F5-4D29-8E9E-49707A521F2C}" destId="{7CE294D2-B906-461B-B4B3-BFD11F00D8F0}" srcOrd="0" destOrd="0" parTransId="{6C323669-DA48-41D0-830F-F66A23F2ED1E}" sibTransId="{7576D17C-2EA7-4681-98C3-23C64315752F}"/>
    <dgm:cxn modelId="{F7AB5A1B-36DC-4ACA-B555-D2036A7E0CDC}" srcId="{3BEEE3FC-32D1-476F-AD26-997BBA2B0D16}" destId="{CAC632A6-71B8-4CDB-B9B6-6D3612A808CE}" srcOrd="0" destOrd="0" parTransId="{E18E7ACF-D12D-4CE3-A6A4-F22C19635788}" sibTransId="{82743E9F-909D-44BD-B20B-D6FDC93E416E}"/>
    <dgm:cxn modelId="{A05B7B2A-17E9-46CA-B1CC-F462FE297F67}" type="presOf" srcId="{3BEEE3FC-32D1-476F-AD26-997BBA2B0D16}" destId="{A444416D-C397-4114-9F0A-36E56CD2D51B}" srcOrd="0" destOrd="0" presId="urn:microsoft.com/office/officeart/2005/8/layout/vList2"/>
    <dgm:cxn modelId="{891E2944-C199-4504-81C5-93D691292A52}" type="presOf" srcId="{9F07E73D-820C-4484-956F-F7E612929832}" destId="{D7E8C0D7-BFEA-4A4D-92EA-891F0415E38F}" srcOrd="0" destOrd="0" presId="urn:microsoft.com/office/officeart/2005/8/layout/vList2"/>
    <dgm:cxn modelId="{C433237C-E9D6-4A8B-9B86-0E6CBA662AEF}" type="presOf" srcId="{7CE294D2-B906-461B-B4B3-BFD11F00D8F0}" destId="{B62F546E-792D-4A2D-BA80-4BA58C446665}" srcOrd="0" destOrd="0" presId="urn:microsoft.com/office/officeart/2005/8/layout/vList2"/>
    <dgm:cxn modelId="{D87CECA0-6262-4869-8A76-E04A0539D54D}" type="presOf" srcId="{6953287E-0D1E-4E6F-AAB3-1846A51CDFAF}" destId="{6E8F310A-64AE-436C-9EA1-1BD600FD6F14}" srcOrd="0" destOrd="0" presId="urn:microsoft.com/office/officeart/2005/8/layout/vList2"/>
    <dgm:cxn modelId="{277631A3-C02F-46E0-8FFC-23BBEB25A0CD}" srcId="{0205418D-C8F5-4D29-8E9E-49707A521F2C}" destId="{6953287E-0D1E-4E6F-AAB3-1846A51CDFAF}" srcOrd="1" destOrd="0" parTransId="{72A0D7EA-AE7D-42A3-839D-70A27A6F3817}" sibTransId="{81975275-EACA-45D0-BD42-24AB3BA797E8}"/>
    <dgm:cxn modelId="{91323BB6-4458-48BA-813A-2F8011B1D6BD}" type="presOf" srcId="{CAC632A6-71B8-4CDB-B9B6-6D3612A808CE}" destId="{96B4F83C-5C56-4827-8FA3-5A62CC0FB5B2}" srcOrd="0" destOrd="0" presId="urn:microsoft.com/office/officeart/2005/8/layout/vList2"/>
    <dgm:cxn modelId="{984EF7BB-CFCF-41D3-A6B7-750BB9691006}" type="presOf" srcId="{855191D5-49D0-4344-995F-93BE492761B7}" destId="{C067DC21-3C70-498B-A50C-23315D3DEDCD}" srcOrd="0" destOrd="0" presId="urn:microsoft.com/office/officeart/2005/8/layout/vList2"/>
    <dgm:cxn modelId="{5B725BC4-769F-48F2-B107-0B3D5D944641}" srcId="{0205418D-C8F5-4D29-8E9E-49707A521F2C}" destId="{3BEEE3FC-32D1-476F-AD26-997BBA2B0D16}" srcOrd="2" destOrd="0" parTransId="{B423A61E-19E3-4AB7-B552-9B4EAA4F4C45}" sibTransId="{4CC60234-7E07-4AC8-9950-670D0D5AAE68}"/>
    <dgm:cxn modelId="{519753C8-C302-49FF-8F9E-5D0A68DD25FC}" type="presOf" srcId="{0205418D-C8F5-4D29-8E9E-49707A521F2C}" destId="{07AB4877-002F-46C5-8A58-352BA409DD4B}" srcOrd="0" destOrd="0" presId="urn:microsoft.com/office/officeart/2005/8/layout/vList2"/>
    <dgm:cxn modelId="{899FBAF7-868D-46A4-809E-6D746320B943}" srcId="{6953287E-0D1E-4E6F-AAB3-1846A51CDFAF}" destId="{855191D5-49D0-4344-995F-93BE492761B7}" srcOrd="0" destOrd="0" parTransId="{5E1FB0D9-5957-4262-8793-298453E528DF}" sibTransId="{87B8EBBD-611F-4C92-8A7C-F427F6348EBE}"/>
    <dgm:cxn modelId="{3C5588FE-AEC6-42D4-8EF9-6EE206893638}" srcId="{7CE294D2-B906-461B-B4B3-BFD11F00D8F0}" destId="{9F07E73D-820C-4484-956F-F7E612929832}" srcOrd="0" destOrd="0" parTransId="{87DECB47-4AD6-4E7A-AEDF-DDE837CD17D3}" sibTransId="{F7341E77-E3EA-4F11-9128-A1BB8205F9BF}"/>
    <dgm:cxn modelId="{B2582640-FA67-482A-B8FB-62FB03B2658B}" type="presParOf" srcId="{07AB4877-002F-46C5-8A58-352BA409DD4B}" destId="{B62F546E-792D-4A2D-BA80-4BA58C446665}" srcOrd="0" destOrd="0" presId="urn:microsoft.com/office/officeart/2005/8/layout/vList2"/>
    <dgm:cxn modelId="{721C6F78-4E88-4236-B5E2-239479E7B808}" type="presParOf" srcId="{07AB4877-002F-46C5-8A58-352BA409DD4B}" destId="{D7E8C0D7-BFEA-4A4D-92EA-891F0415E38F}" srcOrd="1" destOrd="0" presId="urn:microsoft.com/office/officeart/2005/8/layout/vList2"/>
    <dgm:cxn modelId="{C04A49CD-7BDA-4397-B6DE-FF36A74D91C8}" type="presParOf" srcId="{07AB4877-002F-46C5-8A58-352BA409DD4B}" destId="{6E8F310A-64AE-436C-9EA1-1BD600FD6F14}" srcOrd="2" destOrd="0" presId="urn:microsoft.com/office/officeart/2005/8/layout/vList2"/>
    <dgm:cxn modelId="{A2C3932A-7177-4D3E-BA62-AB54E1EAAA59}" type="presParOf" srcId="{07AB4877-002F-46C5-8A58-352BA409DD4B}" destId="{C067DC21-3C70-498B-A50C-23315D3DEDCD}" srcOrd="3" destOrd="0" presId="urn:microsoft.com/office/officeart/2005/8/layout/vList2"/>
    <dgm:cxn modelId="{A8303FEA-9C06-48A1-A348-E9867549C859}" type="presParOf" srcId="{07AB4877-002F-46C5-8A58-352BA409DD4B}" destId="{A444416D-C397-4114-9F0A-36E56CD2D51B}" srcOrd="4" destOrd="0" presId="urn:microsoft.com/office/officeart/2005/8/layout/vList2"/>
    <dgm:cxn modelId="{32BC49FA-914A-4C70-82F4-83CD15FC8106}" type="presParOf" srcId="{07AB4877-002F-46C5-8A58-352BA409DD4B}" destId="{96B4F83C-5C56-4827-8FA3-5A62CC0FB5B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F546E-792D-4A2D-BA80-4BA58C446665}">
      <dsp:nvSpPr>
        <dsp:cNvPr id="0" name=""/>
        <dsp:cNvSpPr/>
      </dsp:nvSpPr>
      <dsp:spPr>
        <a:xfrm>
          <a:off x="0" y="41390"/>
          <a:ext cx="7704137" cy="61893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chemeClr val="bg1"/>
              </a:solidFill>
              <a:latin typeface="Angsana New" pitchFamily="18" charset="-34"/>
              <a:cs typeface="+mn-cs"/>
            </a:rPr>
            <a:t>Shot </a:t>
          </a:r>
          <a:r>
            <a:rPr lang="th-TH" sz="2300" b="1" kern="1200" dirty="0" err="1">
              <a:solidFill>
                <a:schemeClr val="bg1"/>
              </a:solidFill>
              <a:latin typeface="Angsana New" pitchFamily="18" charset="-34"/>
              <a:cs typeface="+mn-cs"/>
            </a:rPr>
            <a:t>ช๊อต</a:t>
          </a:r>
          <a:endParaRPr lang="th-TH" sz="2300" kern="1200" dirty="0"/>
        </a:p>
      </dsp:txBody>
      <dsp:txXfrm>
        <a:off x="30214" y="71604"/>
        <a:ext cx="7643709" cy="558502"/>
      </dsp:txXfrm>
    </dsp:sp>
    <dsp:sp modelId="{D7E8C0D7-BFEA-4A4D-92EA-891F0415E38F}">
      <dsp:nvSpPr>
        <dsp:cNvPr id="0" name=""/>
        <dsp:cNvSpPr/>
      </dsp:nvSpPr>
      <dsp:spPr>
        <a:xfrm>
          <a:off x="0" y="660320"/>
          <a:ext cx="7704137" cy="630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0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h-TH" sz="1800" kern="1200" dirty="0">
              <a:solidFill>
                <a:schemeClr val="tx1"/>
              </a:solidFill>
              <a:latin typeface="CordiaUPC" pitchFamily="34" charset="-34"/>
              <a:cs typeface="+mn-cs"/>
            </a:rPr>
            <a:t>ภาพที่เกิดจากการถ่ายภาพตั้งแต่เริ่มถ่ายจนถึงหยุดการเดินกล้องเรียกการบันทึกนี้ว่า 1 </a:t>
          </a:r>
          <a:r>
            <a:rPr lang="en-US" sz="1800" kern="1200" dirty="0">
              <a:solidFill>
                <a:schemeClr val="tx1"/>
              </a:solidFill>
              <a:latin typeface="CordiaUPC" pitchFamily="34" charset="-34"/>
              <a:cs typeface="+mn-cs"/>
            </a:rPr>
            <a:t>Shot </a:t>
          </a:r>
          <a:r>
            <a:rPr lang="th-TH" sz="1800" kern="1200" dirty="0">
              <a:solidFill>
                <a:schemeClr val="tx1"/>
              </a:solidFill>
              <a:latin typeface="CordiaUPC" pitchFamily="34" charset="-34"/>
              <a:cs typeface="+mn-cs"/>
            </a:rPr>
            <a:t>แต่ละ </a:t>
          </a:r>
          <a:r>
            <a:rPr lang="en-US" sz="1800" kern="1200" dirty="0">
              <a:solidFill>
                <a:schemeClr val="tx1"/>
              </a:solidFill>
              <a:latin typeface="CordiaUPC" pitchFamily="34" charset="-34"/>
              <a:cs typeface="+mn-cs"/>
            </a:rPr>
            <a:t>Shot</a:t>
          </a:r>
          <a:r>
            <a:rPr lang="th-TH" sz="1800" kern="1200" dirty="0">
              <a:solidFill>
                <a:schemeClr val="tx1"/>
              </a:solidFill>
              <a:latin typeface="CordiaUPC" pitchFamily="34" charset="-34"/>
              <a:cs typeface="+mn-cs"/>
            </a:rPr>
            <a:t> มีความยาวตั้งแต่ 2-30 นาที</a:t>
          </a:r>
          <a:endParaRPr lang="th-TH" sz="1800" kern="1200" dirty="0">
            <a:solidFill>
              <a:schemeClr val="tx1"/>
            </a:solidFill>
          </a:endParaRPr>
        </a:p>
      </dsp:txBody>
      <dsp:txXfrm>
        <a:off x="0" y="660320"/>
        <a:ext cx="7704137" cy="630832"/>
      </dsp:txXfrm>
    </dsp:sp>
    <dsp:sp modelId="{6E8F310A-64AE-436C-9EA1-1BD600FD6F14}">
      <dsp:nvSpPr>
        <dsp:cNvPr id="0" name=""/>
        <dsp:cNvSpPr/>
      </dsp:nvSpPr>
      <dsp:spPr>
        <a:xfrm>
          <a:off x="0" y="1291152"/>
          <a:ext cx="7704137" cy="618930"/>
        </a:xfrm>
        <a:prstGeom prst="roundRect">
          <a:avLst/>
        </a:prstGeom>
        <a:gradFill rotWithShape="0">
          <a:gsLst>
            <a:gs pos="0">
              <a:schemeClr val="accent3">
                <a:hueOff val="-2790486"/>
                <a:satOff val="-15286"/>
                <a:lumOff val="4706"/>
                <a:alphaOff val="0"/>
                <a:tint val="96000"/>
                <a:lumMod val="102000"/>
              </a:schemeClr>
            </a:gs>
            <a:gs pos="100000">
              <a:schemeClr val="accent3">
                <a:hueOff val="-2790486"/>
                <a:satOff val="-15286"/>
                <a:lumOff val="4706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rPr>
            <a:t>Scenes </a:t>
          </a:r>
          <a:r>
            <a:rPr lang="th-TH" sz="2300" b="1" kern="1200" dirty="0">
              <a:solidFill>
                <a:schemeClr val="bg1"/>
              </a:solidFill>
              <a:latin typeface="Angsana New" pitchFamily="18" charset="-34"/>
              <a:cs typeface="+mn-cs"/>
            </a:rPr>
            <a:t>ฉาก</a:t>
          </a:r>
          <a:endParaRPr lang="th-TH" sz="2300" kern="1200" dirty="0"/>
        </a:p>
      </dsp:txBody>
      <dsp:txXfrm>
        <a:off x="30214" y="1321366"/>
        <a:ext cx="7643709" cy="558502"/>
      </dsp:txXfrm>
    </dsp:sp>
    <dsp:sp modelId="{C067DC21-3C70-498B-A50C-23315D3DEDCD}">
      <dsp:nvSpPr>
        <dsp:cNvPr id="0" name=""/>
        <dsp:cNvSpPr/>
      </dsp:nvSpPr>
      <dsp:spPr>
        <a:xfrm>
          <a:off x="0" y="1910082"/>
          <a:ext cx="7704137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0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h-TH" sz="1800" kern="1200" dirty="0">
              <a:solidFill>
                <a:schemeClr val="tx1"/>
              </a:solidFill>
              <a:latin typeface="Angsana New" pitchFamily="18" charset="-34"/>
              <a:cs typeface="+mn-cs"/>
            </a:rPr>
            <a:t>การนำเอา </a:t>
          </a:r>
          <a:r>
            <a:rPr lang="en-US" sz="1800" kern="1200" dirty="0">
              <a:solidFill>
                <a:schemeClr val="tx1"/>
              </a:solidFill>
              <a:latin typeface="Angsana New" pitchFamily="18" charset="-34"/>
              <a:cs typeface="+mn-cs"/>
            </a:rPr>
            <a:t>Shot </a:t>
          </a:r>
          <a:r>
            <a:rPr lang="th-TH" sz="1800" kern="1200" dirty="0">
              <a:solidFill>
                <a:schemeClr val="tx1"/>
              </a:solidFill>
              <a:latin typeface="Angsana New" pitchFamily="18" charset="-34"/>
              <a:cs typeface="+mn-cs"/>
            </a:rPr>
            <a:t>หลายๆ </a:t>
          </a:r>
          <a:r>
            <a:rPr lang="en-US" sz="1800" kern="1200" dirty="0">
              <a:solidFill>
                <a:schemeClr val="tx1"/>
              </a:solidFill>
              <a:latin typeface="Angsana New" pitchFamily="18" charset="-34"/>
              <a:cs typeface="+mn-cs"/>
            </a:rPr>
            <a:t>Shot </a:t>
          </a:r>
          <a:r>
            <a:rPr lang="th-TH" sz="1800" kern="1200" dirty="0">
              <a:solidFill>
                <a:schemeClr val="tx1"/>
              </a:solidFill>
              <a:latin typeface="Angsana New" pitchFamily="18" charset="-34"/>
              <a:cs typeface="+mn-cs"/>
            </a:rPr>
            <a:t>มารวมกัน </a:t>
          </a:r>
          <a:r>
            <a:rPr lang="th-TH" sz="1800" kern="12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แต่ละ </a:t>
          </a:r>
          <a:r>
            <a:rPr lang="en-US" sz="1800" kern="12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Shot</a:t>
          </a:r>
          <a:r>
            <a:rPr lang="th-TH" sz="1800" kern="12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 อาจมีเหตุการณ์ที่เกิดขึ้นในสถานที่-เวลาเดียวกัน</a:t>
          </a:r>
          <a:endParaRPr lang="th-TH" sz="1800" kern="1200" dirty="0">
            <a:solidFill>
              <a:schemeClr val="tx1"/>
            </a:solidFill>
          </a:endParaRPr>
        </a:p>
      </dsp:txBody>
      <dsp:txXfrm>
        <a:off x="0" y="1910082"/>
        <a:ext cx="7704137" cy="380880"/>
      </dsp:txXfrm>
    </dsp:sp>
    <dsp:sp modelId="{A444416D-C397-4114-9F0A-36E56CD2D51B}">
      <dsp:nvSpPr>
        <dsp:cNvPr id="0" name=""/>
        <dsp:cNvSpPr/>
      </dsp:nvSpPr>
      <dsp:spPr>
        <a:xfrm>
          <a:off x="0" y="2290962"/>
          <a:ext cx="7704137" cy="618930"/>
        </a:xfrm>
        <a:prstGeom prst="roundRect">
          <a:avLst/>
        </a:prstGeom>
        <a:gradFill rotWithShape="0">
          <a:gsLst>
            <a:gs pos="0">
              <a:schemeClr val="accent3">
                <a:hueOff val="-5580972"/>
                <a:satOff val="-30571"/>
                <a:lumOff val="9412"/>
                <a:alphaOff val="0"/>
                <a:tint val="96000"/>
                <a:lumMod val="102000"/>
              </a:schemeClr>
            </a:gs>
            <a:gs pos="100000">
              <a:schemeClr val="accent3">
                <a:hueOff val="-5580972"/>
                <a:satOff val="-30571"/>
                <a:lumOff val="9412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rPr>
            <a:t>Sequences </a:t>
          </a:r>
          <a:r>
            <a:rPr lang="th-TH" sz="2300" b="1" kern="1200" dirty="0">
              <a:solidFill>
                <a:schemeClr val="bg1"/>
              </a:solidFill>
              <a:latin typeface="Angsana New" pitchFamily="18" charset="-34"/>
              <a:cs typeface="+mn-cs"/>
            </a:rPr>
            <a:t>ตอน</a:t>
          </a:r>
          <a:endParaRPr lang="th-TH" sz="2300" kern="1200" dirty="0"/>
        </a:p>
      </dsp:txBody>
      <dsp:txXfrm>
        <a:off x="30214" y="2321176"/>
        <a:ext cx="7643709" cy="558502"/>
      </dsp:txXfrm>
    </dsp:sp>
    <dsp:sp modelId="{96B4F83C-5C56-4827-8FA3-5A62CC0FB5B2}">
      <dsp:nvSpPr>
        <dsp:cNvPr id="0" name=""/>
        <dsp:cNvSpPr/>
      </dsp:nvSpPr>
      <dsp:spPr>
        <a:xfrm>
          <a:off x="0" y="2909892"/>
          <a:ext cx="7704137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60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h-TH" sz="1800" b="0" kern="1200" dirty="0">
              <a:solidFill>
                <a:schemeClr val="tx1"/>
              </a:solidFill>
              <a:cs typeface="+mn-cs"/>
            </a:rPr>
            <a:t>การนำเอาฉากต่างๆ ที่มีแนวคิดหรือพวกเดียวกันรวมกันเป็นตอนๆ </a:t>
          </a:r>
          <a:r>
            <a:rPr lang="th-TH" sz="1800" b="0" kern="1200" dirty="0">
              <a:solidFill>
                <a:schemeClr val="tx1"/>
              </a:solidFill>
              <a:cs typeface="Angsana New" pitchFamily="18" charset="-34"/>
            </a:rPr>
            <a:t>และถ้านำแต่ละตอนมารวมกันก็จะเป็นเรื่องใดเรื่องใด</a:t>
          </a:r>
          <a:endParaRPr lang="th-TH" sz="1800" b="0" kern="1200" dirty="0">
            <a:solidFill>
              <a:schemeClr val="tx1"/>
            </a:solidFill>
          </a:endParaRPr>
        </a:p>
      </dsp:txBody>
      <dsp:txXfrm>
        <a:off x="0" y="2909892"/>
        <a:ext cx="7704137" cy="38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AF996-E557-4C63-858E-82193D12582B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79F8D-C447-47A4-B699-76FD80063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21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79F8D-C447-47A4-B699-76FD800632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32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79F8D-C447-47A4-B699-76FD800632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23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45580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203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5855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9315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8745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9714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2546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1829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066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674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740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472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137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082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2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892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78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E465EDD-F4A7-4B72-A5E6-BD04D2532E81}" type="datetimeFigureOut">
              <a:rPr lang="th-TH" smtClean="0"/>
              <a:t>02/08/64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93B3DD-EA93-4498-AA10-5D5D436017F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214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835696" y="2308763"/>
            <a:ext cx="7175506" cy="1650503"/>
          </a:xfrm>
        </p:spPr>
        <p:txBody>
          <a:bodyPr>
            <a:normAutofit fontScale="90000"/>
          </a:bodyPr>
          <a:lstStyle/>
          <a:p>
            <a:r>
              <a:rPr lang="en-US" b="1">
                <a:latin typeface="TH SarabunPSK" panose="020B0500040200020003" pitchFamily="34" charset="-34"/>
                <a:cs typeface="TH SarabunPSK" panose="020B0500040200020003" pitchFamily="34" charset="-34"/>
              </a:rPr>
              <a:t>CFD2301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การกำกับการแสดง</a:t>
            </a:r>
          </a:p>
        </p:txBody>
      </p:sp>
      <p:sp>
        <p:nvSpPr>
          <p:cNvPr id="4" name="ชื่อเรื่องรอง 2">
            <a:extLst>
              <a:ext uri="{FF2B5EF4-FFF2-40B4-BE49-F238E27FC236}">
                <a16:creationId xmlns:a16="http://schemas.microsoft.com/office/drawing/2014/main" id="{90976C68-2DCF-4E3C-BBFA-7BBBCC673326}"/>
              </a:ext>
            </a:extLst>
          </p:cNvPr>
          <p:cNvSpPr txBox="1">
            <a:spLocks/>
          </p:cNvSpPr>
          <p:nvPr/>
        </p:nvSpPr>
        <p:spPr>
          <a:xfrm>
            <a:off x="3152616" y="5261333"/>
            <a:ext cx="5762563" cy="13645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ภาพยนตร์และสื่อดิจิทัล</a:t>
            </a:r>
          </a:p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วิทยาลัยนิเทศศาสตร์ มหาวิทยาลัยราชภัฏสวนสุนันทา</a:t>
            </a:r>
          </a:p>
        </p:txBody>
      </p:sp>
    </p:spTree>
    <p:extLst>
      <p:ext uri="{BB962C8B-B14F-4D97-AF65-F5344CB8AC3E}">
        <p14:creationId xmlns:p14="http://schemas.microsoft.com/office/powerpoint/2010/main" val="895730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แทน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244113"/>
              </p:ext>
            </p:extLst>
          </p:nvPr>
        </p:nvGraphicFramePr>
        <p:xfrm>
          <a:off x="971600" y="2329085"/>
          <a:ext cx="7704137" cy="333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03648" y="1196752"/>
            <a:ext cx="7056784" cy="6477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องค์ประกอบของบทภาพยนตร์</a:t>
            </a:r>
          </a:p>
        </p:txBody>
      </p:sp>
    </p:spTree>
    <p:extLst>
      <p:ext uri="{BB962C8B-B14F-4D97-AF65-F5344CB8AC3E}">
        <p14:creationId xmlns:p14="http://schemas.microsoft.com/office/powerpoint/2010/main" val="348942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m1093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24" y="2296458"/>
            <a:ext cx="1790845" cy="2579302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0"/>
          <p:cNvSpPr txBox="1">
            <a:spLocks noGrp="1" noChangeArrowheads="1"/>
          </p:cNvSpPr>
          <p:nvPr>
            <p:ph idx="1"/>
          </p:nvPr>
        </p:nvSpPr>
        <p:spPr bwMode="auto">
          <a:xfrm>
            <a:off x="3203575" y="765175"/>
            <a:ext cx="2088505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indent="0" algn="ctr">
              <a:buNone/>
              <a:defRPr/>
            </a:pPr>
            <a:r>
              <a:rPr lang="en-US" sz="3600" b="1" u="sng" dirty="0">
                <a:solidFill>
                  <a:schemeClr val="bg1"/>
                </a:solidFill>
                <a:latin typeface="Angsana New" pitchFamily="18" charset="-34"/>
                <a:cs typeface="+mn-cs"/>
              </a:rPr>
              <a:t>Scenes :  </a:t>
            </a:r>
            <a:r>
              <a:rPr lang="th-TH" sz="3600" b="1" u="sng" dirty="0">
                <a:solidFill>
                  <a:schemeClr val="bg1"/>
                </a:solidFill>
                <a:latin typeface="Angsana New" pitchFamily="18" charset="-34"/>
                <a:cs typeface="+mn-cs"/>
              </a:rPr>
              <a:t>ฉาก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6156176" y="761206"/>
            <a:ext cx="1866900" cy="6461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3600" b="1" u="sng" dirty="0">
                <a:solidFill>
                  <a:schemeClr val="bg1"/>
                </a:solidFill>
                <a:latin typeface="Angsana New" pitchFamily="18" charset="-34"/>
                <a:cs typeface="+mn-cs"/>
              </a:rPr>
              <a:t>Shot  </a:t>
            </a:r>
            <a:r>
              <a:rPr lang="th-TH" sz="3600" b="1" u="sng" dirty="0" err="1">
                <a:solidFill>
                  <a:schemeClr val="bg1"/>
                </a:solidFill>
                <a:latin typeface="Angsana New" pitchFamily="18" charset="-34"/>
                <a:cs typeface="+mn-cs"/>
              </a:rPr>
              <a:t>ช็อต</a:t>
            </a:r>
            <a:endParaRPr lang="th-TH" sz="3600" b="1" u="sng" dirty="0">
              <a:solidFill>
                <a:schemeClr val="bg1"/>
              </a:solidFill>
              <a:latin typeface="Angsana New" pitchFamily="18" charset="-34"/>
              <a:cs typeface="+mn-cs"/>
            </a:endParaRP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3077505" y="1671638"/>
            <a:ext cx="17251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ฉากกินแมลงวัน</a:t>
            </a: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3107981" y="2040921"/>
            <a:ext cx="14638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ฉากรังแกเด็ก</a:t>
            </a: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3099323" y="2492896"/>
            <a:ext cx="18101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solidFill>
                  <a:srgbClr val="FF0000"/>
                </a:solidFill>
                <a:latin typeface="CordiaUPC" pitchFamily="34" charset="-34"/>
                <a:cs typeface="+mn-cs"/>
              </a:rPr>
              <a:t>ฉากทานอุจจาระ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091432" y="2931646"/>
            <a:ext cx="16546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ฉากป้ายรถเมล์</a:t>
            </a:r>
          </a:p>
        </p:txBody>
      </p:sp>
      <p:sp>
        <p:nvSpPr>
          <p:cNvPr id="11" name="Text Box 23"/>
          <p:cNvSpPr txBox="1">
            <a:spLocks noChangeArrowheads="1"/>
          </p:cNvSpPr>
          <p:nvPr/>
        </p:nvSpPr>
        <p:spPr bwMode="auto">
          <a:xfrm>
            <a:off x="3149140" y="3284984"/>
            <a:ext cx="1539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ฉากบนรถเมล์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3112029" y="3689451"/>
            <a:ext cx="19880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ฉากหน้าร้านขาหมู</a:t>
            </a: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3112029" y="4191655"/>
            <a:ext cx="14622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ฉากบ้านปู่</a:t>
            </a:r>
            <a:r>
              <a:rPr lang="th-TH" sz="2800" dirty="0" err="1">
                <a:latin typeface="CordiaUPC" pitchFamily="34" charset="-34"/>
                <a:cs typeface="+mn-cs"/>
              </a:rPr>
              <a:t>ชิว</a:t>
            </a:r>
            <a:endParaRPr lang="th-TH" sz="2800" dirty="0">
              <a:latin typeface="CordiaUPC" pitchFamily="34" charset="-34"/>
              <a:cs typeface="+mn-cs"/>
            </a:endParaRP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3112029" y="4653136"/>
            <a:ext cx="1532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ฉากเด็ก</a:t>
            </a:r>
            <a:r>
              <a:rPr lang="th-TH" sz="2800" dirty="0" err="1">
                <a:latin typeface="CordiaUPC" pitchFamily="34" charset="-34"/>
                <a:cs typeface="+mn-cs"/>
              </a:rPr>
              <a:t>แว็นท์</a:t>
            </a:r>
            <a:endParaRPr lang="th-TH" sz="2800" dirty="0">
              <a:latin typeface="CordiaUPC" pitchFamily="34" charset="-34"/>
              <a:cs typeface="+mn-cs"/>
            </a:endParaRP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3136192" y="5176356"/>
            <a:ext cx="17732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ฉากโรงพยาบาล</a:t>
            </a:r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5570538" y="1773238"/>
            <a:ext cx="24833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ภูชิตนั่งเก้าอี้รอพนักงาน</a:t>
            </a:r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5570538" y="2159000"/>
            <a:ext cx="3457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ภูชิตทำท่าสงสัยในถาดนั้นมีอะไร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5572125" y="2527300"/>
            <a:ext cx="12827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ภูชิตเปิดฝา</a:t>
            </a: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5600700" y="2997200"/>
            <a:ext cx="3514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ภู</a:t>
            </a:r>
            <a:r>
              <a:rPr lang="th-TH" sz="2800" dirty="0" err="1">
                <a:latin typeface="CordiaUPC" pitchFamily="34" charset="-34"/>
                <a:cs typeface="+mn-cs"/>
              </a:rPr>
              <a:t>ชิตอ็</a:t>
            </a:r>
            <a:r>
              <a:rPr lang="th-TH" sz="2800" dirty="0">
                <a:latin typeface="CordiaUPC" pitchFamily="34" charset="-34"/>
                <a:cs typeface="+mn-cs"/>
              </a:rPr>
              <a:t>วกเมื่อเปิดฝาอาหาร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5613400" y="3502025"/>
            <a:ext cx="34734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2800" dirty="0">
                <a:latin typeface="CordiaUPC" pitchFamily="34" charset="-34"/>
                <a:cs typeface="+mn-cs"/>
              </a:rPr>
              <a:t>ภูชิตสะอิดสะเอียนไม่อยากกิน</a:t>
            </a:r>
            <a:br>
              <a:rPr lang="th-TH" sz="2800" dirty="0">
                <a:latin typeface="CordiaUPC" pitchFamily="34" charset="-34"/>
                <a:cs typeface="+mn-cs"/>
              </a:rPr>
            </a:br>
            <a:r>
              <a:rPr lang="th-TH" sz="2800" dirty="0">
                <a:latin typeface="CordiaUPC" pitchFamily="34" charset="-34"/>
                <a:cs typeface="+mn-cs"/>
              </a:rPr>
              <a:t>แต่ต้องกิน</a:t>
            </a:r>
          </a:p>
        </p:txBody>
      </p:sp>
      <p:cxnSp>
        <p:nvCxnSpPr>
          <p:cNvPr id="26" name="ลูกศรเชื่อมต่อแบบตรง 25"/>
          <p:cNvCxnSpPr>
            <a:stCxn id="9" idx="3"/>
            <a:endCxn id="16" idx="1"/>
          </p:cNvCxnSpPr>
          <p:nvPr/>
        </p:nvCxnSpPr>
        <p:spPr>
          <a:xfrm flipV="1">
            <a:off x="4909434" y="2034848"/>
            <a:ext cx="661104" cy="719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>
            <a:stCxn id="9" idx="3"/>
            <a:endCxn id="17" idx="1"/>
          </p:cNvCxnSpPr>
          <p:nvPr/>
        </p:nvCxnSpPr>
        <p:spPr>
          <a:xfrm flipV="1">
            <a:off x="4909434" y="2420938"/>
            <a:ext cx="661104" cy="333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ลูกศรเชื่อมต่อแบบตรง 29"/>
          <p:cNvCxnSpPr>
            <a:stCxn id="9" idx="3"/>
            <a:endCxn id="18" idx="1"/>
          </p:cNvCxnSpPr>
          <p:nvPr/>
        </p:nvCxnSpPr>
        <p:spPr>
          <a:xfrm>
            <a:off x="4909434" y="2754506"/>
            <a:ext cx="662691" cy="34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ลูกศรเชื่อมต่อแบบตรง 31"/>
          <p:cNvCxnSpPr>
            <a:stCxn id="9" idx="3"/>
            <a:endCxn id="19" idx="1"/>
          </p:cNvCxnSpPr>
          <p:nvPr/>
        </p:nvCxnSpPr>
        <p:spPr>
          <a:xfrm>
            <a:off x="4909434" y="2754506"/>
            <a:ext cx="691266" cy="504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ลูกศรเชื่อมต่อแบบตรง 33"/>
          <p:cNvCxnSpPr>
            <a:stCxn id="9" idx="3"/>
          </p:cNvCxnSpPr>
          <p:nvPr/>
        </p:nvCxnSpPr>
        <p:spPr>
          <a:xfrm>
            <a:off x="4909434" y="2754506"/>
            <a:ext cx="703966" cy="934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88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936104"/>
          </a:xfrm>
        </p:spPr>
        <p:txBody>
          <a:bodyPr>
            <a:no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เทคนิคการเปลี่ยนภาพ</a:t>
            </a:r>
            <a:br>
              <a:rPr lang="th-TH" sz="3600" dirty="0"/>
            </a:br>
            <a:endParaRPr lang="th-TH" sz="3600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72531"/>
              </p:ext>
            </p:extLst>
          </p:nvPr>
        </p:nvGraphicFramePr>
        <p:xfrm>
          <a:off x="1547664" y="1052736"/>
          <a:ext cx="7344816" cy="567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366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คำสั่ง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รูปแบบที่แสดง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544676"/>
                  </a:ext>
                </a:extLst>
              </a:tr>
              <a:tr h="3923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Cut</a:t>
                      </a:r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การเปลี่ยนภาพจากภาพหนึ่งไปยังอีกภาพหนึ่ง โดยรวดเร็ว</a:t>
                      </a:r>
                    </a:p>
                    <a:p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3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Cut-in</a:t>
                      </a:r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  <a:defRPr/>
                      </a:pP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การตัดภาพจากไกลมาเป็นภาพใกล้  </a:t>
                      </a:r>
                    </a:p>
                    <a:p>
                      <a:pPr>
                        <a:defRPr/>
                      </a:pP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โดยภาพใกล้นั้นต้องเป็นส่วนหนึ่งของภาพไกลในช่วงแรกมาก่อนด้วย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709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Cut Away</a:t>
                      </a:r>
                    </a:p>
                    <a:p>
                      <a:pPr algn="ctr"/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  <a:defRPr/>
                      </a:pPr>
                      <a:r>
                        <a:rPr lang="th-TH" sz="12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การแสดงภาพเหตุการณ์ที่เกิดขึ้นพร้อมๆ ซึ่งเหตุการณ์ทั้งสองนี้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อาจมีความสัมพันธ์กัน หรือเปรียบเทียบกัน โดยสถานที่เกิดเหตุ อาจอยู่ใกล้เคียงกัน หรืออยู่ห่างไกลก็ได้ </a:t>
                      </a: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ตัวอย่าง  การถ่ายทอดสดการแข่งขันฟุตบอล  เมื่อมีการยิงประตูเกิดขึ้น</a:t>
                      </a:r>
                      <a:b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มีการตัดภาพโค้ช และตัวสำรองกำลังกระโดดโลดเต้นด้วยความดีใจ ซึ่งเป็นเหตุการณ์ที่อยู่ใกล้เคียง กับขณะที่ลูกชายเป็นทหารออกไปรบถูกลูกกระสุนปืนยิงเข้าที่</a:t>
                      </a:r>
                      <a:r>
                        <a:rPr lang="th-TH" sz="1200" b="1" dirty="0" err="1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ศรีษะ</a:t>
                      </a: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ภาพตัดกลับมาที่แม่อยู่บ้านกรอบรูปของลูกชายตกแตก ในเวลาเดียวกับที่ลูกชายถูกยิง ซึ่งสถานที่ที่เกิดเหตุอยู่ห่างไกลกันมาก</a:t>
                      </a:r>
                      <a:endParaRPr lang="th-TH" sz="12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Dissolve</a:t>
                      </a:r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การเปลี่ยนภาพโดยภาพแรกค่อยๆเลือนหายไป ขณะที่ภาพใหม่ค่อยๆปรากฏชัดเจนขึ้นแทนที่ ไม่เปลี่ยนรวดเร็วทันทีแบบ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Cut</a:t>
                      </a:r>
                      <a:endParaRPr lang="th-TH" sz="1200" b="1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endParaRPr lang="th-TH" sz="12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938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fade</a:t>
                      </a:r>
                    </a:p>
                    <a:p>
                      <a:pPr algn="ctr"/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ใช้กับภาพ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Fade in </a:t>
                      </a:r>
                      <a:r>
                        <a:rPr lang="th-TH" sz="1200" b="1" u="sng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ค่อยๆทำให้ภาพปรากฏขึ้นบนจอ </a:t>
                      </a:r>
                      <a:r>
                        <a:rPr lang="th-TH" sz="12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จากไม่มีภาพจนได้ภาพเต็มจอ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Fade out </a:t>
                      </a:r>
                      <a:r>
                        <a:rPr lang="th-TH" sz="12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200" b="1" u="sng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ค่อยๆทำให้ภาพบนจอ</a:t>
                      </a: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มืดลงจนเลือนหายไปจนเหลือจอมืดสนิท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ใช้กับเสียง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Fade  up </a:t>
                      </a: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ค่อยๆ </a:t>
                      </a:r>
                      <a:r>
                        <a:rPr lang="th-TH" sz="1200" b="1" u="sng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เพิ่ม</a:t>
                      </a:r>
                      <a:r>
                        <a:rPr lang="th-TH" sz="12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ระดับความดังของเสียงมากขึ้น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Fade down </a:t>
                      </a:r>
                      <a:r>
                        <a:rPr lang="th-TH" sz="12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ค่อยๆ ลด ระดับความดังของเสียงลงมา</a:t>
                      </a:r>
                      <a:endParaRPr lang="th-TH" sz="12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590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97922" y="0"/>
            <a:ext cx="7966566" cy="1248312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บทบาทหน้าที่ของผู้กำกับภาพยนตร์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97922" y="2060848"/>
            <a:ext cx="7704667" cy="33328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th-TH" sz="6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1.การศึกษาบทภาพยนตร์</a:t>
            </a:r>
          </a:p>
          <a:p>
            <a:pPr marL="0" indent="0">
              <a:buNone/>
            </a:pPr>
            <a:r>
              <a:rPr lang="th-TH" sz="6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2.การแยกฉากเพื่อการถ่ายทำ</a:t>
            </a:r>
          </a:p>
          <a:p>
            <a:pPr marL="274320" lvl="1" indent="0">
              <a:buNone/>
            </a:pP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1.ฉากกลางวัน - ภายนอก (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day-exterior)</a:t>
            </a:r>
          </a:p>
          <a:p>
            <a:pPr marL="274320" lvl="1" indent="0">
              <a:buNone/>
            </a:pP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2.ฉากกลางคืน  - ภายนอก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(night-exterior)</a:t>
            </a:r>
          </a:p>
          <a:p>
            <a:pPr marL="274320" lvl="1" indent="0">
              <a:buNone/>
            </a:pP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3.ฉากกลางวัน -  ภายใน 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(day-interior)</a:t>
            </a:r>
          </a:p>
          <a:p>
            <a:pPr marL="274320" lvl="1" indent="0">
              <a:buNone/>
            </a:pP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4.ฉากกลางคืน  - ภายใน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(night-interior)</a:t>
            </a:r>
            <a:endParaRPr lang="th-TH" sz="6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74320" lvl="1" indent="0">
              <a:buNone/>
            </a:pPr>
            <a:r>
              <a:rPr lang="th-TH" sz="6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3.การดูสถานที่ถ่ายทำ</a:t>
            </a:r>
          </a:p>
          <a:p>
            <a:pPr marL="274320" lvl="1" indent="0">
              <a:buNone/>
            </a:pPr>
            <a:r>
              <a:rPr lang="th-TH" sz="6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การเลือกอุปกรณ์เพื่อการถ่ายทำภาพยนตร์</a:t>
            </a:r>
          </a:p>
          <a:p>
            <a:pPr marL="274320" lvl="1" indent="0">
              <a:buNone/>
            </a:pP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1.บอกลำดับที่ของการถ่ายทำแต่ละช่วงในฉากนั้นๆ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(Shot Number)</a:t>
            </a:r>
          </a:p>
          <a:p>
            <a:pPr marL="274320" lvl="1" indent="0">
              <a:buNone/>
            </a:pP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2.บอกตำแหน่งการวางกล้องถ่ายภาพยนตร์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(Camera Position)</a:t>
            </a:r>
          </a:p>
          <a:p>
            <a:pPr marL="274320" lvl="1" indent="0">
              <a:buNone/>
            </a:pP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3.บอกทิศทางการทำงานของกล้อง ซึ่งเรียกสั้นๆว่ามุมกล้อง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(Camera Angle)</a:t>
            </a:r>
          </a:p>
          <a:p>
            <a:pPr marL="274320" lvl="1" indent="0">
              <a:buNone/>
            </a:pP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4.บอกลักษณะการเคลื่อนไหวของกล้อง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(Camera Movement)</a:t>
            </a:r>
          </a:p>
          <a:p>
            <a:pPr marL="274320" lvl="1" indent="0">
              <a:buNone/>
            </a:pP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5.บอกลักษณะการเชื่อมโยง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(Transition) </a:t>
            </a: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</a:t>
            </a:r>
            <a:r>
              <a:rPr lang="th-TH" sz="6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ซ็อตต่อช็อต</a:t>
            </a: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ไว้โดยละเอียด</a:t>
            </a:r>
          </a:p>
          <a:p>
            <a:pPr marL="274320" lvl="1" indent="0">
              <a:buNone/>
            </a:pP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6.บอกสถานที่การถ่ายทำ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(Location and Set)</a:t>
            </a:r>
          </a:p>
          <a:p>
            <a:pPr marL="274320" lvl="1" indent="0">
              <a:buNone/>
            </a:pP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7.บอกสภาพเวลาการถ่ายทำ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(Day or Night)</a:t>
            </a:r>
          </a:p>
          <a:p>
            <a:pPr marL="274320" lvl="1" indent="0">
              <a:buNone/>
            </a:pP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8.บอกสภาพของฉากที่ถ่ายทำว่าเป็นภายในหรือภายนอก </a:t>
            </a:r>
            <a:r>
              <a:rPr lang="en-US" sz="6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(Interior and Exterior</a:t>
            </a:r>
            <a:r>
              <a:rPr lang="en-US" sz="5600" dirty="0"/>
              <a:t>)</a:t>
            </a:r>
            <a:endParaRPr lang="th-TH" sz="5600" dirty="0"/>
          </a:p>
          <a:p>
            <a:pPr lvl="3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00997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17646" y="0"/>
            <a:ext cx="7946842" cy="1556792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บทบาทหน้าที่ของผู้กำกับภาพยนตร์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1762592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9. กล้องภาพยนตร์ประเภทใดบันทึกภาพ</a:t>
            </a:r>
          </a:p>
          <a:p>
            <a:pPr marL="0" indent="0">
              <a:buNone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10. อุปกรณ์ประกอบกล้องชนิดใดบ้าง</a:t>
            </a:r>
          </a:p>
          <a:p>
            <a:pPr marL="0" indent="0">
              <a:buNone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11. เลนส์อะไรในการถ่ายภาพ</a:t>
            </a:r>
          </a:p>
          <a:p>
            <a:pPr marL="0" indent="0">
              <a:buNone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12. อุปกรณ์ช่วยสร้างสรรค์ภาพประเภทใดบ้าง</a:t>
            </a:r>
          </a:p>
          <a:p>
            <a:pPr marL="0" indent="0">
              <a:buNone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13. อุปกรณ์อะไรมาใช้เพื่อการเคลื่อนไหว และการเคลื่อนที่ของกล้องภาพยนตร์ เช่น 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ดอล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ลี่ เครน หรืออย่างอื่น</a:t>
            </a:r>
          </a:p>
          <a:p>
            <a:pPr marL="0" indent="0">
              <a:buNone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14. อุปกรณ์การจัดแสงประเภทใด จำนวนมากน้อย</a:t>
            </a:r>
          </a:p>
          <a:p>
            <a:pPr marL="0" indent="0">
              <a:buNone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5. การวางแผนการถ่ายทำ</a:t>
            </a:r>
          </a:p>
          <a:p>
            <a:pPr marL="0" indent="0">
              <a:buNone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ทางด้านเทคนิคการถ่ายทำ</a:t>
            </a:r>
          </a:p>
          <a:p>
            <a:pPr marL="0" indent="0">
              <a:buNone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2. ทางด้านเทคนิคการปฏิบัติงาน</a:t>
            </a:r>
          </a:p>
          <a:p>
            <a:pPr marL="0" indent="0">
              <a:buNone/>
            </a:pP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3. ทางด้านเทคนิคการใช้อุปกรณ์</a:t>
            </a:r>
          </a:p>
          <a:p>
            <a:pPr marL="0" indent="0">
              <a:buNone/>
            </a:pPr>
            <a:r>
              <a:rPr lang="th-TH" sz="1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6. การทดลองถ่าย</a:t>
            </a:r>
          </a:p>
        </p:txBody>
      </p:sp>
    </p:spTree>
    <p:extLst>
      <p:ext uri="{BB962C8B-B14F-4D97-AF65-F5344CB8AC3E}">
        <p14:creationId xmlns:p14="http://schemas.microsoft.com/office/powerpoint/2010/main" val="188631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47563" y="188640"/>
            <a:ext cx="8100392" cy="1478162"/>
          </a:xfrm>
        </p:spPr>
        <p:txBody>
          <a:bodyPr>
            <a:normAutofit/>
          </a:bodyPr>
          <a:lstStyle/>
          <a:p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การตีความตัวละคร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87624" y="2014233"/>
            <a:ext cx="7704667" cy="3332816"/>
          </a:xfrm>
        </p:spPr>
        <p:txBody>
          <a:bodyPr>
            <a:normAutofit fontScale="85000" lnSpcReduction="10000"/>
          </a:bodyPr>
          <a:lstStyle/>
          <a:p>
            <a:r>
              <a:rPr lang="th-TH" b="1" dirty="0"/>
              <a:t>ตัวละครเอก (</a:t>
            </a:r>
            <a:r>
              <a:rPr lang="en-US" b="1" dirty="0"/>
              <a:t>Main Character / Principal Character)</a:t>
            </a:r>
          </a:p>
          <a:p>
            <a:r>
              <a:rPr lang="th-TH" b="1" dirty="0"/>
              <a:t>ตัวละครประกอบ </a:t>
            </a:r>
            <a:r>
              <a:rPr lang="en-US" b="1" dirty="0"/>
              <a:t>(Minor Character / Subordinate Character)</a:t>
            </a:r>
          </a:p>
          <a:p>
            <a:endParaRPr lang="en-US" b="1" dirty="0"/>
          </a:p>
          <a:p>
            <a:r>
              <a:rPr lang="en-US" b="1" dirty="0"/>
              <a:t>Appearance </a:t>
            </a:r>
            <a:r>
              <a:rPr lang="th-TH" dirty="0"/>
              <a:t>คือรูปภายนอกของตัวละคร เช่น สวย หล่อ พิการ ตัวดำ ขาว ผมหยิก แขนยาว ขาสั้น รวมไปถึงลักษณะการแต่งตัวของตัวละคร ซึ่งคนเขียนจะต้องเห็นรายละเอียดเหล่านี้เป็นภาพเลย และต้องเห็นภาพเหล่านี้ของตัวละครทุกตัว ไม่ใช่เห็นแต่เฉพาะพระเอกนางเอก (อาจจะทำเป็น </a:t>
            </a:r>
            <a:r>
              <a:rPr lang="en-US" dirty="0"/>
              <a:t>Chart </a:t>
            </a:r>
            <a:r>
              <a:rPr lang="th-TH" dirty="0"/>
              <a:t>ติดไว้ที่ข้างฝาเลยก็ได้)</a:t>
            </a:r>
            <a:endParaRPr lang="en-US" dirty="0"/>
          </a:p>
          <a:p>
            <a:r>
              <a:rPr lang="en-US" b="1" dirty="0"/>
              <a:t>Background </a:t>
            </a:r>
            <a:r>
              <a:rPr lang="th-TH" dirty="0"/>
              <a:t>คือภูมิหลังของตัวละคร เช่น ตัวละครที่มีนิสัยเห็นแก่ตัว มักจะมาจากครอบครัวที่แตกแยก</a:t>
            </a:r>
            <a:endParaRPr lang="en-US" dirty="0"/>
          </a:p>
          <a:p>
            <a:r>
              <a:rPr lang="en-US" b="1" dirty="0"/>
              <a:t>Point of View </a:t>
            </a:r>
            <a:r>
              <a:rPr lang="th-TH" dirty="0"/>
              <a:t>คือมุมมอง ทัศนคติของตัวละคร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52746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การตีความบทภาพยนตร์และถ่ายทอดออกมาเป็นภาพ (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Visualizing)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15616" y="2667000"/>
            <a:ext cx="7571184" cy="3210272"/>
          </a:xfrm>
        </p:spPr>
        <p:txBody>
          <a:bodyPr>
            <a:normAutofit fontScale="92500" lnSpcReduction="20000"/>
          </a:bodyPr>
          <a:lstStyle/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การตีความหาความคิดหลัก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(Message)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การตีความจุกประสงค์และความหมายซ่อนของผู้เขียน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Authoris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Objective and Tone)</a:t>
            </a: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การตีความต้องการ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(Objective)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และ การกระทำ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(Action)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การตีความหน่วยย่อยในการแสดง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(Beats / Motivational Units)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และเส้นต่อเนื่องของการกระทำ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(Through line of Action)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การตีความใต้คำพูดของตัวละคร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(Subtext)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62191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704667" cy="1981200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การวางตำแหน่ง และกำหนดการเคลื่อนที่ของนักแสดงและกล้อง</a:t>
            </a:r>
            <a:b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Staging &amp; Blocking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71600" y="2322978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Pan</a:t>
            </a:r>
          </a:p>
          <a:p>
            <a:pPr lvl="1"/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 </a:t>
            </a:r>
            <a:r>
              <a:rPr lang="en-US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Pan </a:t>
            </a:r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คือการสร้าง </a:t>
            </a:r>
            <a:r>
              <a:rPr lang="en-US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movement </a:t>
            </a:r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ในงานวิดีโอแบบหมุนกล้องไปซ้ายขวา โดยที่ตำแหน่งกล้องอยู่ที่เดิม การหมุนแพนที่ดีควรที่จะหมุนแพนจากด้านใดไปด้านหนึ่งแล้วหยุด เพื่อพักสายตา อย่าหมุนไปหมุนมาจะทำให้คนดูสับสน และยากต่อการตัดต่อด้วย</a:t>
            </a:r>
          </a:p>
          <a:p>
            <a:pPr lvl="1"/>
            <a:endParaRPr lang="th-TH" sz="1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เราหมุนแพนเพื่อติดตามวัตถุหรือแสดงระยะห่างของวัตถุสองชิ้น หรือเพื่อนำสายตาของผู้ชมไปหาบางสิ่ง การแพนที่ดีควรจะมีความหมายหรือวัตถุประสงค์ในการแพนตามที่กล่าวมาข้างต้นไม่เช่นนั้นการแพนก็จะไม่เกิดประโยชน์สูงสุด</a:t>
            </a:r>
          </a:p>
          <a:p>
            <a:pPr lvl="1"/>
            <a:endParaRPr lang="th-TH" sz="1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ข้อแนะนำ : การแพนควรเริ่มจาก กล้องหยุดนิ่ง &gt; เริ่มการแพน &gt; จบที่การหยุด ควรที่จะเริ่มฝึกตาม</a:t>
            </a:r>
            <a:r>
              <a:rPr lang="th-TH" sz="1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เสต็ป</a:t>
            </a:r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นี้ แล้วค่อยเพิ่มระดับความเร็ว และลองความเร็วหลาย ๆ ระดับ เล็งจุดเริ่มจุดหยุดให้ดี และเพื่อให้การ</a:t>
            </a:r>
            <a:r>
              <a:rPr lang="th-TH" sz="18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แพนสมูท</a:t>
            </a:r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ควรใช้อุปกรณ์เสริมอย่างเช่นขาตั้งกล้อง หรือ </a:t>
            </a:r>
            <a:r>
              <a:rPr lang="en-US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Monopod </a:t>
            </a:r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ก็ได้ ตามความสะดวก และลักษณะของงาน</a:t>
            </a:r>
          </a:p>
        </p:txBody>
      </p:sp>
    </p:spTree>
    <p:extLst>
      <p:ext uri="{BB962C8B-B14F-4D97-AF65-F5344CB8AC3E}">
        <p14:creationId xmlns:p14="http://schemas.microsoft.com/office/powerpoint/2010/main" val="1302172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การวางตำแหน่ง และกำหนดการเคลื่อนที่ของนักแสดงและกล้อง</a:t>
            </a:r>
            <a:b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Staging &amp; Blocking) 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2438401"/>
            <a:ext cx="7704667" cy="3332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</a:t>
            </a:r>
          </a:p>
          <a:p>
            <a:pPr lvl="1"/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คือการสร้าง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movement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ในงานวิดีโอแบบเลื่อนมุมกล้องขึ้นหรือลง โดยที่ตำแหน่งของวัตถุหรือกล้องไม่เปลี่ยนแปลง</a:t>
            </a:r>
          </a:p>
          <a:p>
            <a:pPr lvl="1"/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 คล้าย ๆ กับการแพนกล้องไปซ้ายขวา แต่เปลี่ยนไปเป็นด้านบนด้านล่างแทน เราใช้การ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เพื่อติดตามวัตถุก็ได้หรือเพื่อการแสดงภาพมุมก้มและมุมเงยนั่นเอง การ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นั้นยังสามารถที่จะแสดงความสูงของวัตถุได้อีกด้วย เช่น การ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ช้า ๆ ที่ต้นไม้เพื่อให้เห็นถึงความสูง และความยิ่งใหญ่ของต้นไม้</a:t>
            </a:r>
          </a:p>
          <a:p>
            <a:pPr lvl="1"/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เคล็ดลับในการ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คือถ้าคุณเริ่มจากด้านล่างขึ้นบนจะทำ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ให้วัตุ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ใหญ่และบาง แต่ในทางตรงกันข้ามถ้าคุณเริ่ม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จากบนลงมาข้างล่างวัตถุจะดูเล็กกว่าความเป็นจริง</a:t>
            </a:r>
          </a:p>
          <a:p>
            <a:pPr lvl="1"/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ข้อแนะนำ : เริ่มต้นตำแหน่งกล้องแบบที่ยังไม่มีการเคลื่อนไหว&gt;เริ่มการ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 &gt;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จบด้วยการหยุด สำหรับการฝึก ให้มองไปที่ฉากขณะที่ทำการ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ไปจนถึงส่วนตรงกลางระหว่างด้านบนกับด้านล่างของตำแหน่งที่จะ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ถ้าไม่มีสิ่งใดน่าสนใจการถ่ายแบบ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Tilt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ก็ไม่เกิดประโยชน์สูงสุด</a:t>
            </a:r>
          </a:p>
        </p:txBody>
      </p:sp>
    </p:spTree>
    <p:extLst>
      <p:ext uri="{BB962C8B-B14F-4D97-AF65-F5344CB8AC3E}">
        <p14:creationId xmlns:p14="http://schemas.microsoft.com/office/powerpoint/2010/main" val="1229263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8054363" cy="1675655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การวางตำแหน่ง และกำหนดการเคลื่อนที่ของนักแสดงและกล้อง</a:t>
            </a:r>
            <a:b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Staging &amp; Blocking) 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56980" y="2133100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Zoom</a:t>
            </a:r>
          </a:p>
          <a:p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ซูมคือ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การสร้าง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movement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ในงานวิดีโอในการปรับเปลี่ยนองศารับภาพนั่นเอง โดยการหมุนที่เลนส์ หรือถ้าเป็นกล้องวิดีโอก็สามารถกดปุ่ม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แบบไฟฟ้าได้ มือใหม่หลาย ๆ คนมักที่จะเพลิดเพลินกับการ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ซูมจน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เกินไป จริงๆ แล้ว ไม่ควร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ซูมไปซูมมา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บ่อยๆ เพราะจะทำให้คนดูภาพปวดหัว เรา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เพื่อที่จะดูรายละเอียดของ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เหต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การณ์ หรือเพื่อเล่าเรื่องราว 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หรือซู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มออกเพื่อให้เห็นเรื่องราวในมุมกว้าง เช่นลองนึกภาพเราถ่ายเรือโดยการ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ซูมอิน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ไว้ก่อน แล้วกดบันทึก แล้วค่อยๆ 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ซูมเอ้าท์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ออกเพื่อให้เห็นวิวทะเลเพิ่มเติมเข้ามา และยังสามารถใช้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เอฟเฟกต์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ของระยะ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เทเล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ที่ดึงฉากหลังเข้ามาใกล้ได้ด้วยจะทำให้วัตถุที่ฉากหลังดูใหญ่กว่าความเป็นจริงได้</a:t>
            </a:r>
          </a:p>
          <a:p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ข้อแนะนำ : อย่า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ขณะที่ทำการเดินหรือเคลื่อนไหว เพราะจะทำให้ภาพสั่นไหวเยอะมาก ถ้าอยากเคลื่อนที่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ขณะซูม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แนะนำเปลี่ยนเป็น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ซูมเอ้าท์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ให้กว้างที่สุดแล้วเดินเข้าแทนการ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ซูมอิน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ดีกว่า ที่สำคัญยิ่งการที่คุณ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เยอะก็จะยิ่งสั่นไหวได้ง่ายขึ้นด้วย และอย่า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แบบไร้เหตุผล ที่สำคัญควร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แบบนุ่มนวลด้วย</a:t>
            </a:r>
          </a:p>
          <a:p>
            <a:pPr lvl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8950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E1CFA-B180-4FDE-AACA-6412A615E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องค์ประกอบต่างในภาพยนตร์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B1B61FE-5DE2-4190-A219-D3078A0EB6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04864"/>
            <a:ext cx="5976664" cy="3476223"/>
          </a:xfrm>
        </p:spPr>
      </p:pic>
    </p:spTree>
    <p:extLst>
      <p:ext uri="{BB962C8B-B14F-4D97-AF65-F5344CB8AC3E}">
        <p14:creationId xmlns:p14="http://schemas.microsoft.com/office/powerpoint/2010/main" val="2211548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982355" cy="1531639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การวางตำแหน่ง และกำหนดการเคลื่อนที่ของนักแสดงและกล้อง</a:t>
            </a:r>
            <a:b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Staging &amp; Blocking) 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82133" y="2204864"/>
            <a:ext cx="7704667" cy="33328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Dolly</a:t>
            </a:r>
          </a:p>
          <a:p>
            <a:pPr lvl="1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วิธีการก็คือคุณต้องมีอุปกรณ์เสริมเช่น ล้อเลื่อน หรือรางสไลด์ (ปกติเรียกกันว่าราง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Dolly)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เพื่อเลื่อนกล้องไปข้างหน้ามุ่งเข้าไปหาวัตถุ หรือเลื่อนกลับมาข้างหลังเพื่อออกห่างจากวัตถุ เหมาะมากเพื่อแสดงอารมณ์ของนักแสดงหรือแบบ การ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Dolly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จะได้วิดีโอที่มีการ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เคลื่อนไหวสมูทมาก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คุณสามารถใช้อย่างอื่นแทนได้เช่นรถเข็น หรือ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สเก็ต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บอร์ด ก็สามารถใช้แทนได้เช่นกันครับ</a:t>
            </a:r>
          </a:p>
          <a:p>
            <a:pPr lvl="1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เราใช้การถ่ายแบบ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Dolly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เพื่อช่วยให้ได้วิดีโอที่นุ่มนวล 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สมูท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ที่สำคัญยังเป็นเอกลักษณ์ และสามารถรวมกับเคลื่อนกล้องในรูปแบบอื่น ๆ เพื่อสร้างความแปลกใหม่ ในหนังบางเรื่องผู้กำกับจงใจใช้การ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Dolly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พร้อมกับเทคนิคการ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โดย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ที่ดอล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ลี่ออกมาแล้ว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ซูม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เข้าให้แบบมีขนาดเท่าเดิม แต่ฉากหลังมีการเคลื่อนใหญ่ขึ้น เป็นวิธีการที่ยากต้องมีความเชี่ยวชาญ แต่ถ้าทำได้ถูกต้องก็สามารถจะบ่งบอกถึงอารมณ์ความเครียดของนักแสดงได้อย่างดีเยี่ยม</a:t>
            </a:r>
          </a:p>
        </p:txBody>
      </p:sp>
    </p:spTree>
    <p:extLst>
      <p:ext uri="{BB962C8B-B14F-4D97-AF65-F5344CB8AC3E}">
        <p14:creationId xmlns:p14="http://schemas.microsoft.com/office/powerpoint/2010/main" val="4068028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982355" cy="1891680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การวางตำแหน่ง และกำหนดการเคลื่อนที่ของนักแสดงและกล้อง</a:t>
            </a:r>
            <a:b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Staging &amp; Blocking) 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0976" y="1762592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Track</a:t>
            </a:r>
          </a:p>
          <a:p>
            <a:pPr lvl="1"/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วิธีการไม่มีอะไรมากคือการเลื่อนกล้องไปทางซ้ายขวาในแนวนอนเพื่อติดตามวัตถุ ซึ่งวัตถุ</a:t>
            </a:r>
            <a:r>
              <a:rPr lang="th-TH" sz="1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ต้องเคลือน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ไหวในแนวนอนด้วยนะ การถ่ายแบบ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Track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นั้นก็คือการถ่ายในขณะที่กล้องและวัตถุเคลื่อนไหวไปพร้อม ๆ กันนั่นเอง  อยากจะบอกว่าเหมือนกันกับทุกเทคนิคถ่ายภาพวิดีโอที่กล่าวมาก่อนหน้า คือต้องอาศัยการฝึกฝนและความเชี่ยวชาญจะทำให้เราคุ้นเคยและสามารถทำงานได้อย่างมีประสิทธิภาพครับ เรามักที่จะใช้การเทคนิคการสร้าง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Movement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แบบ </a:t>
            </a:r>
            <a:r>
              <a:rPr lang="en-US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Track </a:t>
            </a:r>
            <a:r>
              <a:rPr lang="th-TH" sz="1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เพื่อที่จะติดตามวัตถุ หรือนักแสดงและท้ายที่สุดก็ปล่อยให้นักแสดงหรือวัตถุหลุดออกไปจากเฟรมนั่นเอง</a:t>
            </a:r>
          </a:p>
        </p:txBody>
      </p:sp>
    </p:spTree>
    <p:extLst>
      <p:ext uri="{BB962C8B-B14F-4D97-AF65-F5344CB8AC3E}">
        <p14:creationId xmlns:p14="http://schemas.microsoft.com/office/powerpoint/2010/main" val="1448708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982355" cy="1963687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การวางตำแหน่ง และกำหนดการเคลื่อนที่ของนักแสดงและกล้อง</a:t>
            </a:r>
            <a:b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Staging &amp; Blocking) </a:t>
            </a: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Blocking </a:t>
            </a:r>
          </a:p>
          <a:p>
            <a:pPr lvl="1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การเคลื่อนไหวผ่านที่ว่างโดยนักแสดง เป็นความสวยงามแบบเดียวกับการจัดวางรูปปั้นในพิพิธภัณฑ์หรือการจัดวาง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ตําแหน่ง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ของนักเต้นในนาฏศิลป์ร่วมสมัยโดยในงานภาพยนตร์นั้นนอกจากความสวยงามแล้ว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บล็อคกิ้ง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ควรสื่อสารความสัมพันธ์ระหว่างตัวละครด้วย</a:t>
            </a:r>
          </a:p>
          <a:p>
            <a:pPr lvl="2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พื้นที่ของตัวละคร</a:t>
            </a:r>
          </a:p>
          <a:p>
            <a:pPr lvl="2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สถานการณ์หรืออารมณ์ของฉาก</a:t>
            </a:r>
          </a:p>
          <a:p>
            <a:pPr lvl="2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พื้นที่การแสดง</a:t>
            </a:r>
          </a:p>
          <a:p>
            <a:pPr lvl="2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ความหมายของภาพ</a:t>
            </a:r>
          </a:p>
          <a:p>
            <a:pPr lvl="2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จุดสนใจของคนดู</a:t>
            </a:r>
          </a:p>
          <a:p>
            <a:pPr lvl="2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มุมกล้อง</a:t>
            </a:r>
          </a:p>
          <a:p>
            <a:pPr lvl="2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เงื่อนไขอื่นๆ</a:t>
            </a:r>
          </a:p>
        </p:txBody>
      </p:sp>
    </p:spTree>
    <p:extLst>
      <p:ext uri="{BB962C8B-B14F-4D97-AF65-F5344CB8AC3E}">
        <p14:creationId xmlns:p14="http://schemas.microsoft.com/office/powerpoint/2010/main" val="1798391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1619672" y="548680"/>
            <a:ext cx="6932484" cy="584775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marL="0" indent="0" algn="ctr" eaLnBrk="1" hangingPunct="1">
              <a:buNone/>
            </a:pPr>
            <a:r>
              <a:rPr lang="th-TH" sz="3200" b="1" dirty="0">
                <a:cs typeface="Cordia New" pitchFamily="34" charset="-34"/>
              </a:rPr>
              <a:t>ฝ่ายรับผิดชอบการผลิตและการบริหาร</a:t>
            </a:r>
          </a:p>
        </p:txBody>
      </p:sp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474584"/>
              </p:ext>
            </p:extLst>
          </p:nvPr>
        </p:nvGraphicFramePr>
        <p:xfrm>
          <a:off x="2039876" y="1556792"/>
          <a:ext cx="6480720" cy="460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458">
                <a:tc>
                  <a:txBody>
                    <a:bodyPr/>
                    <a:lstStyle/>
                    <a:p>
                      <a:r>
                        <a:rPr lang="th-TH" sz="1600" dirty="0"/>
                        <a:t>ผู้อำนวยการบริหาร</a:t>
                      </a:r>
                    </a:p>
                    <a:p>
                      <a:r>
                        <a:rPr lang="th-TH" sz="1600" dirty="0"/>
                        <a:t>(</a:t>
                      </a:r>
                      <a:r>
                        <a:rPr lang="en-US" sz="1600" dirty="0"/>
                        <a:t>Executive  Produce)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ผู้มีสิทธิ์ขาดในการอนุมัติงบประมาณในการถ่ายทำทั้งหมด</a:t>
                      </a:r>
                    </a:p>
                    <a:p>
                      <a:r>
                        <a:rPr lang="th-TH" sz="1600" dirty="0"/>
                        <a:t>มองหาเนื้อเรื่องที่นำมาสร้างเป็นภาพยนตร์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458">
                <a:tc>
                  <a:txBody>
                    <a:bodyPr/>
                    <a:lstStyle/>
                    <a:p>
                      <a:r>
                        <a:rPr lang="th-TH" sz="1600" dirty="0"/>
                        <a:t>ผู้อำนวยการสร้าง</a:t>
                      </a:r>
                    </a:p>
                    <a:p>
                      <a:r>
                        <a:rPr lang="th-TH" sz="1600" dirty="0"/>
                        <a:t>(</a:t>
                      </a:r>
                      <a:r>
                        <a:rPr lang="en-US" sz="1600" dirty="0"/>
                        <a:t>Produce)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ผู้รับนโยบายของผู้บริหารควบคุมการทำงานร่วมกับผู้กำกับ</a:t>
                      </a:r>
                    </a:p>
                    <a:p>
                      <a:r>
                        <a:rPr lang="th-TH" sz="1600" dirty="0"/>
                        <a:t>(ผู้ซื้อบท ดูแลงบประมาณไม่ให้บานปลาย มีส่วนร่วมการจ้าง)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458">
                <a:tc>
                  <a:txBody>
                    <a:bodyPr/>
                    <a:lstStyle/>
                    <a:p>
                      <a:r>
                        <a:rPr lang="th-TH" sz="1600" dirty="0"/>
                        <a:t>ผู้ช่วยผู้อำนวยการสร้าง</a:t>
                      </a:r>
                    </a:p>
                    <a:p>
                      <a:r>
                        <a:rPr lang="th-TH" sz="1600" dirty="0"/>
                        <a:t>(</a:t>
                      </a:r>
                      <a:r>
                        <a:rPr lang="en-US" sz="1600" dirty="0"/>
                        <a:t>Associate Producer)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ทำตามคำสั่งของผู้อำนวยการสร้างรายละเอียดต่างๆของ</a:t>
                      </a:r>
                    </a:p>
                    <a:p>
                      <a:r>
                        <a:rPr lang="th-TH" sz="1600" dirty="0"/>
                        <a:t>การควบคุมการผลิต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458">
                <a:tc>
                  <a:txBody>
                    <a:bodyPr/>
                    <a:lstStyle/>
                    <a:p>
                      <a:r>
                        <a:rPr lang="th-TH" sz="1600" dirty="0"/>
                        <a:t>ผู้เขียนบท</a:t>
                      </a:r>
                    </a:p>
                    <a:p>
                      <a:r>
                        <a:rPr lang="th-TH" sz="1600" dirty="0"/>
                        <a:t>(</a:t>
                      </a:r>
                      <a:r>
                        <a:rPr lang="en-US" sz="1600" dirty="0"/>
                        <a:t>Scriptwriter / Screenwriter)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เปรียบเสมือนพิมพ์เขียนในการสร้างบ้าน ผู้สร้างตัวละคร </a:t>
                      </a:r>
                    </a:p>
                    <a:p>
                      <a:r>
                        <a:rPr lang="th-TH" sz="1600" dirty="0"/>
                        <a:t>บทสนทนา สถานการณ์ โครงเรื่อง ฉาก การเล่าเรื่องต่างๆ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8618">
                <a:tc>
                  <a:txBody>
                    <a:bodyPr/>
                    <a:lstStyle/>
                    <a:p>
                      <a:r>
                        <a:rPr lang="th-TH" sz="1600" dirty="0"/>
                        <a:t>ผู้กำกับภาพยนตร์</a:t>
                      </a:r>
                    </a:p>
                    <a:p>
                      <a:r>
                        <a:rPr lang="th-TH" sz="1600" dirty="0"/>
                        <a:t>(</a:t>
                      </a:r>
                      <a:r>
                        <a:rPr lang="en-US" sz="1600" dirty="0"/>
                        <a:t>Director</a:t>
                      </a:r>
                      <a:r>
                        <a:rPr lang="th-TH" sz="1600" dirty="0"/>
                        <a:t>)</a:t>
                      </a:r>
                      <a:endParaRPr lang="en-US" sz="1600" dirty="0"/>
                    </a:p>
                    <a:p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เป็นผู้ตีความ ผู้ควบคุมการผลิตภาพยนตร์ทั้งหมด และ</a:t>
                      </a:r>
                    </a:p>
                    <a:p>
                      <a:r>
                        <a:rPr lang="th-TH" sz="1600" dirty="0"/>
                        <a:t>ทำงานประสานกันทุกฝ่าย  แต่ขึ้นตรงกับผู้อำนวยการสร้าง  </a:t>
                      </a:r>
                    </a:p>
                    <a:p>
                      <a:r>
                        <a:rPr lang="th-TH" sz="1600" dirty="0"/>
                        <a:t>รับผิดชอบกำกับนักแสดงเพื่อถ่ายทอดจากบทให้ปรากฏเป็น</a:t>
                      </a:r>
                    </a:p>
                    <a:p>
                      <a:r>
                        <a:rPr lang="th-TH" sz="1600" dirty="0"/>
                        <a:t>ภาพตามมุมมองของผู้กำกับ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90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1475656" y="656705"/>
            <a:ext cx="7344816" cy="584775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marL="0" indent="0" algn="ctr" eaLnBrk="1" hangingPunct="1">
              <a:buNone/>
            </a:pPr>
            <a:r>
              <a:rPr lang="th-TH" sz="3200" b="1" dirty="0">
                <a:cs typeface="Cordia New" pitchFamily="34" charset="-34"/>
              </a:rPr>
              <a:t>ฝ่ายสนับสนุนการถ่ายทำ</a:t>
            </a: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4548"/>
              </p:ext>
            </p:extLst>
          </p:nvPr>
        </p:nvGraphicFramePr>
        <p:xfrm>
          <a:off x="1475656" y="1440684"/>
          <a:ext cx="7344816" cy="3810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3601">
                <a:tc>
                  <a:txBody>
                    <a:bodyPr/>
                    <a:lstStyle/>
                    <a:p>
                      <a:r>
                        <a:rPr lang="th-TH" sz="1600" dirty="0"/>
                        <a:t>ผู้จัดการกองถ่าย (</a:t>
                      </a:r>
                      <a:r>
                        <a:rPr lang="en-US" sz="1600" dirty="0"/>
                        <a:t>Production Manager)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ว่าจ้างโดยผู้อำนวยการสร้าง ประสานงานและช่วยงานบริหาร</a:t>
                      </a:r>
                    </a:p>
                    <a:p>
                      <a:r>
                        <a:rPr lang="th-TH" sz="1600" dirty="0"/>
                        <a:t>และเตรียมแยกบทเพื่อการถ่ายทำ(นักแสดง ทีมงาน สถานที่)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6097">
                <a:tc>
                  <a:txBody>
                    <a:bodyPr/>
                    <a:lstStyle/>
                    <a:p>
                      <a:r>
                        <a:rPr lang="th-TH" sz="1600" dirty="0"/>
                        <a:t>ผู้ช่วยผู้กำกับหนึ่ง </a:t>
                      </a:r>
                    </a:p>
                    <a:p>
                      <a:r>
                        <a:rPr lang="th-TH" sz="1600" dirty="0"/>
                        <a:t>(</a:t>
                      </a:r>
                      <a:r>
                        <a:rPr lang="en-US" sz="1600" dirty="0"/>
                        <a:t>Assistant Director: AD)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มือขวาของผู้กำกับ (ผู้ช่วยหนึ่ง)</a:t>
                      </a:r>
                    </a:p>
                    <a:p>
                      <a:r>
                        <a:rPr lang="th-TH" sz="1600" dirty="0"/>
                        <a:t>เป็นผู้รักษาคำสั่งและระเบียบวินัยกองถ่าย</a:t>
                      </a:r>
                    </a:p>
                    <a:p>
                      <a:r>
                        <a:rPr lang="th-TH" sz="1600" dirty="0"/>
                        <a:t>ทำทุกอย่างเพื่อให้งานของผู้กำกับไปด้วยดี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097">
                <a:tc>
                  <a:txBody>
                    <a:bodyPr/>
                    <a:lstStyle/>
                    <a:p>
                      <a:r>
                        <a:rPr lang="th-TH" sz="1600" dirty="0"/>
                        <a:t>ผู้ช่วยผู้กำกับสอง</a:t>
                      </a:r>
                    </a:p>
                    <a:p>
                      <a:r>
                        <a:rPr lang="th-TH" sz="1600" dirty="0"/>
                        <a:t>(</a:t>
                      </a:r>
                      <a:r>
                        <a:rPr lang="en-US" sz="1600" dirty="0"/>
                        <a:t>Second Assistant Director)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ช่วยเหลืองานผู้กำกับหนึ่ง (ผู้ช่วยสอง)</a:t>
                      </a:r>
                    </a:p>
                    <a:p>
                      <a:r>
                        <a:rPr lang="th-TH" sz="1600" dirty="0"/>
                        <a:t>เตรียมการและแจกเอกสารการถ่ายทำทุกครั้ง</a:t>
                      </a:r>
                    </a:p>
                    <a:p>
                      <a:r>
                        <a:rPr lang="th-TH" sz="1600" dirty="0"/>
                        <a:t>จัดตำแหน่งการแสดง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36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ผู้ควบคุมความต่อเนื่อง </a:t>
                      </a:r>
                      <a:r>
                        <a:rPr lang="en-US" sz="1600" b="1" dirty="0">
                          <a:latin typeface="Cordia New" pitchFamily="34" charset="-34"/>
                          <a:cs typeface="Cordia New" pitchFamily="34" charset="-34"/>
                        </a:rPr>
                        <a:t>(Script Clerk Continuity Supervisor)</a:t>
                      </a:r>
                      <a:endParaRPr lang="th-TH" sz="16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600" dirty="0">
                          <a:cs typeface="DilleniaUPC" pitchFamily="18" charset="-34"/>
                        </a:rPr>
                        <a:t>จดความต่อเนื่องในการถ่ายทำ ผู้รักษาบทถ่ายทำให้เป็นไปอย่างถูกต้อง</a:t>
                      </a:r>
                    </a:p>
                    <a:p>
                      <a:pPr eaLnBrk="1" hangingPunct="1"/>
                      <a:r>
                        <a:rPr lang="th-TH" sz="1600" dirty="0">
                          <a:cs typeface="DilleniaUPC" pitchFamily="18" charset="-34"/>
                        </a:rPr>
                        <a:t>บันทึกการถ่ายทำอย่างละเอียด (หนังไม่มีความโดด)</a:t>
                      </a:r>
                    </a:p>
                    <a:p>
                      <a:endParaRPr lang="th-T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45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907704" y="404664"/>
            <a:ext cx="6383052" cy="580418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3200" b="1" dirty="0">
                <a:cs typeface="Cordia New" pitchFamily="34" charset="-34"/>
              </a:rPr>
              <a:t>ฝ่ายภาพ</a:t>
            </a:r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449817"/>
              </p:ext>
            </p:extLst>
          </p:nvPr>
        </p:nvGraphicFramePr>
        <p:xfrm>
          <a:off x="1907704" y="1124744"/>
          <a:ext cx="6383052" cy="52045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191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1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52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ผู้กำกับภาพ </a:t>
                      </a:r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(Cinematographer / Director of Photography :DP</a:t>
                      </a:r>
                      <a:endParaRPr lang="th-TH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ประสานกับผู้กำกับแปลความหมายจากบทให้เป็นภาพเคลื่อนไหว</a:t>
                      </a:r>
                    </a:p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รับผิดชอบกับภาพที่ปรากฏในภาพยนตร์ (กล้อง ฟิล์ม อุปกรณ์ประกอบฉาก แสง มุมกล้อง)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52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ช่างภาพ </a:t>
                      </a:r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(First Camera </a:t>
                      </a:r>
                      <a:r>
                        <a:rPr lang="en-US" sz="1800" b="1" dirty="0" err="1">
                          <a:latin typeface="Cordia New" pitchFamily="34" charset="-34"/>
                          <a:cs typeface="Cordia New" pitchFamily="34" charset="-34"/>
                        </a:rPr>
                        <a:t>Camera</a:t>
                      </a:r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 Operator)</a:t>
                      </a:r>
                      <a:endParaRPr lang="th-TH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ตากล้องหลักการถ่ายทำ รับคำสั่งจากผู้กำกับภาพ ดูแลบำรุงอุปกรณ์การถ่าย</a:t>
                      </a:r>
                    </a:p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เป็นผู้เดียวที่มองเห็นภาพทุก</a:t>
                      </a:r>
                      <a:r>
                        <a:rPr lang="th-TH" sz="1800" dirty="0" err="1">
                          <a:cs typeface="DilleniaUPC" pitchFamily="18" charset="-34"/>
                        </a:rPr>
                        <a:t>เทค</a:t>
                      </a:r>
                      <a:r>
                        <a:rPr lang="th-TH" sz="1800" dirty="0">
                          <a:cs typeface="DilleniaUPC" pitchFamily="18" charset="-34"/>
                        </a:rPr>
                        <a:t>ที่ถ่าย หรือบอกยกเลิกการถ่าย </a:t>
                      </a:r>
                      <a:r>
                        <a:rPr lang="en-US" sz="1800" dirty="0">
                          <a:cs typeface="DilleniaUPC" pitchFamily="18" charset="-34"/>
                        </a:rPr>
                        <a:t>(Cut)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940">
                <a:tc>
                  <a:txBody>
                    <a:bodyPr/>
                    <a:lstStyle/>
                    <a:p>
                      <a:r>
                        <a:rPr lang="th-TH" sz="1800" dirty="0"/>
                        <a:t>ผู้ช่วยกล้อง </a:t>
                      </a:r>
                      <a:r>
                        <a:rPr lang="en-US" sz="1800" dirty="0"/>
                        <a:t>(Camera Assistant / Focus Puller)</a:t>
                      </a:r>
                      <a:endParaRPr lang="th-TH" sz="1800" dirty="0"/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ผู้ช่วยช่างภาพ ตรวจสอบอุปกรณ์กล้อง </a:t>
                      </a:r>
                    </a:p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บรรจุฟิล์ม ปรับโฟกัสตามขณะการถ่ายทำ  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221">
                <a:tc>
                  <a:txBody>
                    <a:bodyPr/>
                    <a:lstStyle/>
                    <a:p>
                      <a:r>
                        <a:rPr lang="th-TH" sz="1800" dirty="0"/>
                        <a:t>ผู้ช่วยกล้องสอง (</a:t>
                      </a:r>
                      <a:r>
                        <a:rPr lang="en-US" sz="1800" dirty="0" err="1"/>
                        <a:t>Loador</a:t>
                      </a:r>
                      <a:r>
                        <a:rPr lang="en-US" sz="1800" dirty="0"/>
                        <a:t>)</a:t>
                      </a:r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/>
                        <a:t>บรรจุฟิล์ม เก็บฟิล์มที่ถ่ายแล้วลงในกล่อง </a:t>
                      </a:r>
                    </a:p>
                    <a:p>
                      <a:r>
                        <a:rPr lang="th-TH" sz="1800" dirty="0"/>
                        <a:t>เก็บฟิล์มท้ายม้วนที่ยังไม่ถ่าย เพื่อใช้ถ่าย</a:t>
                      </a:r>
                    </a:p>
                    <a:p>
                      <a:r>
                        <a:rPr lang="th-TH" sz="1800" dirty="0" err="1"/>
                        <a:t>ช็อต</a:t>
                      </a:r>
                      <a:r>
                        <a:rPr lang="th-TH" sz="1800" dirty="0"/>
                        <a:t>ที่มีความยาวพอดี</a:t>
                      </a:r>
                    </a:p>
                    <a:p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56">
                <a:tc>
                  <a:txBody>
                    <a:bodyPr/>
                    <a:lstStyle/>
                    <a:p>
                      <a:r>
                        <a:rPr lang="th-TH" sz="1800" dirty="0"/>
                        <a:t>ช่างถ่ายภาพนิ่ง (</a:t>
                      </a:r>
                      <a:r>
                        <a:rPr lang="en-US" sz="1800" dirty="0"/>
                        <a:t>Still Person)</a:t>
                      </a:r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/>
                        <a:t>เพื่อใช้สำหรับส่งข่าวแก่หนังสือพิมพ์ โฆษณาประชาสัมพันธ์ และเพื่อบันทึกความต่อเนื่อง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006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475656" y="786512"/>
            <a:ext cx="7211144" cy="584775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3200" b="1" dirty="0">
                <a:cs typeface="Cordia New" pitchFamily="34" charset="-34"/>
              </a:rPr>
              <a:t>ฝ่ายศิลป์</a:t>
            </a: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716740"/>
              </p:ext>
            </p:extLst>
          </p:nvPr>
        </p:nvGraphicFramePr>
        <p:xfrm>
          <a:off x="1619672" y="1399151"/>
          <a:ext cx="6923114" cy="4846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61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1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10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Cordia New" pitchFamily="34" charset="-34"/>
                          <a:cs typeface="Cordia New" pitchFamily="34" charset="-34"/>
                        </a:rPr>
                        <a:t>ผู้ออกแบบงานสร้าง </a:t>
                      </a:r>
                      <a:r>
                        <a:rPr lang="en-US" sz="1600" b="1" dirty="0">
                          <a:latin typeface="Cordia New" pitchFamily="34" charset="-34"/>
                          <a:cs typeface="Cordia New" pitchFamily="34" charset="-34"/>
                        </a:rPr>
                        <a:t>(Production Designer)  </a:t>
                      </a:r>
                      <a:endParaRPr lang="th-TH" sz="16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600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600" dirty="0">
                          <a:cs typeface="DilleniaUPC" pitchFamily="18" charset="-34"/>
                        </a:rPr>
                        <a:t>รับผิดชอบการออกแบบทั้งหมดในภาพยนตร์</a:t>
                      </a:r>
                    </a:p>
                    <a:p>
                      <a:pPr eaLnBrk="1" hangingPunct="1"/>
                      <a:r>
                        <a:rPr lang="th-TH" sz="1600" dirty="0">
                          <a:cs typeface="DilleniaUPC" pitchFamily="18" charset="-34"/>
                        </a:rPr>
                        <a:t>ถ่ายทอดมุมมองของผู้กำกับออกมาให้ได้อารมณ์</a:t>
                      </a:r>
                      <a:endParaRPr lang="th-TH" sz="1600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Cordia New" pitchFamily="34" charset="-34"/>
                          <a:cs typeface="Cordia New" pitchFamily="34" charset="-34"/>
                        </a:rPr>
                        <a:t>ผู้เขียน</a:t>
                      </a:r>
                      <a:r>
                        <a:rPr lang="th-TH" sz="1600" b="1" dirty="0" err="1">
                          <a:latin typeface="Cordia New" pitchFamily="34" charset="-34"/>
                          <a:cs typeface="Cordia New" pitchFamily="34" charset="-34"/>
                        </a:rPr>
                        <a:t>สตอ</a:t>
                      </a:r>
                      <a:r>
                        <a:rPr lang="th-TH" sz="1600" b="1" dirty="0">
                          <a:latin typeface="Cordia New" pitchFamily="34" charset="-34"/>
                          <a:cs typeface="Cordia New" pitchFamily="34" charset="-34"/>
                        </a:rPr>
                        <a:t>รี่บอร์ด </a:t>
                      </a:r>
                      <a:r>
                        <a:rPr lang="en-US" sz="1600" b="1" dirty="0">
                          <a:latin typeface="Cordia New" pitchFamily="34" charset="-34"/>
                          <a:cs typeface="Cordia New" pitchFamily="34" charset="-34"/>
                        </a:rPr>
                        <a:t>(Storyboard Artist)</a:t>
                      </a:r>
                      <a:endParaRPr lang="th-TH" sz="16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600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600" dirty="0">
                          <a:cs typeface="DilleniaUPC" pitchFamily="18" charset="-34"/>
                        </a:rPr>
                        <a:t>ผู้เขียนรายละเอียดในแต่</a:t>
                      </a:r>
                      <a:r>
                        <a:rPr lang="th-TH" sz="1600" dirty="0" err="1">
                          <a:cs typeface="DilleniaUPC" pitchFamily="18" charset="-34"/>
                        </a:rPr>
                        <a:t>ละช็อต</a:t>
                      </a:r>
                      <a:r>
                        <a:rPr lang="th-TH" sz="1600" dirty="0">
                          <a:cs typeface="DilleniaUPC" pitchFamily="18" charset="-34"/>
                        </a:rPr>
                        <a:t>เป็นภาพ</a:t>
                      </a:r>
                    </a:p>
                    <a:p>
                      <a:pPr eaLnBrk="1" hangingPunct="1"/>
                      <a:r>
                        <a:rPr lang="th-TH" sz="1600" dirty="0">
                          <a:cs typeface="DilleniaUPC" pitchFamily="18" charset="-34"/>
                        </a:rPr>
                        <a:t>มองเห็นภาพของหนังที่จะถ่ายทำทั้งหมด</a:t>
                      </a:r>
                      <a:endParaRPr lang="th-TH" sz="1600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Cordia New" pitchFamily="34" charset="-34"/>
                          <a:cs typeface="Cordia New" pitchFamily="34" charset="-34"/>
                        </a:rPr>
                        <a:t>ผู้ออกแบบฉาก </a:t>
                      </a:r>
                      <a:r>
                        <a:rPr lang="en-US" sz="1600" b="1" dirty="0">
                          <a:latin typeface="Cordia New" pitchFamily="34" charset="-34"/>
                          <a:cs typeface="Cordia New" pitchFamily="34" charset="-34"/>
                        </a:rPr>
                        <a:t>(Set Designer)</a:t>
                      </a:r>
                      <a:endParaRPr lang="th-TH" sz="16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600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600" dirty="0">
                          <a:latin typeface="Cordia New" pitchFamily="34" charset="-34"/>
                          <a:cs typeface="DilleniaUPC" pitchFamily="18" charset="-34"/>
                        </a:rPr>
                        <a:t>ตั้งแต่เขียนภาพร่างฉากถึงกา</a:t>
                      </a:r>
                      <a:r>
                        <a:rPr lang="th-TH" sz="1600" dirty="0" err="1">
                          <a:latin typeface="Cordia New" pitchFamily="34" charset="-34"/>
                          <a:cs typeface="DilleniaUPC" pitchFamily="18" charset="-34"/>
                        </a:rPr>
                        <a:t>รพิพ์</a:t>
                      </a:r>
                      <a:r>
                        <a:rPr lang="th-TH" sz="1600" dirty="0">
                          <a:latin typeface="Cordia New" pitchFamily="34" charset="-34"/>
                          <a:cs typeface="DilleniaUPC" pitchFamily="18" charset="-34"/>
                        </a:rPr>
                        <a:t>เขียว</a:t>
                      </a:r>
                    </a:p>
                    <a:p>
                      <a:pPr eaLnBrk="1" hangingPunct="1"/>
                      <a:r>
                        <a:rPr lang="th-TH" sz="1600" dirty="0">
                          <a:latin typeface="Cordia New" pitchFamily="34" charset="-34"/>
                          <a:cs typeface="DilleniaUPC" pitchFamily="18" charset="-34"/>
                        </a:rPr>
                        <a:t>สิ่งประกอบฉากตามคำแนะนำผู้ออกแบบ</a:t>
                      </a:r>
                    </a:p>
                    <a:p>
                      <a:pPr eaLnBrk="1" hangingPunct="1"/>
                      <a:r>
                        <a:rPr lang="th-TH" sz="1600" dirty="0">
                          <a:latin typeface="Cordia New" pitchFamily="34" charset="-34"/>
                          <a:cs typeface="DilleniaUPC" pitchFamily="18" charset="-34"/>
                        </a:rPr>
                        <a:t>ประสานกับผู้กำกับ ผู้กำกับภาพ กำหนดระยะของฉาก</a:t>
                      </a:r>
                    </a:p>
                    <a:p>
                      <a:pPr eaLnBrk="1" hangingPunct="1"/>
                      <a:r>
                        <a:rPr lang="th-TH" sz="1600" dirty="0">
                          <a:latin typeface="Cordia New" pitchFamily="34" charset="-34"/>
                          <a:cs typeface="DilleniaUPC" pitchFamily="18" charset="-34"/>
                        </a:rPr>
                        <a:t>คำนึง</a:t>
                      </a:r>
                      <a:r>
                        <a:rPr lang="th-TH" sz="1600" dirty="0" err="1">
                          <a:latin typeface="Cordia New" pitchFamily="34" charset="-34"/>
                          <a:cs typeface="DilleniaUPC" pitchFamily="18" charset="-34"/>
                        </a:rPr>
                        <a:t>ถึงแอ็คชั่น</a:t>
                      </a:r>
                      <a:r>
                        <a:rPr lang="th-TH" sz="1600" dirty="0">
                          <a:latin typeface="Cordia New" pitchFamily="34" charset="-34"/>
                          <a:cs typeface="DilleniaUPC" pitchFamily="18" charset="-34"/>
                        </a:rPr>
                        <a:t> มุมกล้อง</a:t>
                      </a:r>
                      <a:endParaRPr lang="th-TH" sz="1600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latin typeface="Cordia New" pitchFamily="34" charset="-34"/>
                          <a:cs typeface="Cordia New" pitchFamily="34" charset="-34"/>
                        </a:rPr>
                        <a:t>ผู้ตกแต่งฉาก </a:t>
                      </a:r>
                      <a:r>
                        <a:rPr lang="en-US" sz="1600" b="1" dirty="0">
                          <a:latin typeface="Cordia New" pitchFamily="34" charset="-34"/>
                          <a:cs typeface="Cordia New" pitchFamily="34" charset="-34"/>
                        </a:rPr>
                        <a:t>(Set Decorator)</a:t>
                      </a:r>
                      <a:endParaRPr lang="th-TH" sz="16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600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r>
                        <a:rPr lang="th-TH" sz="1600" dirty="0"/>
                        <a:t>ภาพมองโดยรวมทั้งหมด</a:t>
                      </a:r>
                    </a:p>
                    <a:p>
                      <a:r>
                        <a:rPr lang="th-TH" sz="1600" dirty="0"/>
                        <a:t>การตกแต่งฉาก งานทาสี พรม</a:t>
                      </a:r>
                    </a:p>
                    <a:p>
                      <a:r>
                        <a:rPr lang="th-TH" sz="1600" dirty="0"/>
                        <a:t>หาเฟอร์นิเจอร์ทาสัมพันธ์กับฉาก</a:t>
                      </a:r>
                    </a:p>
                    <a:p>
                      <a:r>
                        <a:rPr lang="th-TH" sz="1600" dirty="0"/>
                        <a:t>พื้นผิวผนัง</a:t>
                      </a:r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991">
                <a:tc>
                  <a:txBody>
                    <a:bodyPr/>
                    <a:lstStyle/>
                    <a:p>
                      <a:r>
                        <a:rPr lang="th-TH" dirty="0"/>
                        <a:t>ผู้จัดหาอุปกรณ์ประกอบฉาก </a:t>
                      </a:r>
                    </a:p>
                    <a:p>
                      <a:endParaRPr lang="th-TH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r>
                        <a:rPr lang="th-TH" dirty="0"/>
                        <a:t>อุปกรณ์ประกอบฉากที่มีความต่อเนื่อง</a:t>
                      </a:r>
                    </a:p>
                    <a:p>
                      <a:r>
                        <a:rPr lang="th-TH" dirty="0"/>
                        <a:t>อุปกรณ์ที่ผู้แสดงจับถือเข้าฉาก</a:t>
                      </a:r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558">
                <a:tc>
                  <a:txBody>
                    <a:bodyPr/>
                    <a:lstStyle/>
                    <a:p>
                      <a:r>
                        <a:rPr lang="th-TH" dirty="0"/>
                        <a:t>ผู้ออกแบบเสื้อผ้า  (</a:t>
                      </a:r>
                      <a:r>
                        <a:rPr lang="en-US" dirty="0"/>
                        <a:t>Costume Designer)</a:t>
                      </a:r>
                    </a:p>
                    <a:p>
                      <a:r>
                        <a:rPr lang="th-TH" dirty="0"/>
                        <a:t>ช่างแต่งหน้า (</a:t>
                      </a:r>
                      <a:r>
                        <a:rPr lang="en-US" dirty="0"/>
                        <a:t>Make-up Artist)</a:t>
                      </a:r>
                    </a:p>
                    <a:p>
                      <a:r>
                        <a:rPr lang="th-TH" dirty="0"/>
                        <a:t>ผู้ออกแบบทรงผม   (</a:t>
                      </a:r>
                      <a:r>
                        <a:rPr lang="en-US" dirty="0"/>
                        <a:t>Hair Stylist)</a:t>
                      </a:r>
                      <a:endParaRPr lang="th-TH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22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835696" y="544327"/>
            <a:ext cx="6718202" cy="580418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3200" b="1" dirty="0">
                <a:cs typeface="Cordia New" pitchFamily="34" charset="-34"/>
              </a:rPr>
              <a:t>ฝ่ายเสียง</a:t>
            </a:r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490106"/>
              </p:ext>
            </p:extLst>
          </p:nvPr>
        </p:nvGraphicFramePr>
        <p:xfrm>
          <a:off x="1835696" y="1196752"/>
          <a:ext cx="6718202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9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0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ผู้บันทึกเสียงถ่ายทำ </a:t>
                      </a:r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(Production Sound </a:t>
                      </a:r>
                      <a:r>
                        <a:rPr lang="en-US" sz="1800" b="1" dirty="0" err="1">
                          <a:latin typeface="Cordia New" pitchFamily="34" charset="-34"/>
                          <a:cs typeface="Cordia New" pitchFamily="34" charset="-34"/>
                        </a:rPr>
                        <a:t>Recordist</a:t>
                      </a:r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)</a:t>
                      </a:r>
                      <a:endParaRPr lang="th-TH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ผู้กำกับเสียงภาพยนตร์  (หัวหน้าทีมงานเสียง)  บันทึกเสียงทุกชนิด </a:t>
                      </a:r>
                    </a:p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เลือกใช้อุปกรณ์เกี่ยวกับเสียงในการถ่ายทำ ทั้ง</a:t>
                      </a:r>
                      <a:r>
                        <a:rPr lang="en-US" sz="1800" dirty="0">
                          <a:latin typeface="Cordia New" pitchFamily="34" charset="-34"/>
                          <a:cs typeface="DilleniaUPC" pitchFamily="18" charset="-34"/>
                        </a:rPr>
                        <a:t>Synchronous </a:t>
                      </a:r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และ </a:t>
                      </a:r>
                      <a:r>
                        <a:rPr lang="en-US" sz="1800" dirty="0">
                          <a:latin typeface="Cordia New" pitchFamily="34" charset="-34"/>
                          <a:cs typeface="DilleniaUPC" pitchFamily="18" charset="-34"/>
                        </a:rPr>
                        <a:t>Non-Synchronous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ผู้</a:t>
                      </a:r>
                      <a:r>
                        <a:rPr lang="th-TH" sz="1800" b="1" dirty="0" err="1">
                          <a:latin typeface="Cordia New" pitchFamily="34" charset="-34"/>
                          <a:cs typeface="Cordia New" pitchFamily="34" charset="-34"/>
                        </a:rPr>
                        <a:t>ถือบูม</a:t>
                      </a: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(Boom Operation)</a:t>
                      </a:r>
                      <a:endParaRPr lang="th-TH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รับเสียงพูด เสียงประกอบ ดนตรีให้มีมิติ</a:t>
                      </a:r>
                    </a:p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ทำงานร่วมกับกล้อง ไฟ 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คนถือสายเสียง </a:t>
                      </a:r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(Cable Man)</a:t>
                      </a:r>
                      <a:endParaRPr lang="th-TH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มักเป็นตำแหน่งแรกเริ่มต้นอาชีพเสียง</a:t>
                      </a:r>
                    </a:p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ภ.เสียงในฟิล์มของไทยส่วนใหญ่ไม่มีตำแหน่งนี้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ผู้ตัดต่อเสียง </a:t>
                      </a:r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(Supervising Sound Editor)</a:t>
                      </a:r>
                      <a:endParaRPr lang="th-TH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ควบคุมการตัดต่อเสียงประกอบที่สร้างขึ้นเอง</a:t>
                      </a:r>
                    </a:p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หรือจากธรรมชาติ (เสียงสนทนา เสียง</a:t>
                      </a:r>
                      <a:r>
                        <a:rPr lang="en-US" sz="1800" dirty="0">
                          <a:cs typeface="DilleniaUPC" pitchFamily="18" charset="-34"/>
                        </a:rPr>
                        <a:t>Foley)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7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ผู้บันทึกเสียง </a:t>
                      </a:r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(Recording Mixer)</a:t>
                      </a:r>
                      <a:endParaRPr lang="th-TH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รับผิดชอบในการผสมเสียงบทสนทนา </a:t>
                      </a:r>
                    </a:p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ดนตรี เสียงประกอบ สู่เส้นเสียงเดียว</a:t>
                      </a:r>
                    </a:p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ร่วมงานกับผู้กำกับและคนตัดต่อ</a:t>
                      </a:r>
                      <a:endParaRPr lang="th-TH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035">
                <a:tc>
                  <a:txBody>
                    <a:bodyPr/>
                    <a:lstStyle/>
                    <a:p>
                      <a:r>
                        <a:rPr lang="th-TH" sz="1800" dirty="0"/>
                        <a:t>คนตัดต่อเสียงเพลง (</a:t>
                      </a:r>
                      <a:r>
                        <a:rPr lang="en-US" sz="1800" dirty="0"/>
                        <a:t>Music Editor)</a:t>
                      </a:r>
                    </a:p>
                    <a:p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800" dirty="0"/>
                        <a:t>ทำหนังให้เข้ากับเพลง</a:t>
                      </a:r>
                    </a:p>
                    <a:p>
                      <a:r>
                        <a:rPr lang="th-TH" sz="1800" dirty="0"/>
                        <a:t>เมื่อดนตรีและภาพยนตร์สัมพันธ์กัน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035">
                <a:tc>
                  <a:txBody>
                    <a:bodyPr/>
                    <a:lstStyle/>
                    <a:p>
                      <a:r>
                        <a:rPr lang="th-TH" dirty="0"/>
                        <a:t>นักแต่งเพลง (</a:t>
                      </a:r>
                      <a:r>
                        <a:rPr lang="en-US" dirty="0"/>
                        <a:t>Composer)</a:t>
                      </a:r>
                    </a:p>
                    <a:p>
                      <a:r>
                        <a:rPr lang="th-TH" dirty="0"/>
                        <a:t>ผู้บันทึกเพลงประกอบ (</a:t>
                      </a:r>
                      <a:r>
                        <a:rPr lang="en-US" dirty="0"/>
                        <a:t>Scoring Mixer)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58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115616" y="548680"/>
            <a:ext cx="7581528" cy="584775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3200" b="1" dirty="0">
                <a:cs typeface="Cordia New" pitchFamily="34" charset="-34"/>
              </a:rPr>
              <a:t>ฝ่ายการแสดง</a:t>
            </a:r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8062715"/>
              </p:ext>
            </p:extLst>
          </p:nvPr>
        </p:nvGraphicFramePr>
        <p:xfrm>
          <a:off x="1137316" y="1268760"/>
          <a:ext cx="7559828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9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9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ผู้คัดเลือกนักแสดง </a:t>
                      </a:r>
                      <a:endParaRPr lang="en-US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pPr eaLnBrk="1" hangingPunct="1"/>
                      <a:r>
                        <a:rPr lang="en-US" b="1" dirty="0">
                          <a:latin typeface="Cordia New" pitchFamily="34" charset="-34"/>
                          <a:cs typeface="Cordia New" pitchFamily="34" charset="-34"/>
                        </a:rPr>
                        <a:t>(Casting Director)</a:t>
                      </a:r>
                      <a:endParaRPr lang="th-TH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ร่วมกับผู้กำกับ และผู้อำนวยการ</a:t>
                      </a:r>
                    </a:p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เพื่อความสะดวกตัดสินใจคัดเลือกให้แคบลง</a:t>
                      </a:r>
                    </a:p>
                    <a:p>
                      <a:endParaRPr lang="th-TH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นักแสดงแทน </a:t>
                      </a:r>
                      <a:endParaRPr lang="en-US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pPr eaLnBrk="1" hangingPunct="1"/>
                      <a:r>
                        <a:rPr lang="en-US" b="1" dirty="0">
                          <a:latin typeface="Cordia New" pitchFamily="34" charset="-34"/>
                          <a:cs typeface="Cordia New" pitchFamily="34" charset="-34"/>
                        </a:rPr>
                        <a:t>(Stand-in)</a:t>
                      </a:r>
                      <a:endParaRPr lang="th-TH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จุดประสงค์หลัก คือ ความต้องการถนอมนักแสดงหลัก</a:t>
                      </a:r>
                    </a:p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ต้องมีรูปร่างคล้ายคลึงกับนักแสดงตัวจริง</a:t>
                      </a:r>
                    </a:p>
                    <a:p>
                      <a:endParaRPr lang="th-TH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นักแสดงผาดโผน </a:t>
                      </a:r>
                      <a:endParaRPr lang="en-US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pPr eaLnBrk="1" hangingPunct="1"/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(Stunt Coordinator)</a:t>
                      </a:r>
                      <a:endParaRPr lang="th-TH" sz="1800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pPr eaLnBrk="1" hangingPunct="1"/>
                      <a:r>
                        <a:rPr lang="th-TH" sz="2000" b="1" dirty="0">
                          <a:latin typeface="Cordia New" pitchFamily="34" charset="-34"/>
                          <a:cs typeface="Cordia New" pitchFamily="34" charset="-34"/>
                        </a:rPr>
                        <a:t>ครูฝึกภาษา</a:t>
                      </a:r>
                    </a:p>
                    <a:p>
                      <a:pPr eaLnBrk="1" hangingPunct="1"/>
                      <a:r>
                        <a:rPr lang="th-TH" sz="2000" b="1" dirty="0"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en-US" b="1" dirty="0">
                          <a:latin typeface="Cordia New" pitchFamily="34" charset="-34"/>
                          <a:cs typeface="Cordia New" pitchFamily="34" charset="-34"/>
                        </a:rPr>
                        <a:t>(Dialect Coach)</a:t>
                      </a:r>
                      <a:endParaRPr lang="th-TH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pPr eaLnBrk="1" hangingPunct="1"/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ผู้ออกแบบท่าเต้น</a:t>
                      </a:r>
                    </a:p>
                    <a:p>
                      <a:pPr eaLnBrk="1" hangingPunct="1"/>
                      <a:r>
                        <a:rPr lang="th-TH" b="1" dirty="0"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en-US" b="1" dirty="0">
                          <a:latin typeface="Cordia New" pitchFamily="34" charset="-34"/>
                          <a:cs typeface="Cordia New" pitchFamily="34" charset="-34"/>
                        </a:rPr>
                        <a:t>(Choreographer</a:t>
                      </a:r>
                      <a:endParaRPr lang="th-TH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471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907704" y="207514"/>
            <a:ext cx="6398368" cy="646331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3600" b="1" dirty="0">
                <a:latin typeface="Cordia New" pitchFamily="34" charset="-34"/>
                <a:cs typeface="Cordia New" pitchFamily="34" charset="-34"/>
              </a:rPr>
              <a:t>ฝ่ายตัดต่อ</a:t>
            </a:r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167434"/>
              </p:ext>
            </p:extLst>
          </p:nvPr>
        </p:nvGraphicFramePr>
        <p:xfrm>
          <a:off x="1907704" y="908720"/>
          <a:ext cx="6398368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9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154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ผู้ตัดต่อ </a:t>
                      </a:r>
                      <a:r>
                        <a:rPr lang="en-US" sz="1800" b="1" dirty="0">
                          <a:latin typeface="Cordia New" pitchFamily="34" charset="-34"/>
                          <a:cs typeface="Cordia New" pitchFamily="34" charset="-34"/>
                        </a:rPr>
                        <a:t>/ </a:t>
                      </a: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ลำดับภาพ </a:t>
                      </a:r>
                      <a:r>
                        <a:rPr lang="en-US" b="1" dirty="0">
                          <a:latin typeface="Cordia New" pitchFamily="34" charset="-34"/>
                          <a:cs typeface="Cordia New" pitchFamily="34" charset="-34"/>
                        </a:rPr>
                        <a:t>(Film Editor)</a:t>
                      </a:r>
                      <a:endParaRPr lang="th-TH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ผู้คัดเลือก</a:t>
                      </a:r>
                      <a:r>
                        <a:rPr lang="th-TH" sz="1800" dirty="0" err="1">
                          <a:latin typeface="Cordia New" pitchFamily="34" charset="-34"/>
                          <a:cs typeface="DilleniaUPC" pitchFamily="18" charset="-34"/>
                        </a:rPr>
                        <a:t>ช็อต</a:t>
                      </a:r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และรวบรวมเรียงร้อยภาพให้เกิดภาพเรื่องราวขึ้นตามจินตนาการของผู้กำกับ</a:t>
                      </a:r>
                    </a:p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ตั้งแต่การฉายดูแล้วคัดเลือก</a:t>
                      </a:r>
                      <a:r>
                        <a:rPr lang="th-TH" sz="1800" dirty="0" err="1">
                          <a:latin typeface="Cordia New" pitchFamily="34" charset="-34"/>
                          <a:cs typeface="DilleniaUPC" pitchFamily="18" charset="-34"/>
                        </a:rPr>
                        <a:t>ช็อต</a:t>
                      </a:r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ที่กำหนด มีผู้ช่วยตัดต่อเป็นลูกมือ</a:t>
                      </a:r>
                    </a:p>
                    <a:p>
                      <a:pPr eaLnBrk="1" hangingPunct="1"/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 (คนตัดต่อเสียงประกอบ เสียงดนตรี คน</a:t>
                      </a:r>
                      <a:r>
                        <a:rPr lang="th-TH" sz="1800" dirty="0" err="1">
                          <a:latin typeface="Cordia New" pitchFamily="34" charset="-34"/>
                          <a:cs typeface="DilleniaUPC" pitchFamily="18" charset="-34"/>
                        </a:rPr>
                        <a:t>ตัดเน</a:t>
                      </a:r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กา</a:t>
                      </a:r>
                      <a:r>
                        <a:rPr lang="th-TH" sz="1800" dirty="0" err="1">
                          <a:latin typeface="Cordia New" pitchFamily="34" charset="-34"/>
                          <a:cs typeface="DilleniaUPC" pitchFamily="18" charset="-34"/>
                        </a:rPr>
                        <a:t>ตีฟ</a:t>
                      </a:r>
                      <a:r>
                        <a:rPr lang="th-TH" sz="1800" dirty="0">
                          <a:latin typeface="Cordia New" pitchFamily="34" charset="-34"/>
                          <a:cs typeface="DilleniaUPC" pitchFamily="18" charset="-34"/>
                        </a:rPr>
                        <a:t>)</a:t>
                      </a:r>
                    </a:p>
                    <a:p>
                      <a:endParaRPr lang="th-TH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8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Cordia New" pitchFamily="34" charset="-34"/>
                          <a:cs typeface="Cordia New" pitchFamily="34" charset="-34"/>
                        </a:rPr>
                        <a:t>ผู้ตัดต่อ</a:t>
                      </a:r>
                      <a:r>
                        <a:rPr lang="th-TH" sz="2000" b="1" dirty="0" err="1">
                          <a:latin typeface="Cordia New" pitchFamily="34" charset="-34"/>
                          <a:cs typeface="Cordia New" pitchFamily="34" charset="-34"/>
                        </a:rPr>
                        <a:t>เน</a:t>
                      </a:r>
                      <a:r>
                        <a:rPr lang="th-TH" sz="2000" b="1" dirty="0">
                          <a:latin typeface="Cordia New" pitchFamily="34" charset="-34"/>
                          <a:cs typeface="Cordia New" pitchFamily="34" charset="-34"/>
                        </a:rPr>
                        <a:t>กา</a:t>
                      </a:r>
                      <a:r>
                        <a:rPr lang="th-TH" sz="2000" b="1" dirty="0" err="1">
                          <a:latin typeface="Cordia New" pitchFamily="34" charset="-34"/>
                          <a:cs typeface="Cordia New" pitchFamily="34" charset="-34"/>
                        </a:rPr>
                        <a:t>ตีฟ</a:t>
                      </a:r>
                      <a:r>
                        <a:rPr lang="th-TH" sz="2000" b="1" dirty="0">
                          <a:latin typeface="Cordia New" pitchFamily="34" charset="-34"/>
                          <a:cs typeface="Cordia New" pitchFamily="34" charset="-34"/>
                        </a:rPr>
                        <a:t> </a:t>
                      </a:r>
                      <a:r>
                        <a:rPr lang="en-US" b="1" dirty="0">
                          <a:latin typeface="Cordia New" pitchFamily="34" charset="-34"/>
                          <a:cs typeface="Cordia New" pitchFamily="34" charset="-34"/>
                        </a:rPr>
                        <a:t>(Negative Cutter)</a:t>
                      </a:r>
                      <a:endParaRPr lang="th-TH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รับผิดชอบการตัดฟิล์มต้นฉบับที่</a:t>
                      </a:r>
                      <a:r>
                        <a:rPr lang="th-TH" sz="1800" dirty="0" err="1">
                          <a:cs typeface="DilleniaUPC" pitchFamily="18" charset="-34"/>
                        </a:rPr>
                        <a:t>เป็นเน</a:t>
                      </a:r>
                      <a:r>
                        <a:rPr lang="th-TH" sz="1800" dirty="0">
                          <a:cs typeface="DilleniaUPC" pitchFamily="18" charset="-34"/>
                        </a:rPr>
                        <a:t>กา</a:t>
                      </a:r>
                      <a:r>
                        <a:rPr lang="th-TH" sz="1800" dirty="0" err="1">
                          <a:cs typeface="DilleniaUPC" pitchFamily="18" charset="-34"/>
                        </a:rPr>
                        <a:t>ตีฟ</a:t>
                      </a:r>
                      <a:r>
                        <a:rPr lang="th-TH" sz="1800" dirty="0">
                          <a:cs typeface="DilleniaUPC" pitchFamily="18" charset="-34"/>
                        </a:rPr>
                        <a:t>ให้ถูกต้องตรงกับเฟรมต่อเฟรมตามที่ตัดไว้</a:t>
                      </a:r>
                    </a:p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เป็นผู้เขียนคำสั่งส่ง</a:t>
                      </a:r>
                      <a:r>
                        <a:rPr lang="th-TH" sz="1800" dirty="0" err="1">
                          <a:cs typeface="DilleniaUPC" pitchFamily="18" charset="-34"/>
                        </a:rPr>
                        <a:t>ฟิล์มเน</a:t>
                      </a:r>
                      <a:r>
                        <a:rPr lang="th-TH" sz="1800" dirty="0">
                          <a:cs typeface="DilleniaUPC" pitchFamily="18" charset="-34"/>
                        </a:rPr>
                        <a:t>กา</a:t>
                      </a:r>
                      <a:r>
                        <a:rPr lang="th-TH" sz="1800" dirty="0" err="1">
                          <a:cs typeface="DilleniaUPC" pitchFamily="18" charset="-34"/>
                        </a:rPr>
                        <a:t>ตีฟ</a:t>
                      </a:r>
                      <a:r>
                        <a:rPr lang="th-TH" sz="1800" dirty="0">
                          <a:cs typeface="DilleniaUPC" pitchFamily="18" charset="-34"/>
                        </a:rPr>
                        <a:t>ไปห้อง</a:t>
                      </a:r>
                      <a:r>
                        <a:rPr lang="th-TH" sz="1800" dirty="0" err="1">
                          <a:cs typeface="DilleniaUPC" pitchFamily="18" charset="-34"/>
                        </a:rPr>
                        <a:t>แล็บ</a:t>
                      </a:r>
                      <a:r>
                        <a:rPr lang="th-TH" sz="1800" dirty="0">
                          <a:cs typeface="DilleniaUPC" pitchFamily="18" charset="-34"/>
                        </a:rPr>
                        <a:t>เพื่อให้ได้ภาพอย่างละเอียด</a:t>
                      </a:r>
                    </a:p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จัดเก็บ</a:t>
                      </a:r>
                      <a:r>
                        <a:rPr lang="th-TH" sz="1800" dirty="0" err="1">
                          <a:cs typeface="DilleniaUPC" pitchFamily="18" charset="-34"/>
                        </a:rPr>
                        <a:t>ฟิล์มเน</a:t>
                      </a:r>
                      <a:r>
                        <a:rPr lang="th-TH" sz="1800" dirty="0">
                          <a:cs typeface="DilleniaUPC" pitchFamily="18" charset="-34"/>
                        </a:rPr>
                        <a:t>กา</a:t>
                      </a:r>
                      <a:r>
                        <a:rPr lang="th-TH" sz="1800" dirty="0" err="1">
                          <a:cs typeface="DilleniaUPC" pitchFamily="18" charset="-34"/>
                        </a:rPr>
                        <a:t>ตีฟ</a:t>
                      </a:r>
                      <a:r>
                        <a:rPr lang="th-TH" sz="1800" dirty="0">
                          <a:cs typeface="DilleniaUPC" pitchFamily="18" charset="-34"/>
                        </a:rPr>
                        <a:t>ที่แยกแล้วเป็นหมวดหมู่ให้เรียบร้อย</a:t>
                      </a:r>
                    </a:p>
                    <a:p>
                      <a:endParaRPr lang="th-TH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2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>
                          <a:latin typeface="Cordia New" pitchFamily="34" charset="-34"/>
                          <a:cs typeface="Cordia New" pitchFamily="34" charset="-34"/>
                        </a:rPr>
                        <a:t>ผู้ประสานงานทำไต</a:t>
                      </a:r>
                      <a:r>
                        <a:rPr lang="th-TH" sz="2000" b="1" dirty="0" err="1">
                          <a:latin typeface="Cordia New" pitchFamily="34" charset="-34"/>
                          <a:cs typeface="Cordia New" pitchFamily="34" charset="-34"/>
                        </a:rPr>
                        <a:t>เติล</a:t>
                      </a:r>
                      <a:r>
                        <a:rPr lang="th-TH" sz="2000" b="1" dirty="0">
                          <a:latin typeface="Cordia New" pitchFamily="34" charset="-34"/>
                          <a:cs typeface="Cordia New" pitchFamily="34" charset="-34"/>
                        </a:rPr>
                        <a:t>และภาพพิเศษ </a:t>
                      </a:r>
                      <a:r>
                        <a:rPr lang="en-US" b="1" dirty="0">
                          <a:latin typeface="Cordia New" pitchFamily="34" charset="-34"/>
                          <a:cs typeface="Cordia New" pitchFamily="34" charset="-34"/>
                        </a:rPr>
                        <a:t>(Title and Optical Effect Coordinator)</a:t>
                      </a:r>
                      <a:endParaRPr lang="th-TH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cs typeface="DilleniaUPC" pitchFamily="18" charset="-34"/>
                        </a:rPr>
                        <a:t>ผลิตไต</a:t>
                      </a:r>
                      <a:r>
                        <a:rPr lang="th-TH" sz="1800" dirty="0" err="1">
                          <a:cs typeface="DilleniaUPC" pitchFamily="18" charset="-34"/>
                        </a:rPr>
                        <a:t>เติล</a:t>
                      </a:r>
                      <a:r>
                        <a:rPr lang="th-TH" sz="1800" dirty="0">
                          <a:cs typeface="DilleniaUPC" pitchFamily="18" charset="-34"/>
                        </a:rPr>
                        <a:t>และตัวหนังสือตอนจบเรื่อง ภาพเทคนิคพิเศษ</a:t>
                      </a:r>
                    </a:p>
                    <a:p>
                      <a:endParaRPr lang="th-TH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0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Cordia New" pitchFamily="34" charset="-34"/>
                          <a:cs typeface="Cordia New" pitchFamily="34" charset="-34"/>
                        </a:rPr>
                        <a:t>คนตรวจสอบสีฟิล์ม </a:t>
                      </a:r>
                      <a:r>
                        <a:rPr lang="en-US" b="1" dirty="0">
                          <a:latin typeface="Cordia New" pitchFamily="34" charset="-34"/>
                          <a:cs typeface="Cordia New" pitchFamily="34" charset="-34"/>
                        </a:rPr>
                        <a:t>(Color Timer)</a:t>
                      </a:r>
                      <a:endParaRPr lang="th-TH" b="1" dirty="0">
                        <a:latin typeface="Cordia New" pitchFamily="34" charset="-34"/>
                        <a:cs typeface="Cordia New" pitchFamily="34" charset="-34"/>
                      </a:endParaRPr>
                    </a:p>
                    <a:p>
                      <a:endParaRPr lang="th-TH" dirty="0"/>
                    </a:p>
                  </a:txBody>
                  <a:tcPr marL="85602" marR="85602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th-TH" sz="1800" dirty="0">
                          <a:cs typeface="DilleniaUPC" pitchFamily="18" charset="-34"/>
                        </a:rPr>
                        <a:t>ความเข้มของสีตัดกันและ</a:t>
                      </a:r>
                      <a:r>
                        <a:rPr lang="th-TH" sz="1800" dirty="0" err="1">
                          <a:cs typeface="DilleniaUPC" pitchFamily="18" charset="-34"/>
                        </a:rPr>
                        <a:t>ความสดุลข</a:t>
                      </a:r>
                      <a:r>
                        <a:rPr lang="th-TH" sz="1800" dirty="0">
                          <a:cs typeface="DilleniaUPC" pitchFamily="18" charset="-34"/>
                        </a:rPr>
                        <a:t>องสี  ให้สีทุกๆฉากมีความสัมพันธ์ต่อเนื่องกัน(ร่วมกับผู้กำกับภาพ)</a:t>
                      </a:r>
                    </a:p>
                    <a:p>
                      <a:endParaRPr lang="th-TH" dirty="0"/>
                    </a:p>
                  </a:txBody>
                  <a:tcPr marL="85602" marR="8560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044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239</TotalTime>
  <Words>2996</Words>
  <Application>Microsoft Office PowerPoint</Application>
  <PresentationFormat>On-screen Show (4:3)</PresentationFormat>
  <Paragraphs>256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Angsana New</vt:lpstr>
      <vt:lpstr>Arial</vt:lpstr>
      <vt:lpstr>Calibri</vt:lpstr>
      <vt:lpstr>Corbel</vt:lpstr>
      <vt:lpstr>Cordia New</vt:lpstr>
      <vt:lpstr>CordiaUPC</vt:lpstr>
      <vt:lpstr>DilleniaUPC</vt:lpstr>
      <vt:lpstr>TH SarabunPSK</vt:lpstr>
      <vt:lpstr>Parallax</vt:lpstr>
      <vt:lpstr>CFD2301 การกำกับการแสดง</vt:lpstr>
      <vt:lpstr>องค์ประกอบต่างในภาพยนตร์</vt:lpstr>
      <vt:lpstr>PowerPoint Presentation</vt:lpstr>
      <vt:lpstr>PowerPoint Presentation</vt:lpstr>
      <vt:lpstr>ฝ่ายภาพ</vt:lpstr>
      <vt:lpstr>ฝ่ายศิลป์</vt:lpstr>
      <vt:lpstr>ฝ่ายเสียง</vt:lpstr>
      <vt:lpstr>ฝ่ายการแสดง</vt:lpstr>
      <vt:lpstr>ฝ่ายตัดต่อ</vt:lpstr>
      <vt:lpstr>PowerPoint Presentation</vt:lpstr>
      <vt:lpstr>PowerPoint Presentation</vt:lpstr>
      <vt:lpstr>เทคนิคการเปลี่ยนภาพ </vt:lpstr>
      <vt:lpstr>บทบาทหน้าที่ของผู้กำกับภาพยนตร์</vt:lpstr>
      <vt:lpstr>บทบาทหน้าที่ของผู้กำกับภาพยนตร์</vt:lpstr>
      <vt:lpstr>การตีความตัวละคร</vt:lpstr>
      <vt:lpstr>การตีความบทภาพยนตร์และถ่ายทอดออกมาเป็นภาพ (Visualizing) </vt:lpstr>
      <vt:lpstr>การวางตำแหน่ง และกำหนดการเคลื่อนที่ของนักแสดงและกล้อง (Staging &amp; Blocking)</vt:lpstr>
      <vt:lpstr>การวางตำแหน่ง และกำหนดการเคลื่อนที่ของนักแสดงและกล้อง (Staging &amp; Blocking) </vt:lpstr>
      <vt:lpstr>การวางตำแหน่ง และกำหนดการเคลื่อนที่ของนักแสดงและกล้อง (Staging &amp; Blocking) </vt:lpstr>
      <vt:lpstr>การวางตำแหน่ง และกำหนดการเคลื่อนที่ของนักแสดงและกล้อง (Staging &amp; Blocking) </vt:lpstr>
      <vt:lpstr>การวางตำแหน่ง และกำหนดการเคลื่อนที่ของนักแสดงและกล้อง (Staging &amp; Blocking) </vt:lpstr>
      <vt:lpstr>การวางตำแหน่ง และกำหนดการเคลื่อนที่ของนักแสดงและกล้อง (Staging &amp; Blocking)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CFC2315 การกำกับการแสดงเพื่องานภาพยนต์</dc:title>
  <dc:creator>Windows User</dc:creator>
  <cp:lastModifiedBy>COM-04</cp:lastModifiedBy>
  <cp:revision>43</cp:revision>
  <dcterms:created xsi:type="dcterms:W3CDTF">2019-01-05T05:27:56Z</dcterms:created>
  <dcterms:modified xsi:type="dcterms:W3CDTF">2021-08-02T00:47:52Z</dcterms:modified>
</cp:coreProperties>
</file>