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BEB1E2-8837-474B-BB2F-B182E1D019B1}" type="datetimeFigureOut">
              <a:rPr lang="th-TH" smtClean="0"/>
              <a:t>05/01/62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4746D96-B438-4215-A6C1-4A2F3E871193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CFD</a:t>
            </a:r>
            <a:r>
              <a:rPr lang="th-TH" dirty="0" smtClean="0"/>
              <a:t>2203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รายวิชา การ</a:t>
            </a:r>
            <a:r>
              <a:rPr lang="th-TH" dirty="0"/>
              <a:t>ถ่ายทำภาพยนตร์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h-TH" dirty="0"/>
              <a:t>สาขาวิชา ภาพยนตร์และ</a:t>
            </a:r>
            <a:r>
              <a:rPr lang="th-TH" dirty="0" err="1"/>
              <a:t>สื่อ</a:t>
            </a:r>
            <a:r>
              <a:rPr lang="th-TH" dirty="0" err="1" smtClean="0"/>
              <a:t>ดิจิทัล</a:t>
            </a:r>
            <a:endParaRPr lang="th-TH" dirty="0" smtClean="0"/>
          </a:p>
          <a:p>
            <a:pPr algn="r"/>
            <a:r>
              <a:rPr lang="th-TH" dirty="0"/>
              <a:t>มหาวิทยาลัยราช</a:t>
            </a:r>
            <a:r>
              <a:rPr lang="th-TH" dirty="0" err="1"/>
              <a:t>ภัฏ</a:t>
            </a:r>
            <a:r>
              <a:rPr lang="th-TH" dirty="0"/>
              <a:t>สวน</a:t>
            </a:r>
            <a:r>
              <a:rPr lang="th-TH" dirty="0" err="1"/>
              <a:t>สุนัน</a:t>
            </a:r>
            <a:r>
              <a:rPr lang="th-TH" dirty="0"/>
              <a:t>ทา</a:t>
            </a:r>
          </a:p>
        </p:txBody>
      </p:sp>
    </p:spTree>
    <p:extLst>
      <p:ext uri="{BB962C8B-B14F-4D97-AF65-F5344CB8AC3E}">
        <p14:creationId xmlns:p14="http://schemas.microsoft.com/office/powerpoint/2010/main" val="26929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ภาพระยะไกลปานกลาง (</a:t>
            </a:r>
            <a:r>
              <a:rPr lang="en-US" dirty="0"/>
              <a:t>Medium Long Shot / MLS)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เป็นภาพที่เห็นรายละเอียด ของผู้แสดงมากขึ้นตั้งแต่ศีรษะจนถึงขา หรือหัวเข่า ซึ่งบางครั้งก็เรียกว่า </a:t>
            </a:r>
            <a:r>
              <a:rPr lang="en-US" dirty="0"/>
              <a:t>Knee Shot </a:t>
            </a:r>
            <a:r>
              <a:rPr lang="th-TH" dirty="0"/>
              <a:t>เป็นภาพที่เห็นตัวผู้แสดงเคลื่อนไหวสัมพันธ์กับฉากหลังหรือเห็นเฟอร์นิเจอร์ ในฉากนั้น</a:t>
            </a:r>
          </a:p>
        </p:txBody>
      </p:sp>
      <p:pic>
        <p:nvPicPr>
          <p:cNvPr id="3074" name="Picture 2" descr="C:\Users\Administrator\Desktop\m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96952"/>
            <a:ext cx="4725144" cy="315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147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ภาพระยะปานกลาง (</a:t>
            </a:r>
            <a:r>
              <a:rPr lang="en-US" dirty="0"/>
              <a:t>Medium Shot /MS)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ภาพระยะปานกลาง เป็นขนาดที่มีความหลากหลายและมีชื่อเรียกได้หลายชื่อเช่นเดียวกัน แต่โดยปกติจะมีขนาดประมาณตั้งแต่หนึ่งในสี่ถึงสามในสี่ของร่างกาย บางครั้งเรียกว่า </a:t>
            </a:r>
            <a:r>
              <a:rPr lang="en-US" dirty="0"/>
              <a:t>Mid Shot </a:t>
            </a:r>
            <a:r>
              <a:rPr lang="th-TH" dirty="0"/>
              <a:t>หรือ </a:t>
            </a:r>
            <a:r>
              <a:rPr lang="en-US" dirty="0"/>
              <a:t>Waist Shot </a:t>
            </a:r>
            <a:r>
              <a:rPr lang="th-TH" dirty="0"/>
              <a:t>ก็ได้ </a:t>
            </a:r>
            <a:r>
              <a:rPr lang="th-TH" dirty="0" err="1"/>
              <a:t>เป็นช็อต</a:t>
            </a:r>
            <a:r>
              <a:rPr lang="th-TH" dirty="0"/>
              <a:t>ที่ใช้มากสุดอันหนึ่งภาพยนตร์ </a:t>
            </a:r>
          </a:p>
        </p:txBody>
      </p:sp>
      <p:pic>
        <p:nvPicPr>
          <p:cNvPr id="4098" name="Picture 2" descr="C:\Users\Administrator\Desktop\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3384376" cy="22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89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ภาพระยะใกล้ปานกลาง (</a:t>
            </a:r>
            <a:r>
              <a:rPr lang="en-US" dirty="0"/>
              <a:t>Medium Close-Up / MCU)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เป็นภาพแคบ คลอบคลุมบริเวณตั้งแต่ศีรษะถึงไหล่ของผู้แสดง ใช้สำหรับในฉากสนทนาที่เห็นอารมณ์ความรู้สึกที่ใบหน้า ผู้แสดงรู้สึกเด่นในเฟรม บางครั้งเรียกว่า </a:t>
            </a:r>
            <a:r>
              <a:rPr lang="en-US" dirty="0"/>
              <a:t>Bust Shot </a:t>
            </a:r>
            <a:r>
              <a:rPr lang="th-TH" dirty="0"/>
              <a:t>มีขนาดเท่ารูปปั้นครึ่งตัว </a:t>
            </a:r>
          </a:p>
        </p:txBody>
      </p:sp>
      <p:pic>
        <p:nvPicPr>
          <p:cNvPr id="5122" name="Picture 2" descr="C:\Users\Administrator\Desktop\audrey_l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944" y="3645024"/>
            <a:ext cx="30480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ภาพระยะใกล้ (</a:t>
            </a:r>
            <a:r>
              <a:rPr lang="en-US" dirty="0"/>
              <a:t>Close-Up / CU)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เป็นภาพที่เห็นบริเวณศีรษะและบริเวณใบหน้า ของผู้แสดง มีรายละเอียดชัดเจนขึ้น เช่น ริ้วรอยบนใบหน้า น้ำตา ส่วนใหญ่เน้นความรู้สึกของผู้แสดงที่สายตา แววตา </a:t>
            </a:r>
            <a:r>
              <a:rPr lang="th-TH" dirty="0" err="1"/>
              <a:t>เป็นช็อต</a:t>
            </a:r>
            <a:r>
              <a:rPr lang="th-TH" dirty="0"/>
              <a:t>ที่นิ่งเงียบมากกว่าให้มีบทสนทนา โดยกล้องนำคนดูเข้าไปสำรวจตัวละครอย่างใกล้ชิด </a:t>
            </a:r>
          </a:p>
        </p:txBody>
      </p:sp>
      <p:pic>
        <p:nvPicPr>
          <p:cNvPr id="6146" name="Picture 2" descr="C:\Users\Administrator\Desktop\close-up-the-shin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05064"/>
            <a:ext cx="3048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55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ภาพระยะใกล้มาก (</a:t>
            </a:r>
            <a:r>
              <a:rPr lang="en-US" sz="2800" dirty="0"/>
              <a:t>Extreme Close-Up /ECU </a:t>
            </a:r>
            <a:r>
              <a:rPr lang="th-TH" sz="2800" dirty="0"/>
              <a:t>หรือ </a:t>
            </a:r>
            <a:r>
              <a:rPr lang="en-US" sz="2800" dirty="0"/>
              <a:t>XCU) </a:t>
            </a:r>
            <a:endParaRPr lang="th-TH" sz="2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เป็นภาพที่เน้นส่วนใด ส่วนหนึ่งของร่างกาย เช่น ตา ปาก เท้า มือ เป็นต้น ภาพจะถูกขยายใหญ่บนจอ เห็นรายละเอียดมาก เป็นการเพิ่มการเล่าเรื่องในหนังให้ได้อารมณ์มากขึ้น</a:t>
            </a:r>
          </a:p>
        </p:txBody>
      </p:sp>
      <p:pic>
        <p:nvPicPr>
          <p:cNvPr id="7170" name="Picture 2" descr="C:\Users\Administrator\Desktop\extreme-close-up127-hou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29000"/>
            <a:ext cx="30480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00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มุมสายตานก (</a:t>
            </a:r>
            <a:r>
              <a:rPr lang="en-US" dirty="0"/>
              <a:t>Bird's-eye view)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มุมชนิดนี้มักเรียกทับศัพท์ทำให้เข้าใจ มากกว่า เป็นมุมถ่ายมาจากด้านบนเหนือศีรษะ ทำมุมตั้งฉากเป็นแนวดิ่ง 90 องศากับผู้แสดง เป็นมุมมองที่เราไม่คุ้นเคยในชีวิตประจำวัน จึงเป็นมุมที่แปลก แทนสายตานกที่อยู่บนท้องฟ้า</a:t>
            </a:r>
          </a:p>
        </p:txBody>
      </p:sp>
      <p:pic>
        <p:nvPicPr>
          <p:cNvPr id="8194" name="Picture 2" descr="C:\Users\Administrator\Desktop\birds-eye-view-american-beau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86250"/>
            <a:ext cx="3048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145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บทภาพ (</a:t>
            </a:r>
            <a:r>
              <a:rPr lang="en-US" dirty="0"/>
              <a:t>storyboard)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บทภาพยนตร์ประเภทหนึ่งที่อธิบายด้วยภาพ คล้ายหนังสือการ์ตูน ให้เห็นความต่อเนื่อง</a:t>
            </a:r>
            <a:r>
              <a:rPr lang="th-TH" dirty="0" err="1"/>
              <a:t>ของช็อตต</a:t>
            </a:r>
            <a:r>
              <a:rPr lang="th-TH" dirty="0"/>
              <a:t>ลอดทั้งซี</a:t>
            </a:r>
            <a:r>
              <a:rPr lang="th-TH" dirty="0" err="1"/>
              <a:t>เควนส์</a:t>
            </a:r>
            <a:r>
              <a:rPr lang="th-TH" dirty="0"/>
              <a:t>หรือทั้งเรื่องมีคำอธิบายภาพ ประกอบ เสียงต่าง ๆ เช่น เสียงดนตรี เสียงประกอบฉาก และเสียงพูด เป็นต้น ใช้เป็นแนวทางสำหรับการถ่ายทำ หรือใช้เป็นวิธีการคาดคะเนภาพล่วงหน้า (</a:t>
            </a:r>
            <a:r>
              <a:rPr lang="en-US" dirty="0"/>
              <a:t>pre-visualizing) </a:t>
            </a:r>
            <a:r>
              <a:rPr lang="th-TH" dirty="0"/>
              <a:t>ก่อนการถ่ายทำว่า เมื่อถ่ายทำสำเร็จแล้ว หนังจะมีรูปร่างหน้าตาเป็นอย่างไร ซึ่งบริษัทของ </a:t>
            </a:r>
            <a:r>
              <a:rPr lang="en-US" dirty="0"/>
              <a:t>Walt Disney </a:t>
            </a:r>
            <a:r>
              <a:rPr lang="th-TH" dirty="0"/>
              <a:t>นำมาใช้กับการผลิตภาพยนตร์การ์ตูนของบริษัทเป็นครั้งแรก โดยเขียนภาพ เหตุการณ์ของ</a:t>
            </a:r>
            <a:r>
              <a:rPr lang="th-TH" dirty="0" err="1"/>
              <a:t>แอ็คชั่น</a:t>
            </a:r>
            <a:r>
              <a:rPr lang="th-TH" dirty="0"/>
              <a:t>เรียงติดต่อกันบนบอร์ด เพื่อให้คนดูเข้าใจและมองเห็นเรื่องราวล่วงหน้าได้ก่อนลงมือเขียนภาพ ส่วนใหญ่บทภาพจะมีเลขที่</a:t>
            </a:r>
            <a:r>
              <a:rPr lang="th-TH" dirty="0" err="1"/>
              <a:t>ลำดับช็อต</a:t>
            </a:r>
            <a:r>
              <a:rPr lang="th-TH" dirty="0"/>
              <a:t>กำกับไว้ คำบรรยายเหตุการณ์ มุมกล้อง และอาจมีเสียงประกอบด้วย</a:t>
            </a:r>
          </a:p>
        </p:txBody>
      </p:sp>
      <p:pic>
        <p:nvPicPr>
          <p:cNvPr id="9218" name="Picture 2" descr="C:\Users\Administrator\Desktop\Picture 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221088"/>
            <a:ext cx="1584176" cy="217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111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dirty="0"/>
              <a:t> </a:t>
            </a:r>
            <a:r>
              <a:rPr lang="th-TH" dirty="0" smtClean="0"/>
              <a:t>1.ผู้อำนวยการ</a:t>
            </a:r>
            <a:r>
              <a:rPr lang="th-TH" dirty="0"/>
              <a:t>ผลิต (</a:t>
            </a:r>
            <a:r>
              <a:rPr lang="en-US" dirty="0"/>
              <a:t>Producer)</a:t>
            </a:r>
          </a:p>
          <a:p>
            <a:pPr marL="274320" lvl="1" indent="0">
              <a:buNone/>
            </a:pPr>
            <a:r>
              <a:rPr lang="th-TH" dirty="0" smtClean="0"/>
              <a:t>	ผู้อำนวยการ</a:t>
            </a:r>
            <a:r>
              <a:rPr lang="th-TH" dirty="0"/>
              <a:t>ผลิตเป็นผู้ที่ทำหน้าที่ในการควบคุมการผลิตภาพยนตร์ทั้งหมด นับตั้งแต่การวางแผน การถ่ายทำ หลังการถ่ายทำ เพื่อให้การผลิตภาพยนตร์เป็นไปอย่างราบรื่นและมีความสมบูรณ์</a:t>
            </a:r>
            <a:r>
              <a:rPr lang="th-TH" dirty="0" smtClean="0"/>
              <a:t>ที่สุด</a:t>
            </a:r>
          </a:p>
          <a:p>
            <a:pPr marL="274320" lvl="1" indent="0">
              <a:buNone/>
            </a:pPr>
            <a:endParaRPr lang="th-TH" dirty="0"/>
          </a:p>
          <a:p>
            <a:r>
              <a:rPr lang="th-TH" dirty="0"/>
              <a:t>2</a:t>
            </a:r>
            <a:r>
              <a:rPr lang="th-TH" dirty="0" smtClean="0"/>
              <a:t>. ฝ่าย</a:t>
            </a:r>
            <a:r>
              <a:rPr lang="th-TH" dirty="0"/>
              <a:t>กฎหมาย (</a:t>
            </a:r>
            <a:r>
              <a:rPr lang="en-US" dirty="0"/>
              <a:t>Legal Department)</a:t>
            </a:r>
          </a:p>
          <a:p>
            <a:pPr marL="274320" lvl="1" indent="0">
              <a:buNone/>
            </a:pPr>
            <a:r>
              <a:rPr lang="th-TH" dirty="0" smtClean="0"/>
              <a:t>	ฝ่าย</a:t>
            </a:r>
            <a:r>
              <a:rPr lang="th-TH" dirty="0"/>
              <a:t>กฎหมายทำหน้าที่ในการทำสัญญาต่างๆ ที่เกี่ยวข้องกับการผลิตภาพยนตร์ ซึ่งได้แก่การทำสัญญาเช่า</a:t>
            </a:r>
            <a:r>
              <a:rPr lang="th-TH" dirty="0" err="1"/>
              <a:t>ลิข</a:t>
            </a:r>
            <a:r>
              <a:rPr lang="th-TH" dirty="0"/>
              <a:t>สิทธ์ การเช่าเครื่องมืออุปกรณ์ต่างๆ การทำประกันภัย </a:t>
            </a:r>
            <a:r>
              <a:rPr lang="th-TH" dirty="0" smtClean="0"/>
              <a:t>ฯลฯ</a:t>
            </a:r>
          </a:p>
          <a:p>
            <a:pPr marL="274320" lvl="1" indent="0">
              <a:buNone/>
            </a:pPr>
            <a:endParaRPr lang="th-TH" dirty="0"/>
          </a:p>
          <a:p>
            <a:r>
              <a:rPr lang="th-TH" dirty="0"/>
              <a:t>3</a:t>
            </a:r>
            <a:r>
              <a:rPr lang="th-TH" dirty="0" smtClean="0"/>
              <a:t>. ผู้เขียน</a:t>
            </a:r>
            <a:r>
              <a:rPr lang="th-TH" dirty="0"/>
              <a:t>บทภาพยนตร์ (</a:t>
            </a:r>
            <a:r>
              <a:rPr lang="en-US" dirty="0"/>
              <a:t>Script Writer)</a:t>
            </a:r>
          </a:p>
          <a:p>
            <a:pPr marL="0" indent="0">
              <a:buNone/>
            </a:pPr>
            <a:r>
              <a:rPr lang="th-TH" dirty="0" smtClean="0"/>
              <a:t>	ผู้เขียน</a:t>
            </a:r>
            <a:r>
              <a:rPr lang="th-TH" dirty="0"/>
              <a:t>บทภาพยนตร์ ทำหน้าที่เขียนบทภาพยนตร์ตามที่ได้รับมอบหมายจนแล้วเสร็จ เมื่อเขียนบทเสร็จแล้วภาระหน้าที่ต่อไปก็คือการแก้ไขบท เมื่อแก้ไขบทจนเป็นที่พอใจของผู้ว่าจ้างแล้วภาระหน้าที่ของผู้เขียนบทก็หมดไป</a:t>
            </a:r>
          </a:p>
          <a:p>
            <a:endParaRPr lang="th-TH" dirty="0"/>
          </a:p>
          <a:p>
            <a:r>
              <a:rPr lang="th-TH" dirty="0"/>
              <a:t>4. </a:t>
            </a:r>
            <a:r>
              <a:rPr lang="th-TH" dirty="0" smtClean="0"/>
              <a:t>ผู้</a:t>
            </a:r>
            <a:r>
              <a:rPr lang="th-TH" dirty="0"/>
              <a:t>กำกับภาพยนตร์ (</a:t>
            </a:r>
            <a:r>
              <a:rPr lang="en-US" dirty="0"/>
              <a:t>Film Director)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กำกับภาพยนตร์ มีหน้าที่ในการทำความเข้าใจบทภาพยนตร์ เลือกทีมงาน เลือกนักแสดง สถานที่ถ่ายทำภาพยนตร์ และเป็นผู้ที่ควบคุมงานผลิตภาพยนตร์ทั้งหมดภายใต้การ</a:t>
            </a:r>
            <a:r>
              <a:rPr lang="th-TH" dirty="0" smtClean="0"/>
              <a:t>ดูแลของ</a:t>
            </a:r>
            <a:r>
              <a:rPr lang="th-TH" dirty="0"/>
              <a:t>ผู้อำนวยการผลิตภาพยนตร์</a:t>
            </a:r>
          </a:p>
        </p:txBody>
      </p:sp>
    </p:spTree>
    <p:extLst>
      <p:ext uri="{BB962C8B-B14F-4D97-AF65-F5344CB8AC3E}">
        <p14:creationId xmlns:p14="http://schemas.microsoft.com/office/powerpoint/2010/main" val="2794832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/>
              <a:t> 5</a:t>
            </a:r>
            <a:r>
              <a:rPr lang="th-TH" dirty="0" smtClean="0"/>
              <a:t>. </a:t>
            </a:r>
            <a:r>
              <a:rPr lang="th-TH" dirty="0"/>
              <a:t>ผู้ช่วยกำกับภาพยนตร์ (</a:t>
            </a:r>
            <a:r>
              <a:rPr lang="en-US" dirty="0"/>
              <a:t>Assistant Film Director)</a:t>
            </a:r>
          </a:p>
          <a:p>
            <a:pPr marL="0" indent="0">
              <a:buNone/>
            </a:pPr>
            <a:r>
              <a:rPr lang="th-TH" dirty="0" smtClean="0"/>
              <a:t>	ผู้ช่วย</a:t>
            </a:r>
            <a:r>
              <a:rPr lang="th-TH" dirty="0"/>
              <a:t>กำกับภาพยนตร์ โดยทั่วไปแล้วถ้าเป็นกองถ่ายภาพยนตร์ทีมใหญ่ๆ จะมีผู้ช่วยกำกับภาพยนตร์ 2-3 คน ซึ่งมีหน้าที่แตกต่าง</a:t>
            </a:r>
            <a:r>
              <a:rPr lang="th-TH" dirty="0" smtClean="0"/>
              <a:t>กัน</a:t>
            </a:r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/>
              <a:t>6</a:t>
            </a:r>
            <a:r>
              <a:rPr lang="th-TH" dirty="0" smtClean="0"/>
              <a:t>. ผู้</a:t>
            </a:r>
            <a:r>
              <a:rPr lang="th-TH" dirty="0"/>
              <a:t>กำกับภาพ (</a:t>
            </a:r>
            <a:r>
              <a:rPr lang="en-US" dirty="0"/>
              <a:t>Director of Photography)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กำกับภาพจะประสานงานกับผู้กำกับภาพยนตร์ในการวางแผนการจัดแสงการออกแบบแสงและการวางมุมกล้องเพื่อ</a:t>
            </a:r>
            <a:r>
              <a:rPr lang="th-TH" dirty="0" smtClean="0"/>
              <a:t>การสื่อค</a:t>
            </a:r>
            <a:r>
              <a:rPr lang="th-TH" dirty="0"/>
              <a:t>วามหมายด้วยภาพต่างๆ กองถ่ายหนังใหญ่ผู้กำกับภาพนั้นส่วนใหญ่มักจะเป็นช่างกล้องด้วย 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   7</a:t>
            </a:r>
            <a:r>
              <a:rPr lang="th-TH" dirty="0" smtClean="0"/>
              <a:t>. ช่าง</a:t>
            </a:r>
            <a:r>
              <a:rPr lang="th-TH" dirty="0"/>
              <a:t>กล้อง (</a:t>
            </a:r>
            <a:r>
              <a:rPr lang="en-US" dirty="0"/>
              <a:t>Camera Operator)</a:t>
            </a:r>
          </a:p>
          <a:p>
            <a:pPr marL="0" indent="0">
              <a:buNone/>
            </a:pPr>
            <a:r>
              <a:rPr lang="th-TH" dirty="0" smtClean="0"/>
              <a:t>	ช่าง</a:t>
            </a:r>
            <a:r>
              <a:rPr lang="th-TH" dirty="0"/>
              <a:t>กล้องจะประสานงานกับผู้กำกับและผู้กำกับภาพในการถ่ายทำภาพยนตร์โดยการกำหนดการวางมุมกล้อง ขนาดภาพ การสื่อความหมายด้วยภาพซึ่งจะวางแผนล่วงหน้าในขั้นตอนเตรียมงานสร้างก่อนที่จะถ่าย</a:t>
            </a:r>
            <a:r>
              <a:rPr lang="th-TH" dirty="0" smtClean="0"/>
              <a:t>จริง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   8.       ผู้กำกับศิลป์ (</a:t>
            </a:r>
            <a:r>
              <a:rPr lang="en-US" dirty="0"/>
              <a:t>Art Director)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กำกับศิลป์ทำหน้าที่ในการไปหาสถานที่ ที่ถ่ายทำ ร่วมกับผู้ทำหน้าที่จัดหาสถานที่ถ่ายทำภาพยนตร์ ผู้กำกับภาพยนตร์ ผู้ช่วยกำกับ ธุรกิจกองถ่าย ฯลฯ การออกแบบสร้างฉากตามยุคสมัยบรรยากาศตามเรื่องราวในบท</a:t>
            </a:r>
            <a:r>
              <a:rPr lang="th-TH" dirty="0" smtClean="0"/>
              <a:t>ภาพยนตร์</a:t>
            </a:r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   9.       ผู้ช่วยกำกับศิลป์ (</a:t>
            </a:r>
            <a:r>
              <a:rPr lang="en-US" dirty="0"/>
              <a:t>Asst. Art Director)</a:t>
            </a:r>
          </a:p>
          <a:p>
            <a:pPr marL="0" indent="0">
              <a:buNone/>
            </a:pPr>
            <a:r>
              <a:rPr lang="th-TH" dirty="0" smtClean="0"/>
              <a:t>	ผู้ช่วย</a:t>
            </a:r>
            <a:r>
              <a:rPr lang="th-TH" dirty="0"/>
              <a:t>ผู้กำกับศิลป์ทำหน้าที่ช่วยเหลือผู้กำกับศิลป์ในการออกแบบฉากที่ได้รับมอบหมายจากผู้กำกับศิลป์</a:t>
            </a:r>
          </a:p>
        </p:txBody>
      </p:sp>
    </p:spTree>
    <p:extLst>
      <p:ext uri="{BB962C8B-B14F-4D97-AF65-F5344CB8AC3E}">
        <p14:creationId xmlns:p14="http://schemas.microsoft.com/office/powerpoint/2010/main" val="2484066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h-TH" dirty="0"/>
              <a:t> 10</a:t>
            </a:r>
            <a:r>
              <a:rPr lang="th-TH" dirty="0" smtClean="0"/>
              <a:t>. ฝ่าย</a:t>
            </a:r>
            <a:r>
              <a:rPr lang="th-TH" dirty="0"/>
              <a:t>จัดหาอุปกรณ์ประกอบฉาก (</a:t>
            </a:r>
            <a:r>
              <a:rPr lang="en-US" dirty="0"/>
              <a:t>Properties Master)</a:t>
            </a:r>
          </a:p>
          <a:p>
            <a:pPr marL="0" indent="0">
              <a:buNone/>
            </a:pPr>
            <a:r>
              <a:rPr lang="th-TH" dirty="0" smtClean="0"/>
              <a:t>	ฝ่าย</a:t>
            </a:r>
            <a:r>
              <a:rPr lang="th-TH" dirty="0"/>
              <a:t>จัดหาอุปกรณ์ประกอบฉากทำหน้าที่จัดหาอุปกรณ์ประกอบฉากต่างๆเช่น จัดหา ตู้ โต๊ะ นาฬิกา ผ้าม่าน ฯลฯ ตามการออกแบบของฝ่าย</a:t>
            </a:r>
            <a:r>
              <a:rPr lang="th-TH" dirty="0" smtClean="0"/>
              <a:t>ศิลป์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11</a:t>
            </a:r>
            <a:r>
              <a:rPr lang="th-TH" dirty="0" smtClean="0"/>
              <a:t>. ฝ่าย</a:t>
            </a:r>
            <a:r>
              <a:rPr lang="th-TH" dirty="0"/>
              <a:t>สร้างฉาก</a:t>
            </a:r>
          </a:p>
          <a:p>
            <a:pPr marL="0" indent="0">
              <a:buNone/>
            </a:pPr>
            <a:r>
              <a:rPr lang="th-TH" dirty="0" smtClean="0"/>
              <a:t>	ฝ่าย</a:t>
            </a:r>
            <a:r>
              <a:rPr lang="th-TH" dirty="0"/>
              <a:t>สร้างฉากจะทำหน้าที่สร้างฉากตามที่ฝ่ายศิลป์ออกแบบ ภายในระยะเวลาที่กำหนดก่อนที่จะมีการถ่ายทำ</a:t>
            </a:r>
            <a:r>
              <a:rPr lang="th-TH" dirty="0" smtClean="0"/>
              <a:t>ภาพยนตร์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12</a:t>
            </a:r>
            <a:r>
              <a:rPr lang="th-TH" dirty="0" smtClean="0"/>
              <a:t>. ผู้เขียน</a:t>
            </a:r>
            <a:r>
              <a:rPr lang="th-TH" dirty="0" err="1"/>
              <a:t>สตอ</a:t>
            </a:r>
            <a:r>
              <a:rPr lang="th-TH" dirty="0"/>
              <a:t>รี่บอร์ด (</a:t>
            </a:r>
            <a:r>
              <a:rPr lang="en-US" dirty="0"/>
              <a:t>Story Board Visualizer)</a:t>
            </a:r>
          </a:p>
          <a:p>
            <a:pPr marL="0" indent="0">
              <a:buNone/>
            </a:pPr>
            <a:r>
              <a:rPr lang="th-TH" dirty="0" smtClean="0"/>
              <a:t>	ผู้เขียน</a:t>
            </a:r>
            <a:r>
              <a:rPr lang="th-TH" dirty="0" err="1"/>
              <a:t>สตอ</a:t>
            </a:r>
            <a:r>
              <a:rPr lang="th-TH" dirty="0"/>
              <a:t>รี่บอร์ด จะทำหน้าที่แปลงบทภาพยนตร์ให้เป็นภาพเขียน โดยกำหนด ขนาดภาพ มุมกล้อง การจัดองค์ประกอบภาพ ฯลฯ เพื่อให้ง่ายสำหรับการถ่ายทำภาพยนตร์ โดยทั่วไปแล้วการเขียน</a:t>
            </a:r>
            <a:r>
              <a:rPr lang="th-TH" dirty="0" err="1"/>
              <a:t>สตอ</a:t>
            </a:r>
            <a:r>
              <a:rPr lang="th-TH" dirty="0"/>
              <a:t>รี่บอร์ดนั้นจะเขียนเฉพาะฉากที่ถ่ายทำยากๆเท่านั้น เช่น ฉาก  </a:t>
            </a:r>
            <a:r>
              <a:rPr lang="en-US" dirty="0" err="1"/>
              <a:t>aCtion</a:t>
            </a:r>
            <a:r>
              <a:rPr lang="en-US" dirty="0"/>
              <a:t> </a:t>
            </a:r>
            <a:r>
              <a:rPr lang="th-TH" dirty="0"/>
              <a:t>ต่างๆซึ่งทีมงานที่เกี่ยวข้องเช่น ผู้กำกับภาพยนตร์ ช่างกล้อง ผู้กำกับศิลป์ ฯลฯ พอเห็นภาพจาก</a:t>
            </a:r>
            <a:r>
              <a:rPr lang="th-TH" dirty="0" err="1"/>
              <a:t>สตอ</a:t>
            </a:r>
            <a:r>
              <a:rPr lang="th-TH" dirty="0"/>
              <a:t>รี่บอร์ดแล้วก็สามารถจะออกแบบทำงานตามหน้าที่ของตนได้</a:t>
            </a:r>
            <a:r>
              <a:rPr lang="th-TH" dirty="0" smtClean="0"/>
              <a:t>ทันที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 smtClean="0"/>
              <a:t>13.ผู้ออกแบบ</a:t>
            </a:r>
            <a:r>
              <a:rPr lang="th-TH" dirty="0"/>
              <a:t>เสื้อผ้าเครื่องแต่งกาย (</a:t>
            </a:r>
            <a:r>
              <a:rPr lang="en-US" dirty="0"/>
              <a:t>costume Designer)</a:t>
            </a:r>
          </a:p>
          <a:p>
            <a:pPr marL="0" indent="0">
              <a:buNone/>
            </a:pPr>
            <a:r>
              <a:rPr lang="th-TH" dirty="0" smtClean="0"/>
              <a:t>	ผู้ออกแบบ</a:t>
            </a:r>
            <a:r>
              <a:rPr lang="th-TH" dirty="0"/>
              <a:t>เสื้อผ้าเครื่องแต่งกายทำหน้าที่ออกแบบเสื้อผ้าเครื่องแต่งกาย เครื่องประดับต่างๆ ของตัวละคร โดยคำนึงถึงยุคสมัย บุคลิกของตัวละคร โดยก่อนที่จะออกแบบเสื้อผ้าและเครื่องแต่งกายนั้น ผู้ออกแบบนอกจะอ่านจากบทภาพยนตร์อย่างละเอียดแล้ว จะต้องเข้าร่วมประชุมกับผู้กำกับภาพยนตร์ ผู้กำกับศิลป์ เพื่อทราบแนวคิดและกำหนดแนวทางของการออกแบบโทรและอารมณ์ของภาพยนตร์ให้เป็นไปในแนวทาง</a:t>
            </a:r>
            <a:r>
              <a:rPr lang="th-TH" dirty="0" smtClean="0"/>
              <a:t>เดียวกัน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14</a:t>
            </a:r>
            <a:r>
              <a:rPr lang="th-TH" dirty="0" smtClean="0"/>
              <a:t>. ผู้</a:t>
            </a:r>
            <a:r>
              <a:rPr lang="th-TH" dirty="0"/>
              <a:t>จัดคิวเสื้อผ้าเครื่องแต่ง (</a:t>
            </a:r>
            <a:r>
              <a:rPr lang="en-US" dirty="0"/>
              <a:t>WARDROBE)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จัดเสื้อผ้าเครื่องแต่งกาย ทำหน้าที่จัดคิวเสื้อผ้าเครื่องแต่งกายของนักแสดงให้เป็นไปตามตารางการถ่ายทำภาพยนตร์ ตลอดจนดูแลเสื้อผ้าเครื่องแต่งกายให้สามารถใช้งานได้ทันทีที่ผู้กำกับภาพยนตร์ต้องการ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377611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เป็น</a:t>
            </a:r>
            <a:r>
              <a:rPr lang="th-TH" dirty="0"/>
              <a:t>กระบวนการบันทึกภาพด้วย ฟิล์ม แล้วนำออกฉายในลักษณะที่แสดงให้เห็นภาพเคลื่อนไหว ภาพที่ปรากฏบนฟิล์มภาพยนตร์หลังจากผ่านกระบวนการถ่ายทำแล้วเป็นเพียงภาพนิ่ง จำนวนมาก ที่มี</a:t>
            </a:r>
            <a:r>
              <a:rPr lang="th-TH" dirty="0" err="1"/>
              <a:t>อิริยาบท</a:t>
            </a:r>
            <a:r>
              <a:rPr lang="th-TH" dirty="0"/>
              <a:t>หรือแสดงอาการเคลื่อนไหวเปลี่ยนแปลงไปทีละน้อยต่อเนื่องกัน เป็นช่วงๆ ตามเรื่องราวที่ได้รับการถ่ายทำและตัดต่อมา ซึ่งอาจเป็นเรื่องราวหรือเหตุการณ์ที่เกิดขึ้นจริง หรือเป็นการแสดงให้เหมือนจริง หรืออาจเป็นการแสดงและสร้างภาพจากจินตนาการของผู้สร้างก็</a:t>
            </a:r>
            <a:r>
              <a:rPr lang="th-TH" dirty="0" smtClean="0"/>
              <a:t>ได้ไม่</a:t>
            </a:r>
            <a:r>
              <a:rPr lang="th-TH" dirty="0"/>
              <a:t>ว่าจะเป็นชนิด </a:t>
            </a:r>
            <a:r>
              <a:rPr lang="th-TH" dirty="0" err="1"/>
              <a:t>ฟิล์มเน</a:t>
            </a:r>
            <a:r>
              <a:rPr lang="th-TH" dirty="0"/>
              <a:t>กา</a:t>
            </a:r>
            <a:r>
              <a:rPr lang="th-TH" dirty="0" err="1"/>
              <a:t>ทีฟ</a:t>
            </a:r>
            <a:r>
              <a:rPr lang="th-TH" dirty="0"/>
              <a:t> (</a:t>
            </a:r>
            <a:r>
              <a:rPr lang="en-US" dirty="0"/>
              <a:t>negative) </a:t>
            </a:r>
            <a:r>
              <a:rPr lang="th-TH" dirty="0"/>
              <a:t>หรือ ฟิล์มโพซิ</a:t>
            </a:r>
            <a:r>
              <a:rPr lang="th-TH" dirty="0" err="1"/>
              <a:t>ทีฟ</a:t>
            </a:r>
            <a:r>
              <a:rPr lang="th-TH" dirty="0"/>
              <a:t> (</a:t>
            </a:r>
            <a:r>
              <a:rPr lang="en-US" dirty="0"/>
              <a:t>positive) </a:t>
            </a:r>
            <a:r>
              <a:rPr lang="th-TH" dirty="0"/>
              <a:t>ซึ่งได้ถูกถ่าย อัด หรือกระทำด้วยวิธีใด ๆ ให้ปรากฏรูปหรือเสียงหรือทั้งรูปและเสียง เป็นเรื่องหรือเหตุการณ์ หรือข้อความอันจักถ่ายทอดรูปหรือเสียง หรือทั้งรูปและเสียงได้ด้วยเครื่องฉายภาพยนตร์หรือเครื่องอย่างอื่นทำนอง เดียวกัน และหมายความตลอดถึงฟิล์มซึ่งได้ถูกถ่าย อัด หรือทำด้วยวิธีใด ๆ ให้ปรากฏสี เพื่ออัดลงใน</a:t>
            </a:r>
            <a:r>
              <a:rPr lang="th-TH" dirty="0" err="1"/>
              <a:t>ฟิลม์</a:t>
            </a:r>
            <a:r>
              <a:rPr lang="th-TH" dirty="0"/>
              <a:t>ชนิดดังกล่าว เป็นสาขาที่สร้างสรรค์ผลงานทางศิลปะในรูปของภาพเคลื่อนไหว และเป็นส่วนหนึ่งของอุตสาหกรรมบันเทิง</a:t>
            </a:r>
          </a:p>
        </p:txBody>
      </p:sp>
    </p:spTree>
    <p:extLst>
      <p:ext uri="{BB962C8B-B14F-4D97-AF65-F5344CB8AC3E}">
        <p14:creationId xmlns:p14="http://schemas.microsoft.com/office/powerpoint/2010/main" val="185282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บุคคลที่เกี่ยวของในขั้นตอนการเตรียมงานสร้างภาพยนตร์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/>
              <a:t> 15</a:t>
            </a:r>
            <a:r>
              <a:rPr lang="th-TH" dirty="0" smtClean="0"/>
              <a:t>. ผู้จัดการ</a:t>
            </a:r>
            <a:r>
              <a:rPr lang="th-TH" dirty="0"/>
              <a:t>จัดหาสถานที่ถ่ายทำภาพยนตร์ (</a:t>
            </a:r>
            <a:r>
              <a:rPr lang="en-US" dirty="0"/>
              <a:t>Location Manager)</a:t>
            </a:r>
          </a:p>
          <a:p>
            <a:pPr marL="0" indent="0">
              <a:buNone/>
            </a:pPr>
            <a:r>
              <a:rPr lang="th-TH" dirty="0" smtClean="0"/>
              <a:t>	บุคลากร</a:t>
            </a:r>
            <a:r>
              <a:rPr lang="th-TH" dirty="0"/>
              <a:t>ตำแหน่งนี้เพิ่งมีในกองถ่ายภาพยนตร์ไทยในระยะเวลาที่ไม่นานมานี้ เพราะก่อนหน้านี้ผู้กำกับ ผู้ช่วยกำกับ และผู้กำกับศิลป์ จะช่วยกันหาสถานที่ถ่ายทำ แต่เพราะความไม่สะดวก เพื่อให้การจัดหาสถานที่ถ่ายทำภาพยนตร์เป็นไปด้วยความรวดเร็วยิ่งขึ้น จึงกำหนดให้มีตำแหน่งนี้</a:t>
            </a:r>
            <a:r>
              <a:rPr lang="th-TH" dirty="0" smtClean="0"/>
              <a:t>ขึ้นมา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16</a:t>
            </a:r>
            <a:r>
              <a:rPr lang="th-TH" dirty="0" smtClean="0"/>
              <a:t>. ผู้</a:t>
            </a:r>
            <a:r>
              <a:rPr lang="th-TH" dirty="0"/>
              <a:t>คัดเลือกนักแสดง (</a:t>
            </a:r>
            <a:r>
              <a:rPr lang="en-US" dirty="0"/>
              <a:t>casting)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คัดเลือกนักแสดง ทำหน้าที่คัดเลือกนักแสดงตามบุคลิกของตัวละครที่กำหนดไว้ในบทภาพยนตร์ ซึ่งการคัดเลือกนักแสดงนี้ผู้คัดเลือกนักแสดงจะต้องทำงานร่วมกับผู้อำนวยการผลิต ผู้กำกับภาพยนตร์ และผู้ช่วยกำกับภาพยนตร์ เป็นต้น</a:t>
            </a:r>
          </a:p>
          <a:p>
            <a:endParaRPr lang="th-TH" dirty="0"/>
          </a:p>
          <a:p>
            <a:r>
              <a:rPr lang="th-TH" dirty="0" smtClean="0"/>
              <a:t>17. ผู้</a:t>
            </a:r>
            <a:r>
              <a:rPr lang="th-TH" dirty="0"/>
              <a:t>ฝึกซ้อมนักแสดง (</a:t>
            </a:r>
            <a:r>
              <a:rPr lang="en-US" dirty="0"/>
              <a:t>acting coach)</a:t>
            </a:r>
          </a:p>
          <a:p>
            <a:pPr marL="0" indent="0">
              <a:buNone/>
            </a:pPr>
            <a:r>
              <a:rPr lang="th-TH" dirty="0" smtClean="0"/>
              <a:t>	ผู้</a:t>
            </a:r>
            <a:r>
              <a:rPr lang="th-TH" dirty="0"/>
              <a:t>ฝึกซ้อมนักแสดง จะทำหน้าที่หลังจากที่คัดเลือกนักแสดงแล้ว บางกองถ่ายจะกำหนดให้มีการฝึกซ้อมนักแสดงก่อนที่จะมีการถ่ายทำภาพยนตร์ 2-3 เดือน เพื่อให้นักแสดงบางคนที่ยังไม่มีพื้นฐานทางการแสดงได้</a:t>
            </a:r>
            <a:r>
              <a:rPr lang="th-TH" dirty="0" smtClean="0"/>
              <a:t>พัฒนาตนเอง </a:t>
            </a:r>
            <a:r>
              <a:rPr lang="th-TH" dirty="0"/>
              <a:t>สามารถที่จะแสดงภาพยนตร์ในขั้นตอนการถ่ายทำได้อย่างราบรื่น สำหรับนักแสดงที่มีประสบการณ์แล้วก็จะต้องมีการฝึกซ้อมการแสดงตามบทภาพยนตร์ </a:t>
            </a:r>
            <a:r>
              <a:rPr lang="th-TH" dirty="0" smtClean="0"/>
              <a:t>เช่นเดียวกัน</a:t>
            </a:r>
          </a:p>
          <a:p>
            <a:pPr marL="0" indent="0">
              <a:buNone/>
            </a:pPr>
            <a:endParaRPr lang="th-TH" dirty="0"/>
          </a:p>
          <a:p>
            <a:r>
              <a:rPr lang="th-TH" dirty="0"/>
              <a:t>18</a:t>
            </a:r>
            <a:r>
              <a:rPr lang="th-TH" dirty="0" smtClean="0"/>
              <a:t>. ธุรกิจ</a:t>
            </a:r>
            <a:r>
              <a:rPr lang="th-TH" dirty="0"/>
              <a:t>กองถ่ายภาพยนตร์</a:t>
            </a:r>
          </a:p>
          <a:p>
            <a:pPr marL="0" indent="0">
              <a:buNone/>
            </a:pPr>
            <a:r>
              <a:rPr lang="th-TH" dirty="0" smtClean="0"/>
              <a:t>	ธุรกิจ</a:t>
            </a:r>
            <a:r>
              <a:rPr lang="th-TH" dirty="0"/>
              <a:t>กองถ่ายภาพยนตร์ทำหน้าที่ติดต่อประสานงาน ขอใช้ ขอเช่าสถานที่ถ่ายทำ ภาพยนตร์ การติดต่อนักแสดง การทำงบประมาณค่าใช้จ่ายรายวัน การจ่ายเงินแก่นักแสดงทีมงานตลอดจนทำบัญชีการใช้จ่ายในแต่ละวันเพื่อนำเสนอบริษัท</a:t>
            </a:r>
          </a:p>
        </p:txBody>
      </p:sp>
    </p:spTree>
    <p:extLst>
      <p:ext uri="{BB962C8B-B14F-4D97-AF65-F5344CB8AC3E}">
        <p14:creationId xmlns:p14="http://schemas.microsoft.com/office/powerpoint/2010/main" val="3304994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ขั้นตอนการผลิตภาพยนตร์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ขั้นก่อนการ</a:t>
            </a:r>
            <a:r>
              <a:rPr lang="th-TH" dirty="0" smtClean="0"/>
              <a:t>ผลิต</a:t>
            </a:r>
          </a:p>
          <a:p>
            <a:r>
              <a:rPr lang="th-TH" dirty="0"/>
              <a:t>ขั้นตอนการ</a:t>
            </a:r>
            <a:r>
              <a:rPr lang="th-TH" dirty="0" smtClean="0"/>
              <a:t>ผลิต</a:t>
            </a:r>
          </a:p>
          <a:p>
            <a:r>
              <a:rPr lang="th-TH" dirty="0"/>
              <a:t>ขั้นตอนหลังการผลิต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23535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ขั้นก่อนการผลิต (</a:t>
            </a:r>
            <a:r>
              <a:rPr lang="en-US" dirty="0"/>
              <a:t>Pre Production)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 นับเป็นขั้นตอนที่มีความ</a:t>
            </a:r>
            <a:r>
              <a:rPr lang="th-TH" dirty="0" err="1"/>
              <a:t>สาคัญ</a:t>
            </a:r>
            <a:r>
              <a:rPr lang="th-TH" dirty="0"/>
              <a:t>เป็นอย่างยิ่งก่อนเริ่มทำการผลิตภาพยนตร์ ได้แก่การเตรียมข้อมูล การกำหนดหรือเค้าโครงเรื่อง การประสานงาน กองถ่ายกับสถานที่ถ่ายทำ ประชุมวางแผนการผลิต การเขียนสคริปต์ การจัดเตรียมวัสดุ อุปกรณ์การถ่ายทำ อุปกรณ์การบันทึกเสียง ห้องบันทึกเสียง ห้องตัดต่อ อุปกรณ์ประกอบฉาก อุปกรณ์แสง การเตรียม ทีมงาน ทุกฝ่าย การเดิน ทาง อาหาร ที่พัก ฯลฯ หากจัดเตรียมรายละเอียดในขั้นตอนนี้ได้ดี ก็จะส่งผลให้ขั้นตอนการผลิตทาได้ง่ายและรวดเร็วยิ่งขึ้นดังนั้น </a:t>
            </a:r>
            <a:r>
              <a:rPr lang="en-US" dirty="0"/>
              <a:t>Pre Production </a:t>
            </a:r>
            <a:r>
              <a:rPr lang="th-TH" dirty="0"/>
              <a:t>เป็นขั้นตอนที่ผู้อำนวยการสร้างหรือนายทุนหนังส่วนใหญ่ให้ความสำคัญเป็น อันดับหนึ่ง เนื่องจากเป็นขั้นตอนที่มีส่วนอย่างมากที่จะชี้เป็นชี้ตายได้ว่าหนังจะออกมาดีหรือไม่ช่วง </a:t>
            </a:r>
            <a:r>
              <a:rPr lang="th-TH" dirty="0" err="1"/>
              <a:t>พรี</a:t>
            </a:r>
            <a:r>
              <a:rPr lang="th-TH" dirty="0"/>
              <a:t>-</a:t>
            </a:r>
            <a:r>
              <a:rPr lang="th-TH" dirty="0" err="1"/>
              <a:t>โพร</a:t>
            </a:r>
            <a:r>
              <a:rPr lang="th-TH" dirty="0"/>
              <a:t> จะเป็นช่วงที่หนังเริ่มก่อเค้าเป็นรูปเป็นร่างจากเรื่องที่ได้รับการอนุมัติสร้างจากนายทุน</a:t>
            </a:r>
          </a:p>
        </p:txBody>
      </p:sp>
      <p:pic>
        <p:nvPicPr>
          <p:cNvPr id="10242" name="Picture 2" descr="C:\Users\Administrator\Desktop\pre_produ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725144"/>
            <a:ext cx="2672916" cy="178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181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ขั้นตอนการผลิต (</a:t>
            </a:r>
            <a:r>
              <a:rPr lang="en-US" dirty="0"/>
              <a:t>Production)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เป็นขั้นตอนการดำเนินการถ่ายทำภาพยนตร์(ออกกอง)ทีมงานผู้ผลิตได้แก่ ผู้กำกับภาพยนตร์ ช่างภาพ ช่างไฟ ช่างเทคนิคเสียง ช่างศิลป์ ผู้แต่งหน้าทำผม ผู้ฝึกซ้อมนักแสดง รวมทั้งการบันทึกเสียงตามที่กำหนดไว้ในสคริปต์ ขั้นตอนนี้อาจมีการถ่ายทำแก้ไขหลายครั้งจนเป็นที่พอใจ (</a:t>
            </a:r>
            <a:r>
              <a:rPr lang="en-US" dirty="0"/>
              <a:t>take) </a:t>
            </a:r>
            <a:r>
              <a:rPr lang="th-TH" dirty="0"/>
              <a:t>นอกจากนี้อาจจำเป็นต้องเก็บภาพ/เสียงบรรยากาศทั่วไป ภาพเฉพาะมุมเพิ่มเติมเพื่อใช้ในการขยายความ (</a:t>
            </a:r>
            <a:r>
              <a:rPr lang="en-US" dirty="0"/>
              <a:t>insert) </a:t>
            </a:r>
            <a:r>
              <a:rPr lang="th-TH" dirty="0"/>
              <a:t>เพื่อให้ผู้ชมได้เห็นและเข้าใจรายละเอียดมากยิ่งขึ้น</a:t>
            </a:r>
          </a:p>
        </p:txBody>
      </p:sp>
      <p:pic>
        <p:nvPicPr>
          <p:cNvPr id="11266" name="Picture 2" descr="C:\Users\Administrator\Desktop\fil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2" y="3573016"/>
            <a:ext cx="4905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092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ขั้นตอนหลังการผลิต (</a:t>
            </a:r>
            <a:r>
              <a:rPr lang="en-US" dirty="0"/>
              <a:t>Post Production)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เป็นขั้นตอนการตัดต่อเรียบเรียงภาพและเสียงเข้าไว้ด้วยกันตามสคริปต์หรือเนื้อหาของเรื่อง ขั้นตอนนี้จะมีการใส่กราฟิกและเทคนิคพิเศษภาพ การเชื่อมต่อ ภาพ/ฉาก อาจมีการบันทึกเสียงในห้องบันทึกเสียง เพิ่มเติม อีกก็ได้ อาจมีการนำดนตรีมาประกอบ เรื่องราวเพื่อเพิ่มอรรธรสในการรับชมยิ่งขึ้น ขั้นตอนนี้ส่วนใหญ่จะดำเนินการอยู่ในห้องตัดต่อ มีเฉพาะ คนตัดต่อ (</a:t>
            </a:r>
            <a:r>
              <a:rPr lang="en-US" dirty="0"/>
              <a:t>Editor) </a:t>
            </a:r>
            <a:r>
              <a:rPr lang="th-TH" dirty="0"/>
              <a:t>ผู้กำกับภาพยนตร์และช่างเทคนิคที่เกี่ยวข้องเท่านั้น</a:t>
            </a:r>
          </a:p>
        </p:txBody>
      </p:sp>
      <p:pic>
        <p:nvPicPr>
          <p:cNvPr id="12290" name="Picture 2" descr="C:\Users\Administrator\Desktop\EditSuit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61048"/>
            <a:ext cx="3312368" cy="220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64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ประวัติภาพยนตร์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h-TH" dirty="0"/>
              <a:t> ผู้ที่คิดประดิษฐ์ ต้นแบบของภาพยนตร์ขึ้นคือ </a:t>
            </a:r>
            <a:r>
              <a:rPr lang="th-TH" dirty="0" err="1"/>
              <a:t>โทมัส</a:t>
            </a:r>
            <a:r>
              <a:rPr lang="th-TH" dirty="0"/>
              <a:t> </a:t>
            </a:r>
            <a:r>
              <a:rPr lang="th-TH" dirty="0" err="1"/>
              <a:t>แอล</a:t>
            </a:r>
            <a:r>
              <a:rPr lang="th-TH" dirty="0"/>
              <a:t>วา </a:t>
            </a:r>
            <a:r>
              <a:rPr lang="th-TH" dirty="0" err="1"/>
              <a:t>เอดิ</a:t>
            </a:r>
            <a:r>
              <a:rPr lang="th-TH" dirty="0"/>
              <a:t>สัน (</a:t>
            </a:r>
            <a:r>
              <a:rPr lang="en-US" dirty="0"/>
              <a:t>Thomas Alva </a:t>
            </a:r>
            <a:r>
              <a:rPr lang="en-US" dirty="0" err="1"/>
              <a:t>Adison</a:t>
            </a:r>
            <a:r>
              <a:rPr lang="en-US" dirty="0"/>
              <a:t>) </a:t>
            </a:r>
            <a:r>
              <a:rPr lang="th-TH" dirty="0"/>
              <a:t>และผู้ร่วมงานของเขาชื่อ วิ</a:t>
            </a:r>
            <a:r>
              <a:rPr lang="th-TH" dirty="0" err="1"/>
              <a:t>ลเลียม</a:t>
            </a:r>
            <a:r>
              <a:rPr lang="th-TH" dirty="0"/>
              <a:t> เคน</a:t>
            </a:r>
            <a:r>
              <a:rPr lang="th-TH" dirty="0" err="1"/>
              <a:t>เนดี้</a:t>
            </a:r>
            <a:r>
              <a:rPr lang="th-TH" dirty="0"/>
              <a:t> </a:t>
            </a:r>
            <a:r>
              <a:rPr lang="th-TH" dirty="0" err="1"/>
              <a:t>ดิค</a:t>
            </a:r>
            <a:r>
              <a:rPr lang="th-TH" dirty="0"/>
              <a:t>สัน (</a:t>
            </a:r>
            <a:r>
              <a:rPr lang="en-US" dirty="0"/>
              <a:t>William </a:t>
            </a:r>
            <a:r>
              <a:rPr lang="en-US" dirty="0" err="1"/>
              <a:t>kenady</a:t>
            </a:r>
            <a:r>
              <a:rPr lang="en-US" dirty="0"/>
              <a:t> </a:t>
            </a:r>
            <a:r>
              <a:rPr lang="en-US" dirty="0" err="1"/>
              <a:t>dickson</a:t>
            </a:r>
            <a:r>
              <a:rPr lang="en-US" dirty="0"/>
              <a:t>) </a:t>
            </a:r>
            <a:r>
              <a:rPr lang="th-TH" dirty="0"/>
              <a:t>เมื่อ พ.ศ. 2432 ตรงกับสมัยรัชกาลที่ 5 เรียกชื่อว่า "</a:t>
            </a:r>
            <a:r>
              <a:rPr lang="th-TH" dirty="0" err="1"/>
              <a:t>คิเนโตสโคป</a:t>
            </a:r>
            <a:r>
              <a:rPr lang="th-TH" dirty="0"/>
              <a:t>" (</a:t>
            </a:r>
            <a:r>
              <a:rPr lang="en-US" dirty="0" err="1"/>
              <a:t>Kinetoscope</a:t>
            </a:r>
            <a:r>
              <a:rPr lang="en-US" dirty="0"/>
              <a:t>) </a:t>
            </a:r>
            <a:r>
              <a:rPr lang="th-TH" dirty="0"/>
              <a:t>มีลักษณะเป็นตู้สูงประมาณ 4 ฟุต มักเรียกชื่อว่า "ถ้ำมอง" มีลักษณะการดูผ่านช่องเล็กๆ ดูได้ที่ละคน ภายในมีฟิล์มภาพยนตร์ซึ่งถ่ายด้วย</a:t>
            </a:r>
            <a:r>
              <a:rPr lang="th-TH" dirty="0" err="1"/>
              <a:t>กล้องคิเน</a:t>
            </a:r>
            <a:r>
              <a:rPr lang="th-TH" dirty="0"/>
              <a:t>โตกราฟ (</a:t>
            </a:r>
            <a:r>
              <a:rPr lang="en-US" dirty="0" err="1"/>
              <a:t>Kenetograph</a:t>
            </a:r>
            <a:r>
              <a:rPr lang="en-US" dirty="0"/>
              <a:t>) </a:t>
            </a:r>
            <a:r>
              <a:rPr lang="th-TH" dirty="0"/>
              <a:t>ที่</a:t>
            </a:r>
            <a:r>
              <a:rPr lang="th-TH" dirty="0" err="1"/>
              <a:t>เอดิ</a:t>
            </a:r>
            <a:r>
              <a:rPr lang="th-TH" dirty="0"/>
              <a:t>สันประดิษฐ์ขึ้นเอง ฟิล์มยาวประมาณ 50 ฟุต วางพาดไปมา เคลื่อนที่เป็นวงรอบ ผ่านช่องที่มีแว่นขยายกับหลอดไฟฟ้าด้วยความเร็ว 48 ภาพต่อวินาที ต่อมาลดลงเหลือ 16 ภาพต่อวินาที</a:t>
            </a:r>
          </a:p>
          <a:p>
            <a:r>
              <a:rPr lang="th-TH" dirty="0"/>
              <a:t>ต่อมาพี่น้อง</a:t>
            </a:r>
            <a:r>
              <a:rPr lang="th-TH" dirty="0" err="1"/>
              <a:t>ตระกูลลู</a:t>
            </a:r>
            <a:r>
              <a:rPr lang="th-TH" dirty="0"/>
              <a:t>มิ</a:t>
            </a:r>
            <a:r>
              <a:rPr lang="th-TH" dirty="0" err="1"/>
              <a:t>แอร์</a:t>
            </a:r>
            <a:r>
              <a:rPr lang="th-TH" dirty="0"/>
              <a:t> (</a:t>
            </a:r>
            <a:r>
              <a:rPr lang="en-US" dirty="0" err="1"/>
              <a:t>Lumiere</a:t>
            </a:r>
            <a:r>
              <a:rPr lang="en-US" dirty="0"/>
              <a:t>) </a:t>
            </a:r>
            <a:r>
              <a:rPr lang="th-TH" dirty="0"/>
              <a:t>ชาวฝรั่งเศสได้ พัฒนาภาพยนตร์ถ้ำมองของ</a:t>
            </a:r>
            <a:r>
              <a:rPr lang="th-TH" dirty="0" err="1"/>
              <a:t>เอดิ</a:t>
            </a:r>
            <a:r>
              <a:rPr lang="th-TH" dirty="0"/>
              <a:t>สันให้สามารถฉายขึ้นจอขนาดใหญ่ และดูได้พร้อมกันหลายคน เรียกเครื่องฉายภาพยนตร์แบบนี้ว่า แบบ "</a:t>
            </a:r>
            <a:r>
              <a:rPr lang="th-TH" dirty="0" err="1"/>
              <a:t>ซีเน</a:t>
            </a:r>
            <a:r>
              <a:rPr lang="th-TH" dirty="0"/>
              <a:t>มาโตกราฟ" (</a:t>
            </a:r>
            <a:r>
              <a:rPr lang="en-US" dirty="0" err="1"/>
              <a:t>Cinimatograph</a:t>
            </a:r>
            <a:r>
              <a:rPr lang="en-US" dirty="0"/>
              <a:t>) </a:t>
            </a:r>
            <a:r>
              <a:rPr lang="th-TH" dirty="0"/>
              <a:t>ซึ่งถือว่าเกิดขึ้นอย่างเป็นทางการเมื่อวันที่ 28 ธันวาคม พ.ศ. 2438 ต่อมาได้นำออกมาฉายตามเมืองใหญ่ๆ ทั่วโลกตั้งแต่ พ.ศ. 2439 เป็นต้นมา ซึ่งคำว่า "</a:t>
            </a:r>
            <a:r>
              <a:rPr lang="th-TH" dirty="0" err="1"/>
              <a:t>ซีเน</a:t>
            </a:r>
            <a:r>
              <a:rPr lang="th-TH" dirty="0"/>
              <a:t>มา" (</a:t>
            </a:r>
            <a:r>
              <a:rPr lang="en-US" dirty="0" err="1"/>
              <a:t>Cenema</a:t>
            </a:r>
            <a:r>
              <a:rPr lang="en-US" dirty="0"/>
              <a:t>) </a:t>
            </a:r>
            <a:r>
              <a:rPr lang="th-TH" dirty="0"/>
              <a:t>ได้ใช้เรียกเกี่ยวกับภาพยนตร์มาถึงปัจจุบัน</a:t>
            </a:r>
          </a:p>
          <a:p>
            <a:r>
              <a:rPr lang="th-TH" dirty="0"/>
              <a:t>ภาพยนตร์ที่สามารถฉายภาพให้ปรากฏบนจอขนาดใหญ่ ได้พัฒนาสมบูรณ์ขึ้นในอเมริกาในปี พ.ศ. 2438 โดยความร่วมมือระหว่าง </a:t>
            </a:r>
            <a:r>
              <a:rPr lang="th-TH" dirty="0" err="1"/>
              <a:t>โทมัส</a:t>
            </a:r>
            <a:r>
              <a:rPr lang="th-TH" dirty="0"/>
              <a:t> </a:t>
            </a:r>
            <a:r>
              <a:rPr lang="th-TH" dirty="0" err="1"/>
              <a:t>อาแมท</a:t>
            </a:r>
            <a:r>
              <a:rPr lang="th-TH" dirty="0"/>
              <a:t> (</a:t>
            </a:r>
            <a:r>
              <a:rPr lang="en-US" dirty="0"/>
              <a:t>Thomas </a:t>
            </a:r>
            <a:r>
              <a:rPr lang="en-US" dirty="0" err="1"/>
              <a:t>Armat</a:t>
            </a:r>
            <a:r>
              <a:rPr lang="en-US" dirty="0"/>
              <a:t>) </a:t>
            </a:r>
            <a:r>
              <a:rPr lang="th-TH" dirty="0" err="1"/>
              <a:t>ซีฟ</a:t>
            </a:r>
            <a:r>
              <a:rPr lang="th-TH" dirty="0"/>
              <a:t>ราน</a:t>
            </a:r>
            <a:r>
              <a:rPr lang="th-TH" dirty="0" err="1"/>
              <a:t>ซิส</a:t>
            </a:r>
            <a:r>
              <a:rPr lang="th-TH" dirty="0"/>
              <a:t> เจน</a:t>
            </a:r>
            <a:r>
              <a:rPr lang="th-TH" dirty="0" err="1"/>
              <a:t>กินส์</a:t>
            </a:r>
            <a:r>
              <a:rPr lang="th-TH" dirty="0"/>
              <a:t> (</a:t>
            </a:r>
            <a:r>
              <a:rPr lang="en-US" dirty="0"/>
              <a:t>C. Francis Jenkins) </a:t>
            </a:r>
            <a:r>
              <a:rPr lang="th-TH" dirty="0"/>
              <a:t>และ</a:t>
            </a:r>
            <a:r>
              <a:rPr lang="th-TH" dirty="0" err="1"/>
              <a:t>เอดิ</a:t>
            </a:r>
            <a:r>
              <a:rPr lang="th-TH" dirty="0"/>
              <a:t>สัน เรียกเครื่องฉายภาพยนตร์ชนิดนี้ว่า </a:t>
            </a:r>
            <a:r>
              <a:rPr lang="th-TH" dirty="0" err="1"/>
              <a:t>ไบ</a:t>
            </a:r>
            <a:r>
              <a:rPr lang="th-TH" dirty="0"/>
              <a:t>โอกราฟ (</a:t>
            </a:r>
            <a:r>
              <a:rPr lang="en-US" dirty="0" err="1"/>
              <a:t>Bioghraph</a:t>
            </a:r>
            <a:r>
              <a:rPr lang="en-US" dirty="0"/>
              <a:t>) </a:t>
            </a:r>
            <a:r>
              <a:rPr lang="th-TH" dirty="0"/>
              <a:t>ในเวลาต่อมา หลังจากนั้นภาพยนตร์ได้แพร่หลายไปในประเทศต่างๆ ทั่วโลก เกิดอุตสาหกรรมการผลิตจำหน่ายและบริการฉายภาพยนตร์ขนาดใหญ่หลายแห่ง ทั้งในอังกฤษ ฝรั่งเศสและอเมริกา ภาพยนตร์ได้กลายเป็นสื่อถ่ายทอดเหตุการณ์ </a:t>
            </a:r>
            <a:r>
              <a:rPr lang="th-TH" dirty="0" err="1"/>
              <a:t>ศิลป</a:t>
            </a:r>
            <a:r>
              <a:rPr lang="th-TH" dirty="0"/>
              <a:t>การบันเทิงและวรรณกรรมต่างๆ ที่ได้รับความนิยมอย่างกว้างขวางตลอดมา</a:t>
            </a:r>
          </a:p>
          <a:p>
            <a:r>
              <a:rPr lang="th-TH" dirty="0"/>
              <a:t>พ.ศ. 2440 พระเจ้าอยู่หัวรัชกาลที่ 5 เสด็จประพาสประเทศต่างๆ ในทวีปยุโรป ซึ่งในครั้งนั้นได้มีช่างภาพของ</a:t>
            </a:r>
            <a:r>
              <a:rPr lang="th-TH" dirty="0" err="1"/>
              <a:t>บริษัทลู</a:t>
            </a:r>
            <a:r>
              <a:rPr lang="th-TH" dirty="0"/>
              <a:t>มิ</a:t>
            </a:r>
            <a:r>
              <a:rPr lang="th-TH" dirty="0" err="1"/>
              <a:t>แอร์</a:t>
            </a:r>
            <a:r>
              <a:rPr lang="th-TH" dirty="0"/>
              <a:t> ประเทศฝรั่งเศส บันทึกภาพยนตร์การเสด็จถึงกรุงเบอร์นของพระเจ้ากรุงสยามไว้ 1 ม้วน ใช้เวลาประมาณ 1 นาที นับว่าเป็นการถ่ายภาพยนตร์ม้วนแรกของโลกที่บันทึกเกี่ยวกับชนชาติไทย</a:t>
            </a:r>
          </a:p>
          <a:p>
            <a:r>
              <a:rPr lang="th-TH" dirty="0"/>
              <a:t>ภาพยนตร์ในปัจจุบันมีการเผยแพร่อยู่ 4 ทางคือ ฉายตามโรงภาพยนตร์ ภาพยนตร์กลางแปลง และภาพยนตร์เร่ ถ่ายทอดลงแผ่น </a:t>
            </a:r>
            <a:r>
              <a:rPr lang="en-US" dirty="0"/>
              <a:t>VCD, DVD </a:t>
            </a:r>
            <a:r>
              <a:rPr lang="th-TH" dirty="0"/>
              <a:t>และ </a:t>
            </a:r>
            <a:r>
              <a:rPr lang="en-US" dirty="0"/>
              <a:t>Blu-ray Disc </a:t>
            </a:r>
            <a:r>
              <a:rPr lang="th-TH" dirty="0"/>
              <a:t>เผยแพร่ทางโทรทัศน์และอินเทอร์เน็ต</a:t>
            </a:r>
          </a:p>
        </p:txBody>
      </p:sp>
    </p:spTree>
    <p:extLst>
      <p:ext uri="{BB962C8B-B14F-4D97-AF65-F5344CB8AC3E}">
        <p14:creationId xmlns:p14="http://schemas.microsoft.com/office/powerpoint/2010/main" val="45452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</a:t>
            </a:r>
            <a:r>
              <a:rPr lang="th-TH" dirty="0" smtClean="0"/>
              <a:t>เขียน</a:t>
            </a:r>
            <a:r>
              <a:rPr lang="th-TH" dirty="0"/>
              <a:t>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1.การค้นคว้าหาข้อมูล (</a:t>
            </a:r>
            <a:r>
              <a:rPr lang="en-US" dirty="0"/>
              <a:t>research) </a:t>
            </a:r>
            <a:r>
              <a:rPr lang="th-TH" dirty="0"/>
              <a:t>เป็นขั้นตอนการเขียนบทภาพยนตร์อันดับแรกที่ต้องทำถือเป็นสิ่งสำคัญหลังจาก </a:t>
            </a:r>
            <a:r>
              <a:rPr lang="th-TH" dirty="0" smtClean="0"/>
              <a:t>เรา </a:t>
            </a:r>
            <a:r>
              <a:rPr lang="th-TH" dirty="0"/>
              <a:t>พบประเด็นของเรื่องแล้วจึงลงมือค้นคว้าหาข้อมูลเพื่อเสริมรายละเอียดเรื่อง ราวที่ถูกต้องจริงชัดเจน และมีมิติมากขึ้น คุณภาพของ  ภาพยนตร์จะดีหรือไม่จึงอยู่ที่การค้นคว้าหาข้อมูล ไม่ว่าภาพยนตร์นั้นจะมีเนื้อหาใดก็ตาม</a:t>
            </a:r>
          </a:p>
        </p:txBody>
      </p:sp>
    </p:spTree>
    <p:extLst>
      <p:ext uri="{BB962C8B-B14F-4D97-AF65-F5344CB8AC3E}">
        <p14:creationId xmlns:p14="http://schemas.microsoft.com/office/powerpoint/2010/main" val="153825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2.การกำหนดประโยคหลักสำคัญ (</a:t>
            </a:r>
            <a:r>
              <a:rPr lang="en-US" dirty="0"/>
              <a:t>premise) </a:t>
            </a:r>
            <a:r>
              <a:rPr lang="th-TH" dirty="0"/>
              <a:t>หมายถึงความคิดหรือแนวความคิดที่ง่าย ๆ ธรรมดา ส่วนใหญ่มักใช้ตั้งคำถามว่า “เกิดอะไรขึ้นถ้า...” (</a:t>
            </a:r>
            <a:r>
              <a:rPr lang="en-US" dirty="0"/>
              <a:t>what if) </a:t>
            </a:r>
            <a:r>
              <a:rPr lang="th-TH" dirty="0"/>
              <a:t>ตัวอย่างของ </a:t>
            </a:r>
            <a:r>
              <a:rPr lang="en-US" dirty="0"/>
              <a:t>premise </a:t>
            </a:r>
            <a:r>
              <a:rPr lang="th-TH" dirty="0"/>
              <a:t>ตามรูปแบบ</a:t>
            </a:r>
            <a:r>
              <a:rPr lang="th-TH" dirty="0" err="1"/>
              <a:t>หนังฮอล</a:t>
            </a:r>
            <a:r>
              <a:rPr lang="th-TH" dirty="0"/>
              <a:t>ลี</a:t>
            </a:r>
            <a:r>
              <a:rPr lang="th-TH" dirty="0" err="1"/>
              <a:t>วู้ด</a:t>
            </a:r>
            <a:r>
              <a:rPr lang="th-TH" dirty="0"/>
              <a:t> เช่น เกิดอะไรขึ้นถ้าเรื่องโรเมโอ &amp; จู</a:t>
            </a:r>
            <a:r>
              <a:rPr lang="th-TH" dirty="0" err="1"/>
              <a:t>เลียต</a:t>
            </a:r>
            <a:r>
              <a:rPr lang="th-TH" dirty="0"/>
              <a:t>เกิดขึ้นใน</a:t>
            </a:r>
            <a:r>
              <a:rPr lang="th-TH" dirty="0" err="1"/>
              <a:t>นิวยอร์ค</a:t>
            </a:r>
            <a:r>
              <a:rPr lang="th-TH" dirty="0"/>
              <a:t> คือ เรื่อง </a:t>
            </a:r>
            <a:r>
              <a:rPr lang="en-US" dirty="0"/>
              <a:t>West Side Story, </a:t>
            </a:r>
            <a:r>
              <a:rPr lang="th-TH" dirty="0"/>
              <a:t>เกิดอะไรขึ้นถ้ามนุษย์ดาวอังคารบุกโลก คือเรื่อง </a:t>
            </a:r>
            <a:r>
              <a:rPr lang="en-US" dirty="0"/>
              <a:t>The Invasion of Mars, </a:t>
            </a:r>
            <a:r>
              <a:rPr lang="th-TH" dirty="0"/>
              <a:t>เกิดอะไรขึ้นถ้า</a:t>
            </a:r>
            <a:r>
              <a:rPr lang="th-TH" dirty="0" err="1"/>
              <a:t>ก็อต</a:t>
            </a:r>
            <a:r>
              <a:rPr lang="th-TH" dirty="0"/>
              <a:t>ซิล่าบุก</a:t>
            </a:r>
            <a:r>
              <a:rPr lang="th-TH" dirty="0" err="1"/>
              <a:t>นิวยอร์ค</a:t>
            </a:r>
            <a:r>
              <a:rPr lang="th-TH" dirty="0"/>
              <a:t> คือเรื่อง </a:t>
            </a:r>
            <a:r>
              <a:rPr lang="en-US" dirty="0"/>
              <a:t>Godzilla, </a:t>
            </a:r>
            <a:r>
              <a:rPr lang="th-TH" dirty="0"/>
              <a:t>เกิดอะไรขึ้นถ้ามนุษย์ต่างดาวบุกโลก คือเรื่อง </a:t>
            </a:r>
            <a:r>
              <a:rPr lang="en-US" dirty="0"/>
              <a:t>The Independence Day, </a:t>
            </a:r>
            <a:r>
              <a:rPr lang="th-TH" dirty="0"/>
              <a:t>เกิดอะไรขึ้นถ้าเรื่องโรเมโอ &amp; จู</a:t>
            </a:r>
            <a:r>
              <a:rPr lang="th-TH" dirty="0" err="1"/>
              <a:t>เลียต</a:t>
            </a:r>
            <a:r>
              <a:rPr lang="th-TH" dirty="0"/>
              <a:t>เกิดขึ้นบนเรือไททา</a:t>
            </a:r>
            <a:r>
              <a:rPr lang="th-TH" dirty="0" err="1"/>
              <a:t>นิค</a:t>
            </a:r>
            <a:r>
              <a:rPr lang="th-TH" dirty="0"/>
              <a:t> คือเรื่อง </a:t>
            </a:r>
            <a:r>
              <a:rPr lang="en-US" dirty="0"/>
              <a:t>Titanic </a:t>
            </a:r>
            <a:r>
              <a:rPr lang="th-TH" dirty="0"/>
              <a:t>เป็น</a:t>
            </a:r>
            <a:r>
              <a:rPr lang="th-TH" dirty="0" smtClean="0"/>
              <a:t>ต้น</a:t>
            </a:r>
          </a:p>
          <a:p>
            <a:r>
              <a:rPr lang="th-TH" dirty="0"/>
              <a:t>3.การเขียนเรื่องย่อ (</a:t>
            </a:r>
            <a:r>
              <a:rPr lang="en-US" dirty="0"/>
              <a:t>synopsis) </a:t>
            </a:r>
            <a:r>
              <a:rPr lang="th-TH" dirty="0"/>
              <a:t>คือเรื่องย่อขนาดสั้น ที่สามารถจบลงได้ 3-4 บรรทัด หรือหนึ่งย่อหน้า หรืออาจเขียนเป็น </a:t>
            </a:r>
            <a:r>
              <a:rPr lang="en-US" dirty="0"/>
              <a:t>story outline </a:t>
            </a:r>
            <a:r>
              <a:rPr lang="th-TH" dirty="0"/>
              <a:t>เป็นร่างหลังจากที่เราค้นคว้าหาข้อมูลแล้วก่อนเขียนเป็นโครงเรื่องขยาย (</a:t>
            </a:r>
            <a:r>
              <a:rPr lang="en-US" dirty="0"/>
              <a:t>treatment)</a:t>
            </a:r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4145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4.การเขียนโครงเรื่องขยาย (</a:t>
            </a:r>
            <a:r>
              <a:rPr lang="en-US" dirty="0"/>
              <a:t>treatment) </a:t>
            </a:r>
            <a:r>
              <a:rPr lang="th-TH" dirty="0"/>
              <a:t>เป็นการเขียนคำอธิบายของโครงเรื่อง (</a:t>
            </a:r>
            <a:r>
              <a:rPr lang="en-US" dirty="0"/>
              <a:t>plot) </a:t>
            </a:r>
            <a:r>
              <a:rPr lang="th-TH" dirty="0"/>
              <a:t>ในรูปแบบของเรื่องสั้น โครงเรื่องขยายอาจใช้สำหรับเป็นแนวทางในการเขียนบทภาพยนตร์ที่สมบูรณ์ บางครั้งอาจใช้สำหรับยื่นของบประมาณได้ด้วย และการเขียนโครงเรื่องขยายที่ดีต้องมีประโยคหลัก</a:t>
            </a:r>
            <a:r>
              <a:rPr lang="th-TH" dirty="0" err="1"/>
              <a:t>สำหคัญ</a:t>
            </a:r>
            <a:r>
              <a:rPr lang="th-TH" dirty="0"/>
              <a:t> (</a:t>
            </a:r>
            <a:r>
              <a:rPr lang="en-US" dirty="0"/>
              <a:t>premise) </a:t>
            </a:r>
            <a:r>
              <a:rPr lang="th-TH" dirty="0"/>
              <a:t>ที่ง่าย ๆ น่าสนใจ</a:t>
            </a:r>
          </a:p>
          <a:p>
            <a:r>
              <a:rPr lang="th-TH" dirty="0"/>
              <a:t>5.บทภาพยนตร์ (</a:t>
            </a:r>
            <a:r>
              <a:rPr lang="en-US" dirty="0"/>
              <a:t>screenplay) </a:t>
            </a:r>
            <a:r>
              <a:rPr lang="th-TH" dirty="0"/>
              <a:t>สำหรับภาพยนตร์บันเทิง หมายถึง บท (</a:t>
            </a:r>
            <a:r>
              <a:rPr lang="en-US" dirty="0"/>
              <a:t>script) </a:t>
            </a:r>
            <a:r>
              <a:rPr lang="th-TH" dirty="0"/>
              <a:t>ซี</a:t>
            </a:r>
            <a:r>
              <a:rPr lang="th-TH" dirty="0" err="1"/>
              <a:t>เควนส์</a:t>
            </a:r>
            <a:r>
              <a:rPr lang="th-TH" dirty="0"/>
              <a:t>หลัก (</a:t>
            </a:r>
            <a:r>
              <a:rPr lang="en-US" dirty="0"/>
              <a:t>master scene/sequence)</a:t>
            </a:r>
            <a:r>
              <a:rPr lang="th-TH" dirty="0"/>
              <a:t>หรือ ซีนาริโอ (</a:t>
            </a:r>
            <a:r>
              <a:rPr lang="en-US" dirty="0"/>
              <a:t>scenario) </a:t>
            </a:r>
            <a:r>
              <a:rPr lang="th-TH" dirty="0"/>
              <a:t>คือ บทภาพยนตร์ที่มีโครงเรื่อง บทพูด แต่มีความสมบูรณ์น้อยกว่าบทถ่ายทำ (</a:t>
            </a:r>
            <a:r>
              <a:rPr lang="en-US" dirty="0"/>
              <a:t>shooting script) </a:t>
            </a:r>
            <a:r>
              <a:rPr lang="th-TH" dirty="0"/>
              <a:t>เป็นการเล่าเรื่องที่ได้พัฒนามาแล้วอย่างมีขั้นตอน ประกอบ ด้วยตัวละครหลักบทพูด ฉาก </a:t>
            </a:r>
            <a:r>
              <a:rPr lang="th-TH" dirty="0" err="1"/>
              <a:t>แอ็คชั่น</a:t>
            </a:r>
            <a:r>
              <a:rPr lang="th-TH" dirty="0"/>
              <a:t> ซี</a:t>
            </a:r>
            <a:r>
              <a:rPr lang="th-TH" dirty="0" err="1"/>
              <a:t>เควนส์</a:t>
            </a:r>
            <a:r>
              <a:rPr lang="th-TH" dirty="0"/>
              <a:t> มีรูปแบบการเขียนที่ถูกต้อง เช่น บทสนทนาอยู่กึ่งกลางหน้ากระดาษฉาก เวลา สถานที่ อยู่ชิดขอบหน้าซ้ายกระดาษ ไม่มีตัวเลข</a:t>
            </a:r>
            <a:r>
              <a:rPr lang="th-TH" dirty="0" err="1"/>
              <a:t>กำกับช็อต</a:t>
            </a:r>
            <a:r>
              <a:rPr lang="th-TH" dirty="0"/>
              <a:t> และโดยหลักทั่วไปบทภาพยนตร์หนึ่งหน้ามีความยาวหนึ่งนาที</a:t>
            </a:r>
          </a:p>
        </p:txBody>
      </p:sp>
    </p:spTree>
    <p:extLst>
      <p:ext uri="{BB962C8B-B14F-4D97-AF65-F5344CB8AC3E}">
        <p14:creationId xmlns:p14="http://schemas.microsoft.com/office/powerpoint/2010/main" val="335946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การเขียนบทภาพยนตร์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6.บทถ่ายทำ (</a:t>
            </a:r>
            <a:r>
              <a:rPr lang="en-US" dirty="0"/>
              <a:t>shooting script) </a:t>
            </a:r>
            <a:r>
              <a:rPr lang="th-TH" dirty="0"/>
              <a:t>คือบทภาพยนตร์ที่เป็นขั้นตอนสุดท้ายของการเขียน บทถ่ายทำจะบอกรายละเอียดเพิ่มเติมจากบทภาพยนตร์ (</a:t>
            </a:r>
            <a:r>
              <a:rPr lang="en-US" dirty="0"/>
              <a:t>screenplay) </a:t>
            </a:r>
            <a:r>
              <a:rPr lang="th-TH" dirty="0"/>
              <a:t>ได้แก่ ตำแหน่งกล้อง การเชื่อม</a:t>
            </a:r>
            <a:r>
              <a:rPr lang="th-TH" dirty="0" err="1"/>
              <a:t>ช็อต</a:t>
            </a:r>
            <a:r>
              <a:rPr lang="th-TH" dirty="0"/>
              <a:t> เช่น </a:t>
            </a:r>
            <a:r>
              <a:rPr lang="th-TH" dirty="0" err="1"/>
              <a:t>คัท</a:t>
            </a:r>
            <a:r>
              <a:rPr lang="th-TH" dirty="0"/>
              <a:t> (</a:t>
            </a:r>
            <a:r>
              <a:rPr lang="en-US" dirty="0"/>
              <a:t>cut) </a:t>
            </a:r>
            <a:r>
              <a:rPr lang="th-TH" dirty="0"/>
              <a:t>การเลือนภาพ (</a:t>
            </a:r>
            <a:r>
              <a:rPr lang="en-US" dirty="0"/>
              <a:t>fade) </a:t>
            </a:r>
            <a:r>
              <a:rPr lang="th-TH" dirty="0"/>
              <a:t>การละลายภาพ หรือการจางซ้อนภาพ (</a:t>
            </a:r>
            <a:r>
              <a:rPr lang="en-US" dirty="0"/>
              <a:t>dissolve) </a:t>
            </a:r>
            <a:r>
              <a:rPr lang="th-TH" dirty="0"/>
              <a:t>การกวาดภาพ (</a:t>
            </a:r>
            <a:r>
              <a:rPr lang="en-US" dirty="0"/>
              <a:t>wipe) </a:t>
            </a:r>
            <a:r>
              <a:rPr lang="th-TH" dirty="0"/>
              <a:t>ตลอดจนการใช้ภาพพิเศษ (</a:t>
            </a:r>
            <a:r>
              <a:rPr lang="en-US" dirty="0"/>
              <a:t>effect) </a:t>
            </a:r>
            <a:r>
              <a:rPr lang="th-TH" dirty="0"/>
              <a:t>อื่น ๆ เป็นต้น นอกจากนี้ยังมีเลข</a:t>
            </a:r>
            <a:r>
              <a:rPr lang="th-TH" dirty="0" err="1"/>
              <a:t>ลำดับช็อต</a:t>
            </a:r>
            <a:r>
              <a:rPr lang="th-TH" dirty="0"/>
              <a:t>กำกับเรียงตามลำดับตั้งแต่</a:t>
            </a:r>
            <a:r>
              <a:rPr lang="th-TH" dirty="0" err="1"/>
              <a:t>ช็อตแรก</a:t>
            </a:r>
            <a:r>
              <a:rPr lang="th-TH" dirty="0"/>
              <a:t>จนกระทั่งจบ เรื่อง และขนาดภาพในการเขียน </a:t>
            </a:r>
            <a:r>
              <a:rPr lang="en-US" dirty="0"/>
              <a:t>shooting script </a:t>
            </a:r>
            <a:r>
              <a:rPr lang="th-TH" dirty="0"/>
              <a:t>มีดังนี้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3189867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ภาพระยะไกลมากหรือระยะไกลสุด (</a:t>
            </a:r>
            <a:r>
              <a:rPr lang="en-US" sz="2800" dirty="0"/>
              <a:t>Extreme Long Shot / ELS) </a:t>
            </a:r>
            <a:endParaRPr lang="th-TH" sz="28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ได้แก่ ภาพที่ถ่ายภายนอกสถานที่โล่งแจ้ง มักเน้นพื้นที่หรือบริเวณที่กว้างใหญ่ไพศาล เมื่อเปรียบ เทียบกับสัดส่วนของมนุษย์ที่มีขนาดเล็ก ภาพ </a:t>
            </a:r>
            <a:r>
              <a:rPr lang="en-US" dirty="0"/>
              <a:t>ELS </a:t>
            </a:r>
            <a:r>
              <a:rPr lang="th-TH" dirty="0"/>
              <a:t>ส่วนใหญ่ใช้สำหรับการเปิดฉากเพื่อบอกเวลาและสถานที่ อาจเรียกว่า </a:t>
            </a:r>
            <a:r>
              <a:rPr lang="en-US" dirty="0"/>
              <a:t>Establishing Shot </a:t>
            </a:r>
            <a:r>
              <a:rPr lang="th-TH" dirty="0"/>
              <a:t>ก็ได้ </a:t>
            </a:r>
            <a:r>
              <a:rPr lang="th-TH" dirty="0" err="1"/>
              <a:t>เป็นช็อต</a:t>
            </a:r>
            <a:r>
              <a:rPr lang="th-TH" dirty="0"/>
              <a:t>ที่แสดงความยิ่งใหญ่ของฉากหลัง</a:t>
            </a:r>
          </a:p>
        </p:txBody>
      </p:sp>
      <p:pic>
        <p:nvPicPr>
          <p:cNvPr id="1026" name="Picture 2" descr="C:\Users\Administrator\Desktop\e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861048"/>
            <a:ext cx="3810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61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ภาพระยะไกล (</a:t>
            </a:r>
            <a:r>
              <a:rPr lang="en-US" dirty="0"/>
              <a:t>Long Shot /LS) 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ภาพระยะไกล เป็นภาพที่ค่อนข้างสับสนเพราะมีขนาดที่ไม่แน่นอนตายตัว บางครั้งเรียกภาพกว้าง (</a:t>
            </a:r>
            <a:r>
              <a:rPr lang="en-US" dirty="0"/>
              <a:t>Wide Shot) </a:t>
            </a:r>
            <a:r>
              <a:rPr lang="th-TH" dirty="0"/>
              <a:t>เวลาใช้อาจกินความตั้งแต่ภาพระยะไกลมาก (</a:t>
            </a:r>
            <a:r>
              <a:rPr lang="en-US" dirty="0"/>
              <a:t>ELS) </a:t>
            </a:r>
            <a:r>
              <a:rPr lang="th-TH" dirty="0"/>
              <a:t>ถึงภาพระยะไกล (</a:t>
            </a:r>
            <a:r>
              <a:rPr lang="en-US" dirty="0"/>
              <a:t>LS) </a:t>
            </a:r>
            <a:r>
              <a:rPr lang="th-TH" dirty="0"/>
              <a:t>ซึ่งเป็นภาพขนาดกว้างแต่สามารถเห็นรายละเอียดของฉากหลังและผู้แสดงมากขึ้น เมื่อเปรียบเทียบกับภาพระยะไกลมาก หรือเรียกว่า </a:t>
            </a:r>
            <a:r>
              <a:rPr lang="en-US" dirty="0"/>
              <a:t>Full Shot </a:t>
            </a:r>
            <a:r>
              <a:rPr lang="th-TH" dirty="0"/>
              <a:t>เป็นภาพกว้างเห็นผู้แสดงเต็มตัว ตั้งแต่ศีรษะจนถึงส่วนเท้า </a:t>
            </a:r>
          </a:p>
        </p:txBody>
      </p:sp>
      <p:pic>
        <p:nvPicPr>
          <p:cNvPr id="2050" name="Picture 2" descr="C:\Users\Administrator\Desktop\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3888432" cy="260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225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ความชัดเจน">
  <a:themeElements>
    <a:clrScheme name="ความชัดเจน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แบบคลาสสิก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ความชัดเจ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</TotalTime>
  <Words>2288</Words>
  <Application>Microsoft Office PowerPoint</Application>
  <PresentationFormat>นำเสนอทางหน้าจอ (4:3)</PresentationFormat>
  <Paragraphs>103</Paragraphs>
  <Slides>24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24</vt:i4>
      </vt:variant>
    </vt:vector>
  </HeadingPairs>
  <TitlesOfParts>
    <vt:vector size="25" baseType="lpstr">
      <vt:lpstr>ความชัดเจน</vt:lpstr>
      <vt:lpstr>CFD2203 รายวิชา การถ่ายทำภาพยนตร์</vt:lpstr>
      <vt:lpstr>ภาพยนตร์</vt:lpstr>
      <vt:lpstr>ประวัติภาพยนตร์ </vt:lpstr>
      <vt:lpstr>การเขียนบทภาพยนตร์</vt:lpstr>
      <vt:lpstr>การเขียนบทภาพยนตร์</vt:lpstr>
      <vt:lpstr>การเขียนบทภาพยนตร์</vt:lpstr>
      <vt:lpstr>การเขียนบทภาพยนตร์</vt:lpstr>
      <vt:lpstr>ภาพระยะไกลมากหรือระยะไกลสุด (Extreme Long Shot / ELS) </vt:lpstr>
      <vt:lpstr>ภาพระยะไกล (Long Shot /LS) </vt:lpstr>
      <vt:lpstr>ภาพระยะไกลปานกลาง (Medium Long Shot / MLS)</vt:lpstr>
      <vt:lpstr>ภาพระยะปานกลาง (Medium Shot /MS) </vt:lpstr>
      <vt:lpstr>ภาพระยะใกล้ปานกลาง (Medium Close-Up / MCU)</vt:lpstr>
      <vt:lpstr>ภาพระยะใกล้ (Close-Up / CU) </vt:lpstr>
      <vt:lpstr>ภาพระยะใกล้มาก (Extreme Close-Up /ECU หรือ XCU) </vt:lpstr>
      <vt:lpstr> มุมสายตานก (Bird's-eye view)</vt:lpstr>
      <vt:lpstr>บทภาพ (storyboard)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บุคคลที่เกี่ยวของในขั้นตอนการเตรียมงานสร้างภาพยนตร์</vt:lpstr>
      <vt:lpstr>ขั้นตอนการผลิตภาพยนตร์</vt:lpstr>
      <vt:lpstr>ขั้นก่อนการผลิต (Pre Production) </vt:lpstr>
      <vt:lpstr>ขั้นตอนการผลิต (Production) </vt:lpstr>
      <vt:lpstr>ขั้นตอนหลังการผลิต (Post Production)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CFD๒๒๐๓  รายวิชา การถ่ายทำภาพยนตร์</dc:title>
  <dc:creator>Windows User</dc:creator>
  <cp:lastModifiedBy>Windows User</cp:lastModifiedBy>
  <cp:revision>6</cp:revision>
  <dcterms:created xsi:type="dcterms:W3CDTF">2019-01-04T11:46:40Z</dcterms:created>
  <dcterms:modified xsi:type="dcterms:W3CDTF">2019-01-05T07:39:31Z</dcterms:modified>
</cp:coreProperties>
</file>