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85535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02028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5671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8784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6647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7916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12064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094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16601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51192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02066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16EA-6F7F-4CC9-9AA4-29FEFA9F6E2C}" type="datetimeFigureOut">
              <a:rPr lang="th-TH" smtClean="0"/>
              <a:t>23/02/62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6A05E-F439-4251-B670-BB98D337D38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420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ความรู้เกี่ยวกับการแสดง</a:t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 smtClean="0"/>
              <a:t>Acting)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517980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Communion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การสื่อสารปฏิสัมพันธ์ คือการโต้ตอบและรับส่งกันจริงๆ</a:t>
            </a:r>
          </a:p>
          <a:p>
            <a:pPr marL="0" indent="0">
              <a:buNone/>
            </a:pPr>
            <a:r>
              <a:rPr lang="en-US" dirty="0" smtClean="0"/>
              <a:t>Give &amp; Take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การรับ – ส่ง</a:t>
            </a:r>
          </a:p>
          <a:p>
            <a:pPr marL="0" indent="0">
              <a:buNone/>
            </a:pPr>
            <a:r>
              <a:rPr lang="en-US" dirty="0" smtClean="0"/>
              <a:t>Here &amp; Now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การอยู่กับปัจจุบันขณะ</a:t>
            </a:r>
          </a:p>
          <a:p>
            <a:pPr marL="0" indent="0">
              <a:buNone/>
            </a:pPr>
            <a:r>
              <a:rPr lang="en-US" dirty="0" smtClean="0"/>
              <a:t>Tempo &amp; Rhythm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จังหวะและลีลาการแสดง คือความเร็ว ช้า น้ำหนัก ความเข้ม อ่อน ของการแสดง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1545154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Given  Circumstance</a:t>
            </a:r>
          </a:p>
          <a:p>
            <a:pPr marL="0" indent="0">
              <a:buNone/>
            </a:pPr>
            <a:r>
              <a:rPr lang="th-TH" dirty="0" smtClean="0"/>
              <a:t>สถานการณ์ที่กำหนดให้ คือสถานการณ์ของตัวละคร นิสัยตัวละคร สภาพลักษณะความเป็นอยู่ของตัวละคร รวมถึงฉาก แสง เวที ฯลฯ</a:t>
            </a:r>
          </a:p>
          <a:p>
            <a:pPr marL="0" indent="0">
              <a:buNone/>
            </a:pPr>
            <a:r>
              <a:rPr lang="en-US" dirty="0" smtClean="0"/>
              <a:t>Second Nature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ธรรมชาติที่สอง</a:t>
            </a:r>
          </a:p>
          <a:p>
            <a:pPr marL="0" indent="0">
              <a:buNone/>
            </a:pPr>
            <a:r>
              <a:rPr lang="en-US" dirty="0" smtClean="0"/>
              <a:t>Adaptation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วิธีการ คือวิธีการที่ตัวละครเลือกปฏิบัติตามสถานการณ์ต่างๆ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2303576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636912"/>
            <a:ext cx="8229600" cy="1143000"/>
          </a:xfrm>
        </p:spPr>
        <p:txBody>
          <a:bodyPr/>
          <a:lstStyle/>
          <a:p>
            <a:r>
              <a:rPr lang="th-TH" dirty="0" smtClean="0"/>
              <a:t>ประเภทของนักแสดง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85666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ประเภทของ “นักแสดง”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การแสดงแบบ </a:t>
            </a:r>
            <a:r>
              <a:rPr lang="en-US" dirty="0" smtClean="0"/>
              <a:t>Outside In (Technical Actor)</a:t>
            </a:r>
          </a:p>
          <a:p>
            <a:pPr marL="0" indent="0">
              <a:buNone/>
            </a:pPr>
            <a:r>
              <a:rPr lang="th-TH" dirty="0" smtClean="0"/>
              <a:t>การแสดงแบบ </a:t>
            </a:r>
            <a:r>
              <a:rPr lang="en-US" dirty="0" smtClean="0"/>
              <a:t>Inside Out (Emotional Actor)</a:t>
            </a:r>
          </a:p>
          <a:p>
            <a:pPr marL="0" indent="0">
              <a:buNone/>
            </a:pPr>
            <a:r>
              <a:rPr lang="th-TH" dirty="0" smtClean="0"/>
              <a:t>การแสดงแบบ </a:t>
            </a:r>
            <a:r>
              <a:rPr lang="en-US" dirty="0" smtClean="0"/>
              <a:t>Balance (Balanced Actor)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184050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การแสดงแบบ </a:t>
            </a:r>
            <a:r>
              <a:rPr lang="en-US" dirty="0" smtClean="0"/>
              <a:t>Outside In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การแสดงที่เริ่มจากลักษณะภายนอก กิริยา ท่าทาง การแสดงออกที่มองเห็นและได้ยินแล้วจึงเข้าไปกระตุ้นอารมณ์ความรู้สึกภายใน</a:t>
            </a:r>
          </a:p>
          <a:p>
            <a:pPr marL="0" indent="0">
              <a:buNone/>
            </a:pPr>
            <a:r>
              <a:rPr lang="en-US" dirty="0" smtClean="0"/>
              <a:t>-stimulus</a:t>
            </a:r>
          </a:p>
          <a:p>
            <a:pPr marL="0" indent="0">
              <a:buNone/>
            </a:pPr>
            <a:r>
              <a:rPr lang="en-US" dirty="0" smtClean="0"/>
              <a:t>-Action (</a:t>
            </a:r>
            <a:r>
              <a:rPr lang="th-TH" dirty="0" smtClean="0"/>
              <a:t>วิ่งหนี)</a:t>
            </a:r>
          </a:p>
          <a:p>
            <a:pPr marL="0" indent="0">
              <a:buNone/>
            </a:pPr>
            <a:r>
              <a:rPr lang="th-TH" dirty="0" smtClean="0"/>
              <a:t>-</a:t>
            </a:r>
            <a:r>
              <a:rPr lang="en-US" dirty="0" smtClean="0"/>
              <a:t>Feeling(</a:t>
            </a:r>
            <a:r>
              <a:rPr lang="th-TH" dirty="0" smtClean="0"/>
              <a:t>ตัวสั่น /ตกใจ)</a:t>
            </a:r>
          </a:p>
          <a:p>
            <a:pPr marL="0" indent="0">
              <a:buNone/>
            </a:pPr>
            <a:r>
              <a:rPr lang="th-TH" dirty="0" smtClean="0"/>
              <a:t>-</a:t>
            </a:r>
            <a:r>
              <a:rPr lang="en-US" dirty="0" smtClean="0"/>
              <a:t>Emotion(</a:t>
            </a:r>
            <a:r>
              <a:rPr lang="th-TH" dirty="0" smtClean="0"/>
              <a:t>กลัว)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406905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การแสดงแบบ </a:t>
            </a:r>
            <a:r>
              <a:rPr lang="en-US" dirty="0" smtClean="0"/>
              <a:t>Inside Out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การแสดงที่เริ่มจากความรู้สึกและลักษณะภายใน ไปสู่กิริยา ท่าทาง และรูปลักษณ์ภายนอก</a:t>
            </a:r>
          </a:p>
          <a:p>
            <a:pPr marL="0" indent="0">
              <a:buNone/>
            </a:pPr>
            <a:r>
              <a:rPr lang="th-TH" dirty="0" smtClean="0"/>
              <a:t>-ความต้องการ</a:t>
            </a:r>
          </a:p>
          <a:p>
            <a:pPr marL="0" indent="0">
              <a:buNone/>
            </a:pPr>
            <a:r>
              <a:rPr lang="th-TH" dirty="0" smtClean="0"/>
              <a:t>-แรงจูงใจ</a:t>
            </a:r>
          </a:p>
          <a:p>
            <a:pPr marL="0" indent="0">
              <a:buNone/>
            </a:pPr>
            <a:r>
              <a:rPr lang="th-TH" dirty="0" smtClean="0"/>
              <a:t>-การกระทำ</a:t>
            </a:r>
          </a:p>
          <a:p>
            <a:pPr marL="0" indent="0">
              <a:buNone/>
            </a:pPr>
            <a:r>
              <a:rPr lang="th-TH" dirty="0" smtClean="0"/>
              <a:t>-อารมณ์(ผลพลอยได้)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6829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การแสดงแบบ </a:t>
            </a:r>
            <a:r>
              <a:rPr lang="en-US" dirty="0" smtClean="0"/>
              <a:t>Balance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การแสดงผู้แสดงมีความชำนาญทางเทคนิค และพัฒนาความรู้สึกทางอารมณ์ได้อย่างลึกซึ้งไปพร้อมๆ กัน</a:t>
            </a:r>
          </a:p>
          <a:p>
            <a:pPr marL="0" indent="0">
              <a:buNone/>
            </a:pPr>
            <a:r>
              <a:rPr lang="th-TH" dirty="0" smtClean="0"/>
              <a:t>-แสดงได้ดูเป็นธรรมชาติ</a:t>
            </a:r>
          </a:p>
          <a:p>
            <a:pPr marL="0" indent="0">
              <a:buNone/>
            </a:pPr>
            <a:r>
              <a:rPr lang="th-TH" dirty="0" smtClean="0"/>
              <a:t>-กิริยาท่าทางที่แสดงออกเหมาะกับการแสดง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52636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การเริ่มต้นทำความเข้าใจบทของนักแสดง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/>
              <a:t>1. อ่านบท รอบแรกเพื่อจับใจความและรับรสจากบทละคร</a:t>
            </a:r>
          </a:p>
          <a:p>
            <a:pPr marL="0" indent="0">
              <a:buNone/>
            </a:pPr>
            <a:r>
              <a:rPr lang="th-TH" dirty="0" smtClean="0"/>
              <a:t>2. อ่านบท หลายรอบเพื่อนำไปสู่การวิเคราะห์บทและตัวละคร</a:t>
            </a:r>
          </a:p>
          <a:p>
            <a:pPr marL="0" indent="0">
              <a:buNone/>
            </a:pPr>
            <a:r>
              <a:rPr lang="th-TH" dirty="0" smtClean="0"/>
              <a:t>3. ตั้งคำถามเกี่ยวกับตัวละครและเนื้อหาของเรื่อง</a:t>
            </a:r>
          </a:p>
          <a:p>
            <a:pPr marL="0" indent="0">
              <a:buNone/>
            </a:pPr>
            <a:r>
              <a:rPr lang="th-TH" dirty="0" smtClean="0"/>
              <a:t>4. จินตนาการมองเห็นภาพรวม ๆ ของฉากที่แสดง สร้างฉากในจินตนาการและคิดว่าใช้อุปกรณ์ประกอบฉากใดบ้าง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54052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การวิเคราะห์บทละคร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อ่านบทหลาย ๆ รอบ เพื่อตอบคำถามต่อไปนี้</a:t>
            </a:r>
          </a:p>
          <a:p>
            <a:pPr marL="0" indent="0">
              <a:buNone/>
            </a:pPr>
            <a:r>
              <a:rPr lang="th-TH" dirty="0" smtClean="0"/>
              <a:t>- บทละครเป็นแนวใด</a:t>
            </a:r>
          </a:p>
          <a:p>
            <a:pPr marL="0" indent="0">
              <a:buNone/>
            </a:pPr>
            <a:r>
              <a:rPr lang="th-TH" dirty="0" smtClean="0"/>
              <a:t>- ตัวละครอยู่โลกแบบใด ยุคใด มีวัฒนธรรม ความ</a:t>
            </a:r>
          </a:p>
          <a:p>
            <a:pPr marL="0" indent="0">
              <a:buNone/>
            </a:pPr>
            <a:r>
              <a:rPr lang="th-TH" dirty="0" smtClean="0"/>
              <a:t>เชื่อ เศรษฐกิจและสภาวะแวดล้อมเป็นอย่างใด</a:t>
            </a:r>
          </a:p>
          <a:p>
            <a:pPr marL="0" indent="0">
              <a:buNone/>
            </a:pPr>
            <a:r>
              <a:rPr lang="th-TH" dirty="0" smtClean="0"/>
              <a:t>- แก่นของเรื่อง (</a:t>
            </a:r>
            <a:r>
              <a:rPr lang="en-US" dirty="0" smtClean="0"/>
              <a:t>theme) </a:t>
            </a:r>
            <a:r>
              <a:rPr lang="th-TH" dirty="0" smtClean="0"/>
              <a:t>คืออะไร</a:t>
            </a:r>
          </a:p>
          <a:p>
            <a:pPr marL="0" indent="0">
              <a:buNone/>
            </a:pPr>
            <a:r>
              <a:rPr lang="th-TH" dirty="0" smtClean="0"/>
              <a:t>- ความหมายแฝงคืออะไร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72563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แนวทางในการวิเคราะห์ตัวละคร</a:t>
            </a:r>
            <a:br>
              <a:rPr lang="th-TH" dirty="0" smtClean="0"/>
            </a:br>
            <a:r>
              <a:rPr lang="th-TH" dirty="0" smtClean="0"/>
              <a:t>(</a:t>
            </a:r>
            <a:r>
              <a:rPr lang="en-US" dirty="0" smtClean="0"/>
              <a:t>character analysis)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ตัวละครคือใคร</a:t>
            </a:r>
          </a:p>
          <a:p>
            <a:pPr marL="0" indent="0">
              <a:buNone/>
            </a:pPr>
            <a:r>
              <a:rPr lang="th-TH" dirty="0" smtClean="0"/>
              <a:t>1. รูปธรรม</a:t>
            </a:r>
          </a:p>
          <a:p>
            <a:pPr marL="0" indent="0">
              <a:buNone/>
            </a:pPr>
            <a:r>
              <a:rPr lang="th-TH" dirty="0" smtClean="0"/>
              <a:t>อายุ รูปร่างหน้าตา การเดิน ยืน นั่ง การแต่งกาย</a:t>
            </a:r>
          </a:p>
          <a:p>
            <a:pPr marL="0" indent="0">
              <a:buNone/>
            </a:pPr>
            <a:r>
              <a:rPr lang="th-TH" dirty="0" smtClean="0"/>
              <a:t>2. นามธรรม</a:t>
            </a:r>
          </a:p>
          <a:p>
            <a:pPr marL="0" indent="0">
              <a:buNone/>
            </a:pPr>
            <a:r>
              <a:rPr lang="th-TH" dirty="0" smtClean="0"/>
              <a:t>อาชีพ ลักษณะนิสัย ประวัติส่วนตัว เช่น พื้นฐานครอบครัว</a:t>
            </a:r>
          </a:p>
          <a:p>
            <a:pPr marL="0" indent="0">
              <a:buNone/>
            </a:pPr>
            <a:r>
              <a:rPr lang="th-TH" dirty="0" smtClean="0"/>
              <a:t>ชีวิตวัยเด็ก การศึกษา สภาพสมรส รสนิยม ลักษณะการพูด น้ำ</a:t>
            </a:r>
          </a:p>
          <a:p>
            <a:pPr marL="0" indent="0">
              <a:buNone/>
            </a:pPr>
            <a:r>
              <a:rPr lang="th-TH" dirty="0" smtClean="0"/>
              <a:t>เสียง มารยาท ฯลฯ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7114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การแสดงคืออะไร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คือ การแสดงออก (</a:t>
            </a:r>
            <a:r>
              <a:rPr lang="en-US" dirty="0" smtClean="0"/>
              <a:t>express ≠ perform)</a:t>
            </a:r>
          </a:p>
          <a:p>
            <a:pPr marL="0" indent="0">
              <a:buNone/>
            </a:pPr>
            <a:r>
              <a:rPr lang="th-TH" dirty="0" smtClean="0"/>
              <a:t>คือ การไม่แสดง (</a:t>
            </a:r>
            <a:r>
              <a:rPr lang="en-US" dirty="0" smtClean="0"/>
              <a:t>not to act)</a:t>
            </a:r>
          </a:p>
          <a:p>
            <a:pPr marL="0" indent="0">
              <a:buNone/>
            </a:pPr>
            <a:r>
              <a:rPr lang="th-TH" dirty="0" smtClean="0"/>
              <a:t>คือ การสื่อสาร (</a:t>
            </a:r>
            <a:r>
              <a:rPr lang="en-US" dirty="0" smtClean="0"/>
              <a:t>communicate)</a:t>
            </a:r>
          </a:p>
          <a:p>
            <a:pPr marL="0" indent="0">
              <a:buNone/>
            </a:pPr>
            <a:r>
              <a:rPr lang="th-TH" dirty="0" smtClean="0"/>
              <a:t>คือ การสื่ออารมณ์ ความรู้สึก ความคิด ความต้องการ ลักษณะนิสัย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161333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การวิเคราะห์ตัวละคร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หาความต้องการสูงสุดของตัวละคร (</a:t>
            </a:r>
            <a:r>
              <a:rPr lang="en-US" dirty="0" smtClean="0"/>
              <a:t>super objective)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หาความต้องการย่อยของตัวละคร (</a:t>
            </a:r>
            <a:r>
              <a:rPr lang="en-US" dirty="0" smtClean="0"/>
              <a:t>immediate objective)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หาอุปสรรคของตัวละคร (</a:t>
            </a:r>
            <a:r>
              <a:rPr lang="en-US" dirty="0" smtClean="0"/>
              <a:t>obstacle)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หากลยุทธ์ในการเอาชนะอุปสรรค (</a:t>
            </a:r>
            <a:r>
              <a:rPr lang="en-US" dirty="0" smtClean="0"/>
              <a:t>tactics)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734275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1. ปัญหาด้านกายภาพของนักแสดง</a:t>
            </a:r>
          </a:p>
          <a:p>
            <a:pPr marL="0" indent="0">
              <a:buNone/>
            </a:pPr>
            <a:r>
              <a:rPr lang="th-TH" dirty="0" smtClean="0"/>
              <a:t>•เกร็ง หรือกลัว (</a:t>
            </a:r>
            <a:r>
              <a:rPr lang="en-US" dirty="0" smtClean="0"/>
              <a:t>tense)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รู้สึกตัวอยู่ตลอดเวลา / สมาธิผิดที่ (</a:t>
            </a:r>
            <a:r>
              <a:rPr lang="en-US" dirty="0" smtClean="0"/>
              <a:t>self center)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ผู้แสดงติดท่าประจำของตัวเอง</a:t>
            </a:r>
          </a:p>
          <a:p>
            <a:pPr marL="0" indent="0">
              <a:buNone/>
            </a:pPr>
            <a:r>
              <a:rPr lang="th-TH" dirty="0" smtClean="0"/>
              <a:t>•ใช้ร่างกายน้อยเกินไป (</a:t>
            </a:r>
            <a:r>
              <a:rPr lang="en-US" dirty="0" smtClean="0"/>
              <a:t>dead body)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แสดงกิริยาที่ซ้ำซากน่าเบื่อหน่าย (</a:t>
            </a:r>
            <a:r>
              <a:rPr lang="en-US" dirty="0" smtClean="0"/>
              <a:t>Cliché)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2086896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2. ปัญหาด้านการตีความบทละคร</a:t>
            </a:r>
          </a:p>
          <a:p>
            <a:pPr marL="0" indent="0">
              <a:buNone/>
            </a:pPr>
            <a:r>
              <a:rPr lang="th-TH" dirty="0" smtClean="0"/>
              <a:t>•ตีบทบาทของตัวละครไม่ถูกต้อง (</a:t>
            </a:r>
            <a:r>
              <a:rPr lang="en-US" dirty="0" smtClean="0"/>
              <a:t>misinterpret)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ไม่ทำความเข้าใจตัวละคร (ขาด </a:t>
            </a:r>
            <a:r>
              <a:rPr lang="en-US" dirty="0" smtClean="0"/>
              <a:t>characterization)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กระทำอย่างไร้ความหมาย (ขาด </a:t>
            </a:r>
            <a:r>
              <a:rPr lang="en-US" dirty="0" smtClean="0"/>
              <a:t>objective)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ตีความช่วงของอารมณ์ไม่ละเอียด (ไม่ตี </a:t>
            </a:r>
            <a:r>
              <a:rPr lang="en-US" dirty="0" smtClean="0"/>
              <a:t>beat)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966634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3. ปัญหาด้านอารมณ์ของนักแสดง</a:t>
            </a:r>
          </a:p>
          <a:p>
            <a:pPr marL="0" indent="0">
              <a:buNone/>
            </a:pPr>
            <a:r>
              <a:rPr lang="th-TH" dirty="0" smtClean="0"/>
              <a:t>•แสดงออกมากเกินไป (</a:t>
            </a:r>
            <a:r>
              <a:rPr lang="en-US" dirty="0" smtClean="0"/>
              <a:t>over-acting)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การแสดงออกน้อยเกินไป / เล่นไม่ถึง (</a:t>
            </a:r>
            <a:r>
              <a:rPr lang="en-US" dirty="0" smtClean="0"/>
              <a:t>under-acting)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ขาดความจริงใจในอารมณ์ (</a:t>
            </a:r>
            <a:r>
              <a:rPr lang="en-US" dirty="0" smtClean="0"/>
              <a:t>fake)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เล่นอารมณ์ / ฟูมฟาย (</a:t>
            </a:r>
            <a:r>
              <a:rPr lang="en-US" dirty="0" smtClean="0"/>
              <a:t>overwhelming)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แสดงอารมณ์เดียว (</a:t>
            </a:r>
            <a:r>
              <a:rPr lang="en-US" dirty="0" smtClean="0"/>
              <a:t>monotonous)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071873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4. ปัญหากับคู่แสดง</a:t>
            </a:r>
          </a:p>
          <a:p>
            <a:pPr marL="0" indent="0">
              <a:buNone/>
            </a:pPr>
            <a:r>
              <a:rPr lang="th-TH" dirty="0" smtClean="0"/>
              <a:t>•แสดงไม่สด / รู้ล่วงหน้า (</a:t>
            </a:r>
            <a:r>
              <a:rPr lang="en-US" dirty="0" smtClean="0"/>
              <a:t>anticipate)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ขาดการรับ – ส่ง (</a:t>
            </a:r>
            <a:r>
              <a:rPr lang="en-US" dirty="0" smtClean="0"/>
              <a:t>give and take)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แสดงโดยไม่ระมัดระวัง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273172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ปัญหาในการแสดง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5. ปัญหาอื่นๆ</a:t>
            </a:r>
          </a:p>
          <a:p>
            <a:pPr marL="0" indent="0">
              <a:buNone/>
            </a:pPr>
            <a:r>
              <a:rPr lang="th-TH" dirty="0" smtClean="0"/>
              <a:t>•ลักษณะตัวละครที่แสดงออกมาไม่น่าสนใจ (</a:t>
            </a:r>
            <a:r>
              <a:rPr lang="en-US" dirty="0" smtClean="0"/>
              <a:t>stereotype)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แสดงแบบจงใจชี้นำผู้ชม (</a:t>
            </a:r>
            <a:r>
              <a:rPr lang="en-US" dirty="0" smtClean="0"/>
              <a:t>comment acting / demonstrate)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คัดเลือกตัวแสดงผิด (</a:t>
            </a:r>
            <a:r>
              <a:rPr lang="en-US" dirty="0" smtClean="0"/>
              <a:t>miscast)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541788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อาการเกร็งหรือกลัวเกิดจากอะไร?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ความเครียดทางจิตใจ</a:t>
            </a:r>
          </a:p>
          <a:p>
            <a:pPr marL="0" indent="0">
              <a:buNone/>
            </a:pPr>
            <a:r>
              <a:rPr lang="th-TH" dirty="0" smtClean="0"/>
              <a:t>ความเครียดทางร่างกาย</a:t>
            </a:r>
          </a:p>
          <a:p>
            <a:pPr marL="0" indent="0">
              <a:buNone/>
            </a:pPr>
            <a:r>
              <a:rPr lang="th-TH" dirty="0" smtClean="0"/>
              <a:t>ความไม่พร้อม ซ้อมไม่พอ</a:t>
            </a:r>
          </a:p>
          <a:p>
            <a:pPr marL="0" indent="0">
              <a:buNone/>
            </a:pPr>
            <a:r>
              <a:rPr lang="th-TH" dirty="0" smtClean="0"/>
              <a:t>สมาธิผิดที่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92430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วิธีแก้อาการเกร็ง กลัว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•ออกกำลังกาย </a:t>
            </a:r>
            <a:r>
              <a:rPr lang="en-US" dirty="0" smtClean="0"/>
              <a:t>warm up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ทำสมาธิ</a:t>
            </a:r>
          </a:p>
          <a:p>
            <a:pPr marL="0" indent="0">
              <a:buNone/>
            </a:pPr>
            <a:r>
              <a:rPr lang="th-TH" dirty="0" smtClean="0"/>
              <a:t>•ซ้อมอย่างสม่ำเสมอและสุดความสามารถ</a:t>
            </a:r>
          </a:p>
          <a:p>
            <a:pPr marL="0" indent="0">
              <a:buNone/>
            </a:pPr>
            <a:r>
              <a:rPr lang="th-TH" dirty="0" smtClean="0"/>
              <a:t>•ผ่อนคลาย และสมาธิที่ตัวละครที่แสดง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430316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ทำไมจึงรู้สึก </a:t>
            </a:r>
            <a:r>
              <a:rPr lang="th-TH" dirty="0" err="1" smtClean="0"/>
              <a:t>เก้ๆ</a:t>
            </a:r>
            <a:r>
              <a:rPr lang="th-TH" dirty="0" smtClean="0"/>
              <a:t> กังๆ เวลาแสดง?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•รู้สึกตัวอยู่ตลอดเวลา (</a:t>
            </a:r>
            <a:r>
              <a:rPr lang="en-US" dirty="0" smtClean="0"/>
              <a:t>self – conscious)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กังวลว่าตัวเองจะทำดีหรือไม่</a:t>
            </a:r>
          </a:p>
          <a:p>
            <a:pPr marL="0" indent="0">
              <a:buNone/>
            </a:pPr>
            <a:r>
              <a:rPr lang="th-TH" dirty="0" smtClean="0"/>
              <a:t>•ขำตัวเอง / อายตัวเอง</a:t>
            </a:r>
          </a:p>
          <a:p>
            <a:pPr marL="0" indent="0">
              <a:buNone/>
            </a:pPr>
            <a:r>
              <a:rPr lang="th-TH" dirty="0" smtClean="0"/>
              <a:t>•เอ็นดูตัวเอง</a:t>
            </a:r>
          </a:p>
          <a:p>
            <a:pPr marL="0" indent="0">
              <a:buNone/>
            </a:pPr>
            <a:r>
              <a:rPr lang="th-TH" dirty="0" smtClean="0"/>
              <a:t>•สมาธิผิดที่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7551217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ความเข้าใจผิดเกี่ยวกับการแสดง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•คิดว่าการแสดงต้องแตกต่างจากชีวิตจริง</a:t>
            </a:r>
          </a:p>
          <a:p>
            <a:pPr marL="0" indent="0">
              <a:buNone/>
            </a:pPr>
            <a:r>
              <a:rPr lang="th-TH" dirty="0" smtClean="0"/>
              <a:t>•คิดว่าละครเป็นเรื่อง “ไม่จริง” ต้อง “เสแสร้งแกล้ง</a:t>
            </a:r>
          </a:p>
          <a:p>
            <a:pPr marL="0" indent="0">
              <a:buNone/>
            </a:pPr>
            <a:r>
              <a:rPr lang="th-TH" dirty="0" smtClean="0"/>
              <a:t>ทำ(</a:t>
            </a:r>
            <a:r>
              <a:rPr lang="en-US" dirty="0" smtClean="0"/>
              <a:t>fake , pretend)”</a:t>
            </a:r>
          </a:p>
          <a:p>
            <a:pPr marL="0" indent="0">
              <a:buNone/>
            </a:pPr>
            <a:r>
              <a:rPr lang="en-US" dirty="0" smtClean="0"/>
              <a:t>•</a:t>
            </a:r>
            <a:r>
              <a:rPr lang="th-TH" dirty="0" smtClean="0"/>
              <a:t>คิดว่าการแสดงต้อง “ทำท่า” และ “อธิบายความ” จนทำให้เกิดการแสดงแบบ “จงใจแสดงเพื่อให้คนดูรู้” (</a:t>
            </a:r>
            <a:r>
              <a:rPr lang="en-US" dirty="0" smtClean="0"/>
              <a:t>demonstration / comment acting)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95162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อุปกรณ์ของนักแสดง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Outer</a:t>
            </a:r>
            <a:endParaRPr lang="th-TH" dirty="0" smtClean="0"/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-ร่างกาย (</a:t>
            </a:r>
            <a:r>
              <a:rPr lang="en-US" dirty="0" smtClean="0"/>
              <a:t>BODY)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th-TH" dirty="0" smtClean="0"/>
              <a:t>เสียง (</a:t>
            </a:r>
            <a:r>
              <a:rPr lang="en-US" dirty="0" smtClean="0"/>
              <a:t>VOICE)</a:t>
            </a:r>
          </a:p>
          <a:p>
            <a:pPr marL="0" indent="0">
              <a:buNone/>
            </a:pPr>
            <a:r>
              <a:rPr lang="en-US" dirty="0" smtClean="0"/>
              <a:t>Inner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th-TH" dirty="0" smtClean="0"/>
              <a:t>อารมณ์ (</a:t>
            </a:r>
            <a:r>
              <a:rPr lang="en-US" dirty="0" smtClean="0"/>
              <a:t>EMOTION)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-</a:t>
            </a:r>
            <a:r>
              <a:rPr lang="th-TH" dirty="0" smtClean="0"/>
              <a:t>ความคิด (</a:t>
            </a:r>
            <a:r>
              <a:rPr lang="en-US" dirty="0" smtClean="0"/>
              <a:t>THOUGHT)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87648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ข้อคิด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•จงอย่าแสดง แต่จงแสดงออก</a:t>
            </a:r>
          </a:p>
          <a:p>
            <a:pPr marL="0" indent="0">
              <a:buNone/>
            </a:pPr>
            <a:r>
              <a:rPr lang="th-TH" dirty="0" smtClean="0"/>
              <a:t>•การแสดงคือแสดงความต้องการของตัวละคร ไม่ใช่แสดง</a:t>
            </a:r>
          </a:p>
          <a:p>
            <a:pPr marL="0" indent="0">
              <a:buNone/>
            </a:pPr>
            <a:r>
              <a:rPr lang="th-TH" dirty="0" smtClean="0"/>
              <a:t>อารมณ์</a:t>
            </a:r>
          </a:p>
          <a:p>
            <a:pPr marL="0" indent="0">
              <a:buNone/>
            </a:pPr>
            <a:r>
              <a:rPr lang="th-TH" dirty="0" smtClean="0"/>
              <a:t>•อย่าพยายามสร้างความประทับใจ</a:t>
            </a:r>
          </a:p>
          <a:p>
            <a:pPr marL="0" indent="0">
              <a:buNone/>
            </a:pPr>
            <a:r>
              <a:rPr lang="th-TH" dirty="0" smtClean="0"/>
              <a:t>•ทุกวินาทีที่ทำการแสดงต้องเป็นเรื่องที่เอาจริงเอาจังเสมอ</a:t>
            </a:r>
          </a:p>
          <a:p>
            <a:pPr marL="0" indent="0">
              <a:buNone/>
            </a:pPr>
            <a:r>
              <a:rPr lang="th-TH" dirty="0" smtClean="0"/>
              <a:t>•จงรักในงานศิลปะ แต่อย่าไปหลงกับภาพของตัวเอง</a:t>
            </a:r>
            <a:r>
              <a:rPr lang="th-TH" smtClean="0"/>
              <a:t>ในงานศิลปะ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741245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อุปกรณ์ภายนอก (ร่างกาย)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h-TH" dirty="0" smtClean="0"/>
              <a:t>การใช้พื้นที่ในฉาก</a:t>
            </a:r>
            <a:endParaRPr lang="en-US" dirty="0" smtClean="0"/>
          </a:p>
          <a:p>
            <a:pPr marL="0" indent="0">
              <a:buNone/>
            </a:pPr>
            <a:r>
              <a:rPr lang="th-TH" dirty="0" smtClean="0"/>
              <a:t>ตำแหน่งของร่างกายและทิศทางการหันตัว (</a:t>
            </a:r>
            <a:r>
              <a:rPr lang="en-US" dirty="0" smtClean="0"/>
              <a:t>Body Position)</a:t>
            </a:r>
          </a:p>
          <a:p>
            <a:pPr marL="0" indent="0">
              <a:buNone/>
            </a:pPr>
            <a:r>
              <a:rPr lang="th-TH" dirty="0" smtClean="0"/>
              <a:t>ทิศทางการเคลื่อนไหว (</a:t>
            </a:r>
            <a:r>
              <a:rPr lang="en-US" dirty="0" smtClean="0"/>
              <a:t>movements) [level / direction/ space]</a:t>
            </a:r>
          </a:p>
          <a:p>
            <a:pPr marL="0" indent="0">
              <a:buNone/>
            </a:pPr>
            <a:r>
              <a:rPr lang="th-TH" dirty="0" smtClean="0"/>
              <a:t>จังหวะ (</a:t>
            </a:r>
            <a:r>
              <a:rPr lang="en-US" dirty="0" smtClean="0"/>
              <a:t>tempo) [slow / fast / pause]</a:t>
            </a:r>
          </a:p>
          <a:p>
            <a:pPr marL="0" indent="0">
              <a:buNone/>
            </a:pPr>
            <a:r>
              <a:rPr lang="th-TH" dirty="0" smtClean="0"/>
              <a:t>ลีลา (</a:t>
            </a:r>
            <a:r>
              <a:rPr lang="en-US" dirty="0" smtClean="0"/>
              <a:t>rhythm) [gentle – aggressive / robot – natural / etc.]</a:t>
            </a:r>
          </a:p>
          <a:p>
            <a:pPr marL="0" indent="0">
              <a:buNone/>
            </a:pPr>
            <a:r>
              <a:rPr lang="th-TH" dirty="0" smtClean="0"/>
              <a:t>กิริยาท่าทาง (</a:t>
            </a:r>
            <a:r>
              <a:rPr lang="en-US" dirty="0" smtClean="0"/>
              <a:t>gestures)</a:t>
            </a:r>
          </a:p>
          <a:p>
            <a:pPr marL="0" indent="0">
              <a:buNone/>
            </a:pPr>
            <a:r>
              <a:rPr lang="th-TH" dirty="0" smtClean="0"/>
              <a:t>สีหน้า (</a:t>
            </a:r>
            <a:r>
              <a:rPr lang="en-US" dirty="0" smtClean="0"/>
              <a:t>facial expression)</a:t>
            </a:r>
          </a:p>
          <a:p>
            <a:pPr marL="0" indent="0">
              <a:buNone/>
            </a:pPr>
            <a:r>
              <a:rPr lang="th-TH" dirty="0" smtClean="0"/>
              <a:t>กิจธุระ(</a:t>
            </a:r>
            <a:r>
              <a:rPr lang="en-US" dirty="0" smtClean="0"/>
              <a:t>business)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02230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dirty="0" smtClean="0"/>
              <a:t>อุปกรณ์ภายนอก (เสียง)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dirty="0" smtClean="0"/>
              <a:t>ฝึกการหายใจและการเปล่งเสียง (</a:t>
            </a:r>
            <a:r>
              <a:rPr lang="en-US" dirty="0" smtClean="0"/>
              <a:t>voice projection)</a:t>
            </a:r>
          </a:p>
          <a:p>
            <a:pPr marL="0" indent="0">
              <a:buNone/>
            </a:pPr>
            <a:r>
              <a:rPr lang="th-TH" dirty="0" smtClean="0"/>
              <a:t>ความกังวานของเสียง (</a:t>
            </a:r>
            <a:r>
              <a:rPr lang="en-US" dirty="0" smtClean="0"/>
              <a:t>resonance)</a:t>
            </a:r>
          </a:p>
          <a:p>
            <a:pPr marL="0" indent="0">
              <a:buNone/>
            </a:pPr>
            <a:r>
              <a:rPr lang="th-TH" dirty="0" smtClean="0"/>
              <a:t>ความถูกต้องชัดเจน (</a:t>
            </a:r>
            <a:r>
              <a:rPr lang="en-US" dirty="0" smtClean="0"/>
              <a:t>diction-enunciation, pronunciation)</a:t>
            </a:r>
          </a:p>
          <a:p>
            <a:pPr marL="0" indent="0">
              <a:buNone/>
            </a:pPr>
            <a:r>
              <a:rPr lang="th-TH" dirty="0" smtClean="0"/>
              <a:t>น้ำเสียง (</a:t>
            </a:r>
            <a:r>
              <a:rPr lang="en-US" dirty="0" smtClean="0"/>
              <a:t>tone)</a:t>
            </a:r>
          </a:p>
          <a:p>
            <a:pPr marL="0" indent="0">
              <a:buNone/>
            </a:pPr>
            <a:r>
              <a:rPr lang="th-TH" dirty="0" smtClean="0"/>
              <a:t>ความดัง (</a:t>
            </a:r>
            <a:r>
              <a:rPr lang="en-US" dirty="0" smtClean="0"/>
              <a:t>volume)</a:t>
            </a:r>
          </a:p>
          <a:p>
            <a:pPr marL="0" indent="0">
              <a:buNone/>
            </a:pPr>
            <a:r>
              <a:rPr lang="th-TH" dirty="0" smtClean="0"/>
              <a:t>จังหวะ ลีลา และความหลากหลายในการพูด (</a:t>
            </a:r>
            <a:r>
              <a:rPr lang="en-US" dirty="0" smtClean="0"/>
              <a:t>variation in</a:t>
            </a:r>
          </a:p>
          <a:p>
            <a:pPr marL="0" indent="0">
              <a:buNone/>
            </a:pPr>
            <a:r>
              <a:rPr lang="en-US" dirty="0" smtClean="0"/>
              <a:t>speech)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11741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อุปกรณ์ภายใน (อารมณ์ / ความคิด)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ความคิด / จินตนาการ (</a:t>
            </a:r>
            <a:r>
              <a:rPr lang="en-US" dirty="0" smtClean="0"/>
              <a:t>imagination) </a:t>
            </a:r>
            <a:r>
              <a:rPr lang="th-TH" dirty="0" smtClean="0"/>
              <a:t>สร้างอารมณ์</a:t>
            </a:r>
          </a:p>
          <a:p>
            <a:pPr marL="0" indent="0">
              <a:buNone/>
            </a:pPr>
            <a:r>
              <a:rPr lang="th-TH" dirty="0" smtClean="0"/>
              <a:t>ดึงความทรงจำจากประสบการณ์ทางอารมณ์(</a:t>
            </a:r>
            <a:r>
              <a:rPr lang="en-US" dirty="0" smtClean="0"/>
              <a:t>emotion memory / memory recall)</a:t>
            </a:r>
          </a:p>
          <a:p>
            <a:pPr marL="0" indent="0">
              <a:buNone/>
            </a:pPr>
            <a:r>
              <a:rPr lang="th-TH" dirty="0" smtClean="0"/>
              <a:t>ใช้สมาธิ (</a:t>
            </a:r>
            <a:r>
              <a:rPr lang="en-US" dirty="0" smtClean="0"/>
              <a:t>concentration)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63716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539552" y="2492896"/>
            <a:ext cx="8229600" cy="1143000"/>
          </a:xfrm>
        </p:spPr>
        <p:txBody>
          <a:bodyPr>
            <a:noAutofit/>
          </a:bodyPr>
          <a:lstStyle/>
          <a:p>
            <a:r>
              <a:rPr lang="th-TH" sz="2800" dirty="0" smtClean="0"/>
              <a:t/>
            </a:r>
            <a:br>
              <a:rPr lang="th-TH" sz="2800" dirty="0" smtClean="0"/>
            </a:br>
            <a:r>
              <a:rPr lang="th-TH" sz="2800" dirty="0" smtClean="0"/>
              <a:t>ทฤษฎีทางการแสดงของ </a:t>
            </a:r>
            <a:r>
              <a:rPr lang="en-US" sz="2800" dirty="0" smtClean="0"/>
              <a:t>Stanislavski</a:t>
            </a:r>
            <a:br>
              <a:rPr lang="en-US" sz="2800" dirty="0" smtClean="0"/>
            </a:br>
            <a:r>
              <a:rPr lang="th-TH" sz="2800" dirty="0" err="1" smtClean="0"/>
              <a:t>คอนส</a:t>
            </a:r>
            <a:r>
              <a:rPr lang="th-TH" sz="2800" dirty="0" smtClean="0"/>
              <a:t>แตน</a:t>
            </a:r>
            <a:r>
              <a:rPr lang="th-TH" sz="2800" dirty="0" err="1" smtClean="0"/>
              <a:t>ติน</a:t>
            </a:r>
            <a:r>
              <a:rPr lang="th-TH" sz="2800" dirty="0" smtClean="0"/>
              <a:t> </a:t>
            </a:r>
            <a:r>
              <a:rPr lang="th-TH" sz="2800" dirty="0" err="1" smtClean="0"/>
              <a:t>สตา</a:t>
            </a:r>
            <a:r>
              <a:rPr lang="th-TH" sz="2800" dirty="0" smtClean="0"/>
              <a:t>นิ</a:t>
            </a:r>
            <a:r>
              <a:rPr lang="th-TH" sz="2800" dirty="0" err="1" smtClean="0"/>
              <a:t>สลาฟส</a:t>
            </a:r>
            <a:r>
              <a:rPr lang="th-TH" sz="2800" dirty="0" smtClean="0"/>
              <a:t>กี้ (1863 - 1938)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th-TH" sz="2800" dirty="0"/>
          </a:p>
        </p:txBody>
      </p:sp>
    </p:spTree>
    <p:extLst>
      <p:ext uri="{BB962C8B-B14F-4D97-AF65-F5344CB8AC3E}">
        <p14:creationId xmlns:p14="http://schemas.microsoft.com/office/powerpoint/2010/main" val="198145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Relaxation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การผ่อนคลายความตึงเครียด ทั้งทางร่างกาย และจิตใจ ก่อนการแสดง</a:t>
            </a:r>
          </a:p>
          <a:p>
            <a:pPr marL="0" indent="0">
              <a:buNone/>
            </a:pPr>
            <a:r>
              <a:rPr lang="en-US" dirty="0" smtClean="0"/>
              <a:t>Concentration </a:t>
            </a:r>
            <a:r>
              <a:rPr lang="en-US" dirty="0" err="1" smtClean="0"/>
              <a:t>ofAttention</a:t>
            </a:r>
            <a:r>
              <a:rPr lang="en-US" dirty="0" smtClean="0"/>
              <a:t>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สมาธิกับจุดตัวละคร</a:t>
            </a:r>
          </a:p>
          <a:p>
            <a:pPr marL="0" indent="0">
              <a:buNone/>
            </a:pPr>
            <a:r>
              <a:rPr lang="en-US" dirty="0" smtClean="0"/>
              <a:t>Imagination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การใช้จินตนาการสร้างสิ่งต่างๆให้เกิดขึ้นบนเวที ราวกับมีจริง</a:t>
            </a:r>
          </a:p>
          <a:p>
            <a:pPr marL="0" indent="0">
              <a:buNone/>
            </a:pPr>
            <a:r>
              <a:rPr lang="en-US" dirty="0" smtClean="0"/>
              <a:t>Magic if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มนต์สมมุติ เกิดขึ้นเมื่อนักแสดงเชื่อว่าตนเป็นตัว ละครตัวนั้นๆ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35622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องค์ประกอบของการแสดง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Inner Truth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ความจริงภายใน</a:t>
            </a:r>
          </a:p>
          <a:p>
            <a:pPr marL="0" indent="0">
              <a:buNone/>
            </a:pPr>
            <a:r>
              <a:rPr lang="en-US" dirty="0" smtClean="0"/>
              <a:t>Belief </a:t>
            </a:r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ความเชื่อ</a:t>
            </a:r>
          </a:p>
          <a:p>
            <a:pPr marL="0" indent="0">
              <a:buNone/>
            </a:pPr>
            <a:r>
              <a:rPr lang="en-US" dirty="0" smtClean="0"/>
              <a:t>Emotional Memory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th-TH" dirty="0" smtClean="0"/>
              <a:t>ความทรงจำทางอารมณ์ คือความรู้สึก โกรธ รัก เสียใจ ดีใจ ฯลฯ</a:t>
            </a:r>
          </a:p>
          <a:p>
            <a:pPr marL="0" indent="0">
              <a:buNone/>
            </a:pPr>
            <a:r>
              <a:rPr lang="en-US" dirty="0" smtClean="0"/>
              <a:t>Sensational memory</a:t>
            </a:r>
          </a:p>
          <a:p>
            <a:pPr marL="0" indent="0">
              <a:buNone/>
            </a:pPr>
            <a:r>
              <a:rPr lang="th-TH" dirty="0" smtClean="0"/>
              <a:t>ความทรงจำทางประสาทสัมผัสทั้ง 5 ความรู้สึกร้อนหนาว อ่อน แข็ง ฯลฯ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531073835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1254</Words>
  <Application>Microsoft Office PowerPoint</Application>
  <PresentationFormat>นำเสนอทางหน้าจอ (4:3)</PresentationFormat>
  <Paragraphs>173</Paragraphs>
  <Slides>30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30</vt:i4>
      </vt:variant>
    </vt:vector>
  </HeadingPairs>
  <TitlesOfParts>
    <vt:vector size="31" baseType="lpstr">
      <vt:lpstr>ชุดรูปแบบของ Office</vt:lpstr>
      <vt:lpstr>ความรู้เกี่ยวกับการแสดง (Acting)</vt:lpstr>
      <vt:lpstr>การแสดงคืออะไร</vt:lpstr>
      <vt:lpstr>อุปกรณ์ของนักแสดง</vt:lpstr>
      <vt:lpstr>อุปกรณ์ภายนอก (ร่างกาย)</vt:lpstr>
      <vt:lpstr>อุปกรณ์ภายนอก (เสียง)</vt:lpstr>
      <vt:lpstr>อุปกรณ์ภายใน (อารมณ์ / ความคิด)</vt:lpstr>
      <vt:lpstr> ทฤษฎีทางการแสดงของ Stanislavski คอนสแตนติน สตานิสลาฟสกี้ (1863 - 1938) </vt:lpstr>
      <vt:lpstr>องค์ประกอบของการแสดง</vt:lpstr>
      <vt:lpstr>องค์ประกอบของการแสดง</vt:lpstr>
      <vt:lpstr>องค์ประกอบของการแสดง</vt:lpstr>
      <vt:lpstr>องค์ประกอบของการแสดง</vt:lpstr>
      <vt:lpstr>ประเภทของนักแสดง</vt:lpstr>
      <vt:lpstr>ประเภทของ “นักแสดง”</vt:lpstr>
      <vt:lpstr>การแสดงแบบ Outside In</vt:lpstr>
      <vt:lpstr>การแสดงแบบ Inside Out</vt:lpstr>
      <vt:lpstr>การแสดงแบบ Balance</vt:lpstr>
      <vt:lpstr>การเริ่มต้นทำความเข้าใจบทของนักแสดง</vt:lpstr>
      <vt:lpstr>การวิเคราะห์บทละคร</vt:lpstr>
      <vt:lpstr>แนวทางในการวิเคราะห์ตัวละคร (character analysis)</vt:lpstr>
      <vt:lpstr>การวิเคราะห์ตัวละคร</vt:lpstr>
      <vt:lpstr>ปัญหาในการแสดง</vt:lpstr>
      <vt:lpstr>ปัญหาในการแสดง</vt:lpstr>
      <vt:lpstr>ปัญหาในการแสดง</vt:lpstr>
      <vt:lpstr>ปัญหาในการแสดง</vt:lpstr>
      <vt:lpstr>ปัญหาในการแสดง</vt:lpstr>
      <vt:lpstr>อาการเกร็งหรือกลัวเกิดจากอะไร?</vt:lpstr>
      <vt:lpstr>วิธีแก้อาการเกร็ง กลัว</vt:lpstr>
      <vt:lpstr>ทำไมจึงรู้สึก เก้ๆ กังๆ เวลาแสดง?</vt:lpstr>
      <vt:lpstr>ความเข้าใจผิดเกี่ยวกับการแสดง</vt:lpstr>
      <vt:lpstr>ข้อคิด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ความรู้เกี่ยวกับการแสดง (Acting)</dc:title>
  <dc:creator>Windows User</dc:creator>
  <cp:lastModifiedBy>Windows User</cp:lastModifiedBy>
  <cp:revision>14</cp:revision>
  <dcterms:created xsi:type="dcterms:W3CDTF">2019-02-23T05:07:04Z</dcterms:created>
  <dcterms:modified xsi:type="dcterms:W3CDTF">2019-02-23T06:01:51Z</dcterms:modified>
</cp:coreProperties>
</file>